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3" r:id="rId5"/>
    <p:sldId id="267" r:id="rId6"/>
    <p:sldId id="269" r:id="rId7"/>
    <p:sldId id="281" r:id="rId8"/>
    <p:sldId id="282" r:id="rId9"/>
    <p:sldId id="283" r:id="rId10"/>
    <p:sldId id="284" r:id="rId11"/>
    <p:sldId id="285" r:id="rId12"/>
    <p:sldId id="286" r:id="rId13"/>
    <p:sldId id="270" r:id="rId14"/>
    <p:sldId id="287" r:id="rId15"/>
    <p:sldId id="288" r:id="rId16"/>
    <p:sldId id="271" r:id="rId17"/>
    <p:sldId id="272" r:id="rId18"/>
  </p:sldIdLst>
  <p:sldSz cx="12192000" cy="6858000"/>
  <p:notesSz cx="6858000" cy="9144000"/>
  <p:embeddedFontLst>
    <p:embeddedFont>
      <p:font typeface="Cairo" pitchFamily="2" charset="-78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swald Light" panose="020F030202020403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lHbQ+0ducqi4Y2PUNT1drqz59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2"/>
    <p:restoredTop sz="87129"/>
  </p:normalViewPr>
  <p:slideViewPr>
    <p:cSldViewPr snapToGrid="0" snapToObjects="1">
      <p:cViewPr varScale="1">
        <p:scale>
          <a:sx n="139" d="100"/>
          <a:sy n="139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04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53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81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11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Why FastAPI?</a:t>
            </a:r>
          </a:p>
          <a:p>
            <a:r>
              <a:rPr lang="en-NL" dirty="0"/>
              <a:t>Flask is historically used as a web framework for building APIs with python, however, FastAPI is gaining popularity fast and has some advantages on Flask.</a:t>
            </a:r>
          </a:p>
          <a:p>
            <a:endParaRPr lang="en-NL" dirty="0"/>
          </a:p>
          <a:p>
            <a:r>
              <a:rPr lang="en-NL" dirty="0"/>
              <a:t>First of all, it is fast.</a:t>
            </a:r>
          </a:p>
          <a:p>
            <a:r>
              <a:rPr lang="en-GB" dirty="0"/>
              <a:t>A</a:t>
            </a:r>
            <a:r>
              <a:rPr lang="en-NL" dirty="0"/>
              <a:t>lso: easy to debug, comes with built-in support for python type hints and it is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ro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bust: Get production-ready code. With automatic interactive documentation.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46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2862841"/>
            <a:ext cx="12207378" cy="399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1524000" y="3707295"/>
            <a:ext cx="9144000" cy="101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Oswald Light"/>
              <a:buNone/>
              <a:defRPr sz="6000" b="0" i="0">
                <a:solidFill>
                  <a:srgbClr val="3F3F3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524000" y="481409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i="0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708" y="85458"/>
            <a:ext cx="3270584" cy="327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700" y="0"/>
            <a:ext cx="9512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3517900" y="705516"/>
            <a:ext cx="7429500" cy="8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swald Light"/>
              <a:buNone/>
              <a:defRPr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3517900" y="1539463"/>
            <a:ext cx="74295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  <a:defRPr sz="2000"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  <a:defRPr sz="2000"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  <a:defRPr sz="2000"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  <a:defRPr sz="2000"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  <a:defRPr sz="2000" b="0" i="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>
  <p:cSld name="Inhoud van twe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1830" y="0"/>
            <a:ext cx="26701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856144" y="657316"/>
            <a:ext cx="8210071" cy="7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Oswald Light"/>
              <a:buNone/>
              <a:defRPr sz="4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body" idx="1"/>
          </p:nvPr>
        </p:nvSpPr>
        <p:spPr>
          <a:xfrm>
            <a:off x="856144" y="1440872"/>
            <a:ext cx="8210071" cy="427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09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4"/>
          <p:cNvPicPr preferRelativeResize="0"/>
          <p:nvPr/>
        </p:nvPicPr>
        <p:blipFill rotWithShape="1">
          <a:blip r:embed="rId2">
            <a:alphaModFix/>
          </a:blip>
          <a:srcRect b="9898"/>
          <a:stretch/>
        </p:blipFill>
        <p:spPr>
          <a:xfrm>
            <a:off x="0" y="1248354"/>
            <a:ext cx="12192000" cy="56096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>
            <a:spLocks noGrp="1"/>
          </p:cNvSpPr>
          <p:nvPr>
            <p:ph type="subTitle" idx="1"/>
          </p:nvPr>
        </p:nvSpPr>
        <p:spPr>
          <a:xfrm>
            <a:off x="1524000" y="4187829"/>
            <a:ext cx="43192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24"/>
          <p:cNvSpPr>
            <a:spLocks noGrp="1"/>
          </p:cNvSpPr>
          <p:nvPr>
            <p:ph type="pic" idx="2"/>
          </p:nvPr>
        </p:nvSpPr>
        <p:spPr>
          <a:xfrm>
            <a:off x="7015355" y="259774"/>
            <a:ext cx="4941456" cy="63355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1524000" y="1934534"/>
            <a:ext cx="4319239" cy="189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3F5"/>
              </a:buClr>
              <a:buSzPts val="6000"/>
              <a:buFont typeface="Oswald Light"/>
              <a:buNone/>
              <a:defRPr sz="6000">
                <a:solidFill>
                  <a:srgbClr val="F2F3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0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Oswald Light"/>
              <a:buNone/>
              <a:defRPr sz="4000" b="0" i="0" u="none" strike="noStrike" cap="none">
                <a:solidFill>
                  <a:srgbClr val="3F3F3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83" y="6055353"/>
            <a:ext cx="1578634" cy="7893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524000" y="3707295"/>
            <a:ext cx="9144000" cy="101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Oswald Light"/>
              <a:buNone/>
            </a:pPr>
            <a:r>
              <a:rPr lang="nl-NL" dirty="0" err="1">
                <a:solidFill>
                  <a:srgbClr val="404040"/>
                </a:solidFill>
              </a:rPr>
              <a:t>Productionizing</a:t>
            </a:r>
            <a:r>
              <a:rPr lang="nl-NL" dirty="0">
                <a:solidFill>
                  <a:srgbClr val="404040"/>
                </a:solidFill>
              </a:rPr>
              <a:t> </a:t>
            </a:r>
            <a:r>
              <a:rPr lang="nl-NL" dirty="0" err="1">
                <a:solidFill>
                  <a:srgbClr val="404040"/>
                </a:solidFill>
              </a:rPr>
              <a:t>your</a:t>
            </a:r>
            <a:r>
              <a:rPr lang="nl-NL" dirty="0">
                <a:solidFill>
                  <a:srgbClr val="404040"/>
                </a:solidFill>
              </a:rPr>
              <a:t> ML </a:t>
            </a:r>
            <a:r>
              <a:rPr lang="nl-NL" dirty="0" err="1">
                <a:solidFill>
                  <a:srgbClr val="404040"/>
                </a:solidFill>
              </a:rPr>
              <a:t>models</a:t>
            </a:r>
            <a:br>
              <a:rPr lang="nl-NL" dirty="0">
                <a:solidFill>
                  <a:srgbClr val="404040"/>
                </a:solidFill>
              </a:rPr>
            </a:br>
            <a:endParaRPr dirty="0"/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524000" y="472201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/>
              <a:t>Emiel de </a:t>
            </a:r>
            <a:r>
              <a:rPr lang="en-US" dirty="0" err="1"/>
              <a:t>Heij</a:t>
            </a:r>
            <a:endParaRPr lang="en-US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dirty="0"/>
              <a:t>Menno </a:t>
            </a:r>
            <a:r>
              <a:rPr lang="en-US" dirty="0" err="1"/>
              <a:t>Liefstingh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EDFB-7962-6534-93A2-5C965E04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Return codes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A9A6-8061-99C3-E302-77A592E1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4" y="1440872"/>
            <a:ext cx="8210071" cy="5083496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REST API’s work over http, and therefore use http status codes: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200: successful request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400: bad request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401: not authorized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404: not found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500: internal server error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503: service unavailable, etc.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418: google.com/teapot</a:t>
            </a:r>
          </a:p>
        </p:txBody>
      </p:sp>
      <p:pic>
        <p:nvPicPr>
          <p:cNvPr id="4" name="Picture 2" descr="person holding black samsung android smartphone">
            <a:extLst>
              <a:ext uri="{FF2B5EF4-FFF2-40B4-BE49-F238E27FC236}">
                <a16:creationId xmlns:a16="http://schemas.microsoft.com/office/drawing/2014/main" id="{ED16E659-0278-B9F7-936F-5E7319C34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9" r="16474"/>
          <a:stretch/>
        </p:blipFill>
        <p:spPr bwMode="auto">
          <a:xfrm>
            <a:off x="9234025" y="0"/>
            <a:ext cx="2957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7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33FB-10BD-61ED-24F5-F815305A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Live demo: serving our model with FastAPI</a:t>
            </a:r>
          </a:p>
        </p:txBody>
      </p:sp>
      <p:pic>
        <p:nvPicPr>
          <p:cNvPr id="5122" name="Picture 2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EF678625-827F-2A7D-DBF4-652BE365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0" y="1545936"/>
            <a:ext cx="8128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71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83F1-8554-09B6-43F1-673C00D5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tx1"/>
                </a:solidFill>
              </a:rPr>
              <a:t>Containerization</a:t>
            </a:r>
          </a:p>
        </p:txBody>
      </p:sp>
      <p:pic>
        <p:nvPicPr>
          <p:cNvPr id="6146" name="Picture 2" descr="Docker Logos - Docker">
            <a:extLst>
              <a:ext uri="{FF2B5EF4-FFF2-40B4-BE49-F238E27FC236}">
                <a16:creationId xmlns:a16="http://schemas.microsoft.com/office/drawing/2014/main" id="{4CAC4F36-9916-54E0-A883-2257AAA6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47" y="1025783"/>
            <a:ext cx="76327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F2EF-A7D1-B4BB-6D69-5BADB6C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Containerization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E80CF-2185-8BDB-8742-6D2093A7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4" y="1440872"/>
            <a:ext cx="8210071" cy="4885787"/>
          </a:xfrm>
        </p:spPr>
        <p:txBody>
          <a:bodyPr>
            <a:normAutofit fontScale="925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What if you want to deploy your model to a server?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You need to install the right dependencies for the server OS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Find a spot on the server to put your files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Make sure your installation doesn’t interfere with other things running on the server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Deal with things changing on the server -&gt; your app breaking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Other apps can take up resources of your app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17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73A-0A4A-051A-8B36-63847C3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Enter Docker: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5B29-F298-C27D-7C24-5EAA97B9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4" y="1440872"/>
            <a:ext cx="8210071" cy="5105366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Docker is a framework for </a:t>
            </a:r>
            <a:r>
              <a:rPr lang="en-NL" i="1" dirty="0"/>
              <a:t>containerization</a:t>
            </a:r>
            <a:endParaRPr lang="en-NL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Apps run within a virtual container, separated from other apps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Docker containers run the same on </a:t>
            </a:r>
            <a:r>
              <a:rPr lang="en-NL" b="1" dirty="0"/>
              <a:t>any</a:t>
            </a:r>
            <a:r>
              <a:rPr lang="en-NL" dirty="0"/>
              <a:t> host machine: they have their own virtual OS installed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Enables microservice architectures: lots of differ</a:t>
            </a:r>
            <a:r>
              <a:rPr lang="en-GB" dirty="0"/>
              <a:t>e</a:t>
            </a:r>
            <a:r>
              <a:rPr lang="en-NL" dirty="0"/>
              <a:t>nt containers with simple tasks talking through each other through API’s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7170" name="Picture 2" descr="Docker Logos - Docker">
            <a:extLst>
              <a:ext uri="{FF2B5EF4-FFF2-40B4-BE49-F238E27FC236}">
                <a16:creationId xmlns:a16="http://schemas.microsoft.com/office/drawing/2014/main" id="{7120E250-4A72-15E9-D428-154F46B6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52" y="311762"/>
            <a:ext cx="4392886" cy="11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7228-506D-C350-A7D3-B21E3BC6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Main benefits of containerization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D1425-1797-24C2-77FA-B291340B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4" y="1440871"/>
            <a:ext cx="8361997" cy="5071139"/>
          </a:xfrm>
        </p:spPr>
        <p:txBody>
          <a:bodyPr>
            <a:normAutofit lnSpcReduction="1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Containers run the same on any machine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Easy to use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Quickly build and test applications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Lightweight and quick: very little overhead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Enables better scalability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Tools like </a:t>
            </a:r>
            <a:r>
              <a:rPr lang="en-NL" b="1" dirty="0"/>
              <a:t>Kubernetes</a:t>
            </a:r>
            <a:r>
              <a:rPr lang="en-NL" dirty="0"/>
              <a:t> can be used to manage containers in production environments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Ask us about this if you’re interested and we (extra) have time!</a:t>
            </a:r>
          </a:p>
        </p:txBody>
      </p:sp>
    </p:spTree>
    <p:extLst>
      <p:ext uri="{BB962C8B-B14F-4D97-AF65-F5344CB8AC3E}">
        <p14:creationId xmlns:p14="http://schemas.microsoft.com/office/powerpoint/2010/main" val="42281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921E-E2E5-FF72-DDEE-D831E155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Live demo: deploying our model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AE75-6A39-0A15-E552-0C502A4AF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515FA-FE19-26FB-CA27-9B3A2501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551803"/>
            <a:ext cx="11341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5310-529D-F1E6-30EC-166C17C9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Try it yourself!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5271-B3AA-40A0-4ECD-C979DFF38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Clone </a:t>
            </a:r>
            <a:r>
              <a:rPr lang="en-GB" dirty="0" err="1"/>
              <a:t>github.com</a:t>
            </a:r>
            <a:r>
              <a:rPr lang="en-GB" dirty="0"/>
              <a:t>/Vantage-AI/docker-workshop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We are available for questions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Follow us on LinkedIn! -&gt;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92A8C-6192-8762-D288-4AEB06BE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28" y="3318627"/>
            <a:ext cx="2681567" cy="2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3517900" y="705516"/>
            <a:ext cx="7429500" cy="8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swald Light"/>
              <a:buNone/>
            </a:pPr>
            <a:r>
              <a:rPr lang="en-US" dirty="0"/>
              <a:t>Today’s subjects </a:t>
            </a:r>
            <a:endParaRPr dirty="0"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3517900" y="1539463"/>
            <a:ext cx="74295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About Vantage AI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About today’s case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What is an API?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Live demo: making a model endpoint with </a:t>
            </a:r>
            <a:r>
              <a:rPr lang="en-US" dirty="0" err="1"/>
              <a:t>FastAPI</a:t>
            </a:r>
            <a:endParaRPr lang="en-US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Containerization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Live demo: Deploying our model with Docker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dirty="0"/>
              <a:t>Try it yourself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856144" y="657316"/>
            <a:ext cx="8210071" cy="7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Oswald Light"/>
              <a:buNone/>
            </a:pP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endParaRPr dirty="0"/>
          </a:p>
        </p:txBody>
      </p:sp>
      <p:sp>
        <p:nvSpPr>
          <p:cNvPr id="159" name="Google Shape;159;p2"/>
          <p:cNvSpPr txBox="1"/>
          <p:nvPr/>
        </p:nvSpPr>
        <p:spPr>
          <a:xfrm>
            <a:off x="332122" y="1546764"/>
            <a:ext cx="46290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Menno </a:t>
            </a:r>
            <a:r>
              <a:rPr lang="nl-NL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Liefstingh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Engineer at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" descr="Corporate logo rood | Corporate logobestanden RUG | Rijksuniversiteit  Gronin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83" y="2444706"/>
            <a:ext cx="829355" cy="60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102043" y="2451279"/>
            <a:ext cx="37296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2014-2018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BSc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Intelligence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2019-2021: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Intelligence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" descr="Dataprovider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82" y="3415814"/>
            <a:ext cx="950204" cy="45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1176926" y="3443798"/>
            <a:ext cx="37296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/data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" descr="SKF | Elektronische componenten. Distributeur en online winkel - Transfer  Multisort Elektronik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382" y="4357192"/>
            <a:ext cx="872406" cy="49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 txBox="1"/>
          <p:nvPr/>
        </p:nvSpPr>
        <p:spPr>
          <a:xfrm>
            <a:off x="1103586" y="4417259"/>
            <a:ext cx="35953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2020-2021: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Trainee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Prognostics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YOLT Logo Vector (.AI) Free Download">
            <a:extLst>
              <a:ext uri="{FF2B5EF4-FFF2-40B4-BE49-F238E27FC236}">
                <a16:creationId xmlns:a16="http://schemas.microsoft.com/office/drawing/2014/main" id="{444A3089-84CD-F269-5F99-C334616E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0" y="5448205"/>
            <a:ext cx="882658" cy="2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65;p2">
            <a:extLst>
              <a:ext uri="{FF2B5EF4-FFF2-40B4-BE49-F238E27FC236}">
                <a16:creationId xmlns:a16="http://schemas.microsoft.com/office/drawing/2014/main" id="{929FC419-9129-9661-327D-722E105C833F}"/>
              </a:ext>
            </a:extLst>
          </p:cNvPr>
          <p:cNvSpPr txBox="1"/>
          <p:nvPr/>
        </p:nvSpPr>
        <p:spPr>
          <a:xfrm>
            <a:off x="1025788" y="5221498"/>
            <a:ext cx="388212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Engineer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9;p2">
            <a:extLst>
              <a:ext uri="{FF2B5EF4-FFF2-40B4-BE49-F238E27FC236}">
                <a16:creationId xmlns:a16="http://schemas.microsoft.com/office/drawing/2014/main" id="{477A3906-1A47-41E3-1ED4-8A43F575D874}"/>
              </a:ext>
            </a:extLst>
          </p:cNvPr>
          <p:cNvSpPr txBox="1"/>
          <p:nvPr/>
        </p:nvSpPr>
        <p:spPr>
          <a:xfrm>
            <a:off x="5829730" y="1546764"/>
            <a:ext cx="4629057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Emiel de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Heij</a:t>
            </a: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Engineer at Vantage AI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2014-2017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BSc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Studies</a:t>
            </a:r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2018-2020: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Data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(joint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2018-2020: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SMEs</a:t>
            </a:r>
            <a:endParaRPr lang="nl-N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freelancer</a:t>
            </a:r>
          </a:p>
          <a:p>
            <a:pPr lvl="0"/>
            <a:endParaRPr lang="nl-N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2020-2021: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Data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Scientist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nl-NL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r>
              <a:rPr lang="nl-N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Scientist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Affairs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</a:t>
            </a:r>
            <a:r>
              <a:rPr lang="nl-N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AI)</a:t>
            </a:r>
          </a:p>
          <a:p>
            <a:pPr lvl="0"/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nl-NL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Introductie – JADS – Professional Education">
            <a:extLst>
              <a:ext uri="{FF2B5EF4-FFF2-40B4-BE49-F238E27FC236}">
                <a16:creationId xmlns:a16="http://schemas.microsoft.com/office/drawing/2014/main" id="{3670977D-15B0-8F05-0199-B1E5DF4E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5" y="2694998"/>
            <a:ext cx="845994" cy="3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lburg University - Stichting Academisch Erfgoed">
            <a:extLst>
              <a:ext uri="{FF2B5EF4-FFF2-40B4-BE49-F238E27FC236}">
                <a16:creationId xmlns:a16="http://schemas.microsoft.com/office/drawing/2014/main" id="{7427652E-E566-8829-AF1D-ABEFB042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97" y="2284510"/>
            <a:ext cx="1029598" cy="4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1D66D9-CFD5-059B-103C-6C0B057AA2CA}"/>
              </a:ext>
            </a:extLst>
          </p:cNvPr>
          <p:cNvSpPr txBox="1"/>
          <p:nvPr/>
        </p:nvSpPr>
        <p:spPr>
          <a:xfrm>
            <a:off x="10451507" y="45036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pic>
        <p:nvPicPr>
          <p:cNvPr id="1032" name="Picture 8" descr="Ministerie van Buitenlandse Zaken logo">
            <a:extLst>
              <a:ext uri="{FF2B5EF4-FFF2-40B4-BE49-F238E27FC236}">
                <a16:creationId xmlns:a16="http://schemas.microsoft.com/office/drawing/2014/main" id="{2E6B9638-1774-A84A-D4D8-0F680582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97" y="5084780"/>
            <a:ext cx="646290" cy="6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lytica logo">
            <a:extLst>
              <a:ext uri="{FF2B5EF4-FFF2-40B4-BE49-F238E27FC236}">
                <a16:creationId xmlns:a16="http://schemas.microsoft.com/office/drawing/2014/main" id="{E08E2CEF-0F2C-431F-20FA-1480213C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35" y="3167043"/>
            <a:ext cx="878274" cy="8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rcedes-Benz Customer Assistance Center Maastricht NV logo">
            <a:extLst>
              <a:ext uri="{FF2B5EF4-FFF2-40B4-BE49-F238E27FC236}">
                <a16:creationId xmlns:a16="http://schemas.microsoft.com/office/drawing/2014/main" id="{8827ED8C-F73B-9249-D5F6-E1A0D674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4" y="4177657"/>
            <a:ext cx="646290" cy="6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856144" y="657316"/>
            <a:ext cx="8210071" cy="7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Oswald Light"/>
              <a:buNone/>
            </a:pPr>
            <a:r>
              <a:rPr lang="nl-NL"/>
              <a:t>Working as a consultant for Vantage AI</a:t>
            </a:r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body" idx="1"/>
          </p:nvPr>
        </p:nvSpPr>
        <p:spPr>
          <a:xfrm>
            <a:off x="856144" y="1440873"/>
            <a:ext cx="8107552" cy="273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nl-NL" dirty="0"/>
              <a:t>6-12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assignments</a:t>
            </a:r>
            <a:r>
              <a:rPr lang="nl-NL" dirty="0"/>
              <a:t> 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nl-NL" dirty="0"/>
              <a:t>36 </a:t>
            </a:r>
            <a:r>
              <a:rPr lang="nl-NL" dirty="0" err="1"/>
              <a:t>hours</a:t>
            </a:r>
            <a:r>
              <a:rPr lang="nl-NL" dirty="0"/>
              <a:t> per week </a:t>
            </a:r>
            <a:r>
              <a:rPr lang="nl-NL" dirty="0" err="1"/>
              <a:t>for</a:t>
            </a:r>
            <a:r>
              <a:rPr lang="nl-NL" dirty="0"/>
              <a:t> client + 4 </a:t>
            </a:r>
            <a:r>
              <a:rPr lang="nl-NL" dirty="0" err="1"/>
              <a:t>hours</a:t>
            </a:r>
            <a:r>
              <a:rPr lang="nl-NL" dirty="0"/>
              <a:t> training</a:t>
            </a:r>
          </a:p>
          <a:p>
            <a:pPr marL="342900" indent="-342900">
              <a:buFont typeface="Arial"/>
              <a:buChar char="•"/>
            </a:pPr>
            <a:r>
              <a:rPr lang="nl-NL" dirty="0" err="1"/>
              <a:t>Mentorship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BigData</a:t>
            </a:r>
            <a:r>
              <a:rPr lang="nl-NL" dirty="0"/>
              <a:t> </a:t>
            </a:r>
            <a:r>
              <a:rPr lang="nl-NL" dirty="0" err="1"/>
              <a:t>Republic</a:t>
            </a:r>
            <a:r>
              <a:rPr lang="nl-NL" dirty="0"/>
              <a:t> expert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nl-NL" dirty="0" err="1"/>
              <a:t>Fridays</a:t>
            </a:r>
            <a:r>
              <a:rPr lang="nl-NL" dirty="0"/>
              <a:t> at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office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dirty="0"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983" y="4521653"/>
            <a:ext cx="2210108" cy="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7930" y="4496253"/>
            <a:ext cx="2486372" cy="78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0141" y="4496253"/>
            <a:ext cx="1638529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70" y="5164857"/>
            <a:ext cx="2644025" cy="110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71693" y="5369802"/>
            <a:ext cx="1652473" cy="9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 descr="2368 2 | Zeewaardig Service Desig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864" y="5411862"/>
            <a:ext cx="2668241" cy="136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856144" y="657316"/>
            <a:ext cx="8210071" cy="7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Oswald Light"/>
              <a:buNone/>
            </a:pPr>
            <a:r>
              <a:rPr lang="nl-NL"/>
              <a:t>Vantage program </a:t>
            </a:r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976578" y="2563089"/>
            <a:ext cx="7498147" cy="383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/>
              <a:t>Docker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 err="1"/>
              <a:t>Kubernetes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/>
              <a:t>Git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/>
              <a:t>Advanced Python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 err="1"/>
              <a:t>Deep</a:t>
            </a:r>
            <a:r>
              <a:rPr lang="nl-NL" dirty="0"/>
              <a:t> Learning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 err="1"/>
              <a:t>Testing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/>
              <a:t>CI/CD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/>
              <a:t>Apache </a:t>
            </a:r>
            <a:r>
              <a:rPr lang="nl-NL" dirty="0" err="1"/>
              <a:t>Spark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nl-NL" dirty="0" err="1"/>
              <a:t>Infrastructure</a:t>
            </a:r>
            <a:r>
              <a:rPr lang="nl-NL" dirty="0"/>
              <a:t> as code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</a:pPr>
            <a:endParaRPr dirty="0"/>
          </a:p>
        </p:txBody>
      </p:sp>
      <p:sp>
        <p:nvSpPr>
          <p:cNvPr id="244" name="Google Shape;244;p12"/>
          <p:cNvSpPr/>
          <p:nvPr/>
        </p:nvSpPr>
        <p:spPr>
          <a:xfrm>
            <a:off x="856144" y="1732092"/>
            <a:ext cx="82100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sessions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Friday </a:t>
            </a: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subjects we </a:t>
            </a: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ourselves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like:</a:t>
            </a:r>
            <a:endParaRPr dirty="0"/>
          </a:p>
        </p:txBody>
      </p:sp>
      <p:pic>
        <p:nvPicPr>
          <p:cNvPr id="5" name="Google Shape;237;p11" descr="Afbeelding met binnen, plafond, persoon, computer&#10;&#10;Automatisch gegenereerde beschrijving">
            <a:extLst>
              <a:ext uri="{FF2B5EF4-FFF2-40B4-BE49-F238E27FC236}">
                <a16:creationId xmlns:a16="http://schemas.microsoft.com/office/drawing/2014/main" id="{9BA5BBD6-FE7A-8CF4-F7BB-7BC0BFB1A63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5717" y="2656703"/>
            <a:ext cx="6289136" cy="420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7F6D-0ABD-6977-0A96-93C0611B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About the today’s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7D083-0D53-F906-9B20-5CD7D9B8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4" y="1440872"/>
            <a:ext cx="6755618" cy="4947571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LightGBM model that predicts the winner of a CS:GO round with +- 92% accuracy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+- 70 inputs: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Number of grenades, weapons etc. on each side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Player health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Map name, etc.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Confusion matrix looks good in notebook, let’s deploy the model! But how?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1028" name="Picture 4" descr="CS:GO: Most Competitive game in the World - Gameophobic">
            <a:extLst>
              <a:ext uri="{FF2B5EF4-FFF2-40B4-BE49-F238E27FC236}">
                <a16:creationId xmlns:a16="http://schemas.microsoft.com/office/drawing/2014/main" id="{C23924B5-4B1E-A623-1431-F14AAB28D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0" t="-4748" b="-1"/>
          <a:stretch/>
        </p:blipFill>
        <p:spPr bwMode="auto">
          <a:xfrm>
            <a:off x="7611762" y="-154457"/>
            <a:ext cx="4580238" cy="43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2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subTitle" idx="1"/>
          </p:nvPr>
        </p:nvSpPr>
        <p:spPr>
          <a:xfrm>
            <a:off x="1524000" y="4187829"/>
            <a:ext cx="43192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1524000" y="1934534"/>
            <a:ext cx="4319239" cy="189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3F5"/>
              </a:buClr>
              <a:buSzPts val="6000"/>
              <a:buFont typeface="Oswald Light"/>
              <a:buNone/>
            </a:pPr>
            <a:r>
              <a:rPr lang="nl-NL" dirty="0" err="1">
                <a:solidFill>
                  <a:schemeClr val="tx1"/>
                </a:solidFill>
              </a:rPr>
              <a:t>What</a:t>
            </a:r>
            <a:r>
              <a:rPr lang="nl-NL" dirty="0">
                <a:solidFill>
                  <a:schemeClr val="tx1"/>
                </a:solidFill>
              </a:rPr>
              <a:t> is </a:t>
            </a:r>
            <a:r>
              <a:rPr lang="nl-NL" dirty="0" err="1">
                <a:solidFill>
                  <a:schemeClr val="tx1"/>
                </a:solidFill>
              </a:rPr>
              <a:t>an</a:t>
            </a:r>
            <a:r>
              <a:rPr lang="nl-NL" dirty="0">
                <a:solidFill>
                  <a:schemeClr val="tx1"/>
                </a:solidFill>
              </a:rPr>
              <a:t> API?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0" name="Google Shape;210;p8"/>
          <p:cNvPicPr preferRelativeResize="0">
            <a:picLocks noChangeAspect="1"/>
          </p:cNvPicPr>
          <p:nvPr/>
        </p:nvPicPr>
        <p:blipFill rotWithShape="1">
          <a:blip r:embed="rId3"/>
          <a:srcRect l="18408"/>
          <a:stretch/>
        </p:blipFill>
        <p:spPr>
          <a:xfrm>
            <a:off x="5309102" y="1248032"/>
            <a:ext cx="6882898" cy="560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90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7CF7-1634-1BE6-2547-1F62E2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Application Programming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02A4-747C-06DF-A9F2-3D01DCE1B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Lets applications talk to each other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You can use API’s to: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Make a Twitter bot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Send data to your SQL server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dirty="0"/>
              <a:t>Get F1 results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Make your own Reddit app, etc.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Today we’re making an API to </a:t>
            </a:r>
            <a:r>
              <a:rPr lang="en-NL" i="1" dirty="0"/>
              <a:t>serve</a:t>
            </a:r>
            <a:r>
              <a:rPr lang="en-NL" dirty="0"/>
              <a:t> a ML model</a:t>
            </a:r>
          </a:p>
        </p:txBody>
      </p:sp>
    </p:spTree>
    <p:extLst>
      <p:ext uri="{BB962C8B-B14F-4D97-AF65-F5344CB8AC3E}">
        <p14:creationId xmlns:p14="http://schemas.microsoft.com/office/powerpoint/2010/main" val="41575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6F98-9959-A2D7-930C-92A26576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REST API’s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26047-7E50-5713-9EF3-C5123124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143" y="1448362"/>
            <a:ext cx="8210071" cy="5417128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i="1" dirty="0"/>
              <a:t>Representational State Transfer Application Program Interface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Allows applications to talk to each other </a:t>
            </a:r>
            <a:r>
              <a:rPr lang="en-NL" i="1" dirty="0"/>
              <a:t>over the internet </a:t>
            </a:r>
            <a:r>
              <a:rPr lang="en-NL" dirty="0"/>
              <a:t>(with http)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NL" dirty="0"/>
              <a:t>Different kinds of requests (API calls):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b="1" dirty="0"/>
              <a:t>GET </a:t>
            </a:r>
            <a:r>
              <a:rPr lang="en-NL" dirty="0"/>
              <a:t>request: gets information from the API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b="1" dirty="0"/>
              <a:t>POST</a:t>
            </a:r>
            <a:r>
              <a:rPr lang="en-NL" dirty="0"/>
              <a:t> requests: sends information and receives a result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b="1" dirty="0"/>
              <a:t>PUT/PATCH</a:t>
            </a:r>
            <a:r>
              <a:rPr lang="en-NL" dirty="0"/>
              <a:t> are used for replacing or updating information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NL" b="1" dirty="0"/>
              <a:t>DELETE </a:t>
            </a:r>
            <a:r>
              <a:rPr lang="en-NL" dirty="0"/>
              <a:t>speaks for itself</a:t>
            </a:r>
            <a:endParaRPr lang="en-NL" b="1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262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715</Words>
  <Application>Microsoft Macintosh PowerPoint</Application>
  <PresentationFormat>Widescreen</PresentationFormat>
  <Paragraphs>122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Cairo</vt:lpstr>
      <vt:lpstr>Oswald Light</vt:lpstr>
      <vt:lpstr>Calibri</vt:lpstr>
      <vt:lpstr>Kantoorthema</vt:lpstr>
      <vt:lpstr>Productionizing your ML models </vt:lpstr>
      <vt:lpstr>Today’s subjects </vt:lpstr>
      <vt:lpstr>About us </vt:lpstr>
      <vt:lpstr>Working as a consultant for Vantage AI</vt:lpstr>
      <vt:lpstr>Vantage program </vt:lpstr>
      <vt:lpstr>About the today’s case</vt:lpstr>
      <vt:lpstr>What is an API?</vt:lpstr>
      <vt:lpstr>Application Programming Interface</vt:lpstr>
      <vt:lpstr>REST API’s</vt:lpstr>
      <vt:lpstr>Return codes </vt:lpstr>
      <vt:lpstr>Live demo: serving our model with FastAPI</vt:lpstr>
      <vt:lpstr>Containerization</vt:lpstr>
      <vt:lpstr>Containerization</vt:lpstr>
      <vt:lpstr>Enter Docker:</vt:lpstr>
      <vt:lpstr>Main benefits of containerization</vt:lpstr>
      <vt:lpstr>Live demo: deploying our model with Docker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Productionizing your ML models</dc:title>
  <dc:creator>Karlijn Rasing | ContentXperience</dc:creator>
  <cp:lastModifiedBy>Emiel de Heij</cp:lastModifiedBy>
  <cp:revision>16</cp:revision>
  <dcterms:created xsi:type="dcterms:W3CDTF">2020-10-20T08:38:03Z</dcterms:created>
  <dcterms:modified xsi:type="dcterms:W3CDTF">2022-05-24T18:57:10Z</dcterms:modified>
</cp:coreProperties>
</file>