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20.jpeg" ContentType="image/jpeg"/>
  <Override PartName="/ppt/media/image7.png" ContentType="image/png"/>
  <Override PartName="/ppt/media/image11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5.png" ContentType="image/png"/>
  <Override PartName="/ppt/media/image2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D295CD1-5921-47EF-85A3-93361835393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Make it less mystical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Not need to understand everything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49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A0D395A-FB91-46A2-837A-986BEDEB76C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Make it less mystical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Not need to understand everything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58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BAA3BE2-AF79-4404-B652-75C5F3DE55E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1200" spc="-1" strike="noStrike">
                <a:solidFill>
                  <a:srgbClr val="000000"/>
                </a:solidFill>
                <a:latin typeface="Calibri"/>
                <a:ea typeface="Calibri"/>
              </a:rPr>
              <a:t>Apply it to a production environment later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1200" spc="-1" strike="noStrike">
                <a:solidFill>
                  <a:srgbClr val="000000"/>
                </a:solidFill>
                <a:latin typeface="Calibri"/>
                <a:ea typeface="Calibri"/>
              </a:rPr>
              <a:t>One terminal command to set it up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59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9C241EB-55B8-4B5A-A6E6-F3831D7864D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1200" spc="-1" strike="noStrike">
                <a:solidFill>
                  <a:srgbClr val="000000"/>
                </a:solidFill>
                <a:latin typeface="Calibri"/>
                <a:ea typeface="Calibri"/>
              </a:rPr>
              <a:t>Apply it to a production environment later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1200" spc="-1" strike="noStrike">
                <a:solidFill>
                  <a:srgbClr val="000000"/>
                </a:solidFill>
                <a:latin typeface="Calibri"/>
                <a:ea typeface="Calibri"/>
              </a:rPr>
              <a:t>One terminal command to set it up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60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0150B7C-AD73-49AE-A907-1C1100E3142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1200" spc="-1" strike="noStrike">
                <a:solidFill>
                  <a:srgbClr val="000000"/>
                </a:solidFill>
                <a:latin typeface="Calibri"/>
                <a:ea typeface="Calibri"/>
              </a:rPr>
              <a:t>Apply it to a production environment later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1200" spc="-1" strike="noStrike">
                <a:solidFill>
                  <a:srgbClr val="000000"/>
                </a:solidFill>
                <a:latin typeface="Calibri"/>
                <a:ea typeface="Calibri"/>
              </a:rPr>
              <a:t>One terminal command to set it up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61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676848F-578C-47ED-9239-C74445ECC2A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1200" spc="-1" strike="noStrike">
                <a:solidFill>
                  <a:srgbClr val="000000"/>
                </a:solidFill>
                <a:latin typeface="Calibri"/>
                <a:ea typeface="Calibri"/>
              </a:rPr>
              <a:t>Apply it to a production environment later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1200" spc="-1" strike="noStrike">
                <a:solidFill>
                  <a:srgbClr val="000000"/>
                </a:solidFill>
                <a:latin typeface="Calibri"/>
                <a:ea typeface="Calibri"/>
              </a:rPr>
              <a:t>One terminal command to set it up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62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C8ED15C-1A19-424F-A8A5-53AA84D64E7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Check: wie heeft Docker gebruikt / waarom?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63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48ECBE6-6C57-4DE2-88A4-30C6B1DDD0B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64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3C03B7F-B8B1-4641-9753-F284F0F7DCE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sldNum" idx="65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3CFC661-D0E4-47A5-9081-9742A118CDF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sldNum" idx="66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B33A4E4-C742-41DD-9A63-7DB1D99CA86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67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0501436-05E9-40DF-980B-4B66B36262C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Kubernetes is in the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same space as Docker Swarm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 and ECS and is a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container orchestrator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Kubernetes is the most popular container orchestrator,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built by Google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50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91FBA88-4926-4921-8E31-3A3EF895021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68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AC6C6D4-B58E-4C06-B5B8-374ED855AA5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69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E50D4CF-3A1D-4909-9ACC-97469F902D5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70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E15852E-A0D7-4B78-B6F0-C02FB912563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sldNum" idx="71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C4E4A93-F9B0-478A-A38A-B07D1D5D9E5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Check: wie heeft Docker gebruikt / waarom?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sldNum" idx="72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C59CB87-E8B6-4071-9959-DD791571C99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73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074AE90-D4DE-43B9-B95C-61EDBB50369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sldNum" idx="74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9E90C67-00DE-4689-B1F5-343FB6484FF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sldNum" idx="75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B45EF8A-9C04-4847-8695-AADE81D987ED}" type="slidenum">
              <a:rPr b="0" lang="en-US" sz="1800" spc="-1" strike="noStrike">
                <a:latin typeface="Times New Roman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76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2735BF2-D45C-4593-AC3B-8FFC60D3D89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77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B7E7B07-062C-4D6F-9387-A121FCF3BEF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Make it less mystical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Not need to understand everything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51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D299C82-B636-46BB-A690-A7A3BE1BE5D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Check: wie heeft Docker gebruikt / waarom?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sldNum" idx="78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1BDC0CC-B1EE-43ED-B536-4AD61A52B5D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sldNum" idx="79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F3B3AAD-912C-4969-BFD0-1377B4397AB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sldNum" idx="80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81E95F9-DC2C-4EED-B47C-28BF2B72394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sldNum" idx="81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B8536F5-4A93-4646-97F7-8DFF32D5E5D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sldNum" idx="82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4EE226E-FB3E-4429-966F-67AB57057B2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sldNum" idx="83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5B87BE6-704D-42D4-94ED-B6F12AF725B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sldNum" idx="84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94DF940-3DAA-407B-89AC-50653D899B2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Check: wie heeft Docker gebruikt / waarom?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sldNum" idx="85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74F4F16-207F-428B-9625-2796DD791A6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sldNum" idx="86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7011D80-1700-4891-B04D-38D4921C5AE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Check: wie heeft Docker gebruikt / waarom?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87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9C6DF40-E2CF-4875-98CE-4211BE407D4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Kubernetes is in the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same space as Docker Swarm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 and ECS and is a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container orchestrator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Kubernetes is the most popular container orchestrator,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built by Google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52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78695F7-7747-42E0-81C3-94BAE4FB6F3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88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8328F27-564F-4EB3-BB4A-CD31E81D44C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sldNum" idx="89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2F0BB6D-AEA3-4201-B7CA-39AEFFF9285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 idx="90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C8B7A36-97C7-4E51-8218-4624345EE7B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1200" spc="-1" strike="noStrike">
                <a:solidFill>
                  <a:srgbClr val="000000"/>
                </a:solidFill>
                <a:latin typeface="Calibri"/>
                <a:ea typeface="Calibri"/>
              </a:rPr>
              <a:t>More production ready than docker compose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1200" spc="-1" strike="noStrike">
                <a:solidFill>
                  <a:srgbClr val="000000"/>
                </a:solidFill>
                <a:latin typeface="Calibri"/>
                <a:ea typeface="Calibri"/>
              </a:rPr>
              <a:t>Will try and fix unhealthiness in containers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1200" spc="-1" strike="noStrike">
                <a:solidFill>
                  <a:srgbClr val="000000"/>
                </a:solidFill>
                <a:latin typeface="Calibri"/>
                <a:ea typeface="Calibri"/>
              </a:rPr>
              <a:t>If one of the API’s is getting a lot more traffic, redirect to another one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53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6741A03-9CC8-4EEB-A2A8-312762D8E51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Kubernetes is in the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same space as Docker Swarm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 and ECS and is a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container orchestrator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Kubernetes is the most popular container orchestrator,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built by Google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54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C7AD581-FCE5-4DD9-A939-C2072E1A388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Kubernetes is in the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same space as Docker Swarm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 and ECS and is a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container orchestrator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Kubernetes is the most popular container orchestrator,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built by Google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55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F2EE200-4105-49CF-915B-5E6B0D82319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Kubernetes is in the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same space as Docker Swarm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 and ECS and is a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container orchestrator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Kubernetes is the most popular container orchestrator,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built by Google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56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0ACE824-9BC2-4C2D-A68D-6A2AF64BFCC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659640" y="1414440"/>
            <a:ext cx="6784560" cy="381600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2009880" y="5442120"/>
            <a:ext cx="16084080" cy="4454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Kubernetes is in the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same space as Docker Swarm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 and ECS and is a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container orchestrator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Kubernetes is the most popular container orchestrator,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built by Google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57"/>
          </p:nvPr>
        </p:nvSpPr>
        <p:spPr>
          <a:xfrm>
            <a:off x="11387160" y="10742760"/>
            <a:ext cx="871200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23A3AEF-22C5-4E6D-AE5F-5747B3DE7DB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005120" y="451080"/>
            <a:ext cx="18093240" cy="87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1005120" y="451080"/>
            <a:ext cx="18093240" cy="87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1005120" y="451080"/>
            <a:ext cx="18093240" cy="87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005120" y="451080"/>
            <a:ext cx="18093240" cy="875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005120" y="6072480"/>
            <a:ext cx="18093240" cy="312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1" name="Google Shape;14;p23" descr=""/>
          <p:cNvPicPr/>
          <p:nvPr/>
        </p:nvPicPr>
        <p:blipFill>
          <a:blip r:embed="rId3"/>
          <a:stretch/>
        </p:blipFill>
        <p:spPr>
          <a:xfrm>
            <a:off x="17640000" y="10206000"/>
            <a:ext cx="2015640" cy="719640"/>
          </a:xfrm>
          <a:prstGeom prst="rect">
            <a:avLst/>
          </a:prstGeom>
          <a:ln w="0">
            <a:noFill/>
          </a:ln>
        </p:spPr>
      </p:pic>
      <p:pic>
        <p:nvPicPr>
          <p:cNvPr id="2" name="Google Shape;15;p23" descr=""/>
          <p:cNvPicPr/>
          <p:nvPr/>
        </p:nvPicPr>
        <p:blipFill>
          <a:blip r:embed="rId4"/>
          <a:stretch/>
        </p:blipFill>
        <p:spPr>
          <a:xfrm>
            <a:off x="900000" y="10692000"/>
            <a:ext cx="1211760" cy="179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900000" y="344268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900000" y="5940000"/>
            <a:ext cx="18305640" cy="14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18;p23"/>
          <p:cNvSpPr/>
          <p:nvPr/>
        </p:nvSpPr>
        <p:spPr>
          <a:xfrm>
            <a:off x="900000" y="5654520"/>
            <a:ext cx="8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76200">
            <a:solidFill>
              <a:srgbClr val="ee2f5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Google Shape;22;p24" descr=""/>
          <p:cNvPicPr/>
          <p:nvPr/>
        </p:nvPicPr>
        <p:blipFill>
          <a:blip r:embed="rId3"/>
          <a:stretch/>
        </p:blipFill>
        <p:spPr>
          <a:xfrm>
            <a:off x="17640000" y="10206000"/>
            <a:ext cx="2015640" cy="719640"/>
          </a:xfrm>
          <a:prstGeom prst="rect">
            <a:avLst/>
          </a:prstGeom>
          <a:ln w="0">
            <a:noFill/>
          </a:ln>
        </p:spPr>
      </p:pic>
      <p:pic>
        <p:nvPicPr>
          <p:cNvPr id="45" name="Google Shape;23;p24" descr=""/>
          <p:cNvPicPr/>
          <p:nvPr/>
        </p:nvPicPr>
        <p:blipFill>
          <a:blip r:embed="rId4"/>
          <a:stretch/>
        </p:blipFill>
        <p:spPr>
          <a:xfrm>
            <a:off x="900000" y="10692000"/>
            <a:ext cx="1211760" cy="17964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3"/>
          <p:cNvSpPr>
            <a:spLocks noGrp="1"/>
          </p:cNvSpPr>
          <p:nvPr>
            <p:ph type="ftr" idx="2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Google Shape;25;p24"/>
          <p:cNvSpPr/>
          <p:nvPr/>
        </p:nvSpPr>
        <p:spPr>
          <a:xfrm>
            <a:off x="900000" y="1800000"/>
            <a:ext cx="8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76200">
            <a:solidFill>
              <a:srgbClr val="ee2f5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c27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31;p26" descr=""/>
          <p:cNvPicPr/>
          <p:nvPr/>
        </p:nvPicPr>
        <p:blipFill>
          <a:blip r:embed="rId2"/>
          <a:stretch/>
        </p:blipFill>
        <p:spPr>
          <a:xfrm>
            <a:off x="0" y="0"/>
            <a:ext cx="20105280" cy="1130904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32;p26" descr=""/>
          <p:cNvPicPr/>
          <p:nvPr/>
        </p:nvPicPr>
        <p:blipFill>
          <a:blip r:embed="rId3"/>
          <a:stretch/>
        </p:blipFill>
        <p:spPr>
          <a:xfrm>
            <a:off x="6451920" y="3464280"/>
            <a:ext cx="7199640" cy="2571120"/>
          </a:xfrm>
          <a:prstGeom prst="rect">
            <a:avLst/>
          </a:prstGeom>
          <a:ln w="0">
            <a:noFill/>
          </a:ln>
        </p:spPr>
      </p:pic>
      <p:sp>
        <p:nvSpPr>
          <p:cNvPr id="86" name="Google Shape;33;p26"/>
          <p:cNvSpPr/>
          <p:nvPr/>
        </p:nvSpPr>
        <p:spPr>
          <a:xfrm>
            <a:off x="0" y="10242000"/>
            <a:ext cx="20103840" cy="1079640"/>
          </a:xfrm>
          <a:prstGeom prst="rect">
            <a:avLst/>
          </a:prstGeom>
          <a:solidFill>
            <a:srgbClr val="00b9a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7" name="Google Shape;34;p26"/>
          <p:cNvGrpSpPr/>
          <p:nvPr/>
        </p:nvGrpSpPr>
        <p:grpSpPr>
          <a:xfrm>
            <a:off x="2398680" y="10548000"/>
            <a:ext cx="2953800" cy="484920"/>
            <a:chOff x="2398680" y="10548000"/>
            <a:chExt cx="2953800" cy="484920"/>
          </a:xfrm>
        </p:grpSpPr>
        <p:sp>
          <p:nvSpPr>
            <p:cNvPr id="88" name="Google Shape;35;p26"/>
            <p:cNvSpPr/>
            <p:nvPr/>
          </p:nvSpPr>
          <p:spPr>
            <a:xfrm>
              <a:off x="2398680" y="10548000"/>
              <a:ext cx="1091880" cy="48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77000"/>
                </a:lnSpc>
                <a:buNone/>
                <a:tabLst>
                  <a:tab algn="l" pos="0"/>
                </a:tabLst>
              </a:pPr>
              <a:r>
                <a:rPr b="1" lang="en-US" sz="1800" spc="-1" strike="noStrike">
                  <a:solidFill>
                    <a:srgbClr val="0c2749"/>
                  </a:solidFill>
                  <a:latin typeface="Quicksand"/>
                  <a:ea typeface="Quicksand"/>
                </a:rPr>
                <a:t>Phone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9" name="Google Shape;36;p26"/>
            <p:cNvSpPr/>
            <p:nvPr/>
          </p:nvSpPr>
          <p:spPr>
            <a:xfrm>
              <a:off x="3193920" y="10548000"/>
              <a:ext cx="2158560" cy="48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77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c2749"/>
                  </a:solidFill>
                  <a:latin typeface="Arial"/>
                  <a:ea typeface="Arial"/>
                </a:rPr>
                <a:t>+31 (0)168 479294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90" name="Google Shape;37;p26"/>
          <p:cNvGrpSpPr/>
          <p:nvPr/>
        </p:nvGrpSpPr>
        <p:grpSpPr>
          <a:xfrm>
            <a:off x="6013440" y="10548000"/>
            <a:ext cx="3466800" cy="484920"/>
            <a:chOff x="6013440" y="10548000"/>
            <a:chExt cx="3466800" cy="484920"/>
          </a:xfrm>
        </p:grpSpPr>
        <p:sp>
          <p:nvSpPr>
            <p:cNvPr id="91" name="Google Shape;38;p26"/>
            <p:cNvSpPr/>
            <p:nvPr/>
          </p:nvSpPr>
          <p:spPr>
            <a:xfrm>
              <a:off x="6013440" y="10548000"/>
              <a:ext cx="1091880" cy="48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77000"/>
                </a:lnSpc>
                <a:buNone/>
                <a:tabLst>
                  <a:tab algn="l" pos="0"/>
                </a:tabLst>
              </a:pPr>
              <a:r>
                <a:rPr b="1" lang="en-US" sz="1800" spc="-1" strike="noStrike">
                  <a:solidFill>
                    <a:srgbClr val="0c2749"/>
                  </a:solidFill>
                  <a:latin typeface="Quicksand"/>
                  <a:ea typeface="Quicksand"/>
                </a:rPr>
                <a:t>Email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2" name="Google Shape;39;p26"/>
            <p:cNvSpPr/>
            <p:nvPr/>
          </p:nvSpPr>
          <p:spPr>
            <a:xfrm>
              <a:off x="6724800" y="10548000"/>
              <a:ext cx="2755440" cy="48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77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c2749"/>
                  </a:solidFill>
                  <a:latin typeface="Arial"/>
                  <a:ea typeface="Arial"/>
                </a:rPr>
                <a:t>info@bigdatarepublic.nl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93" name="Google Shape;40;p26"/>
          <p:cNvGrpSpPr/>
          <p:nvPr/>
        </p:nvGrpSpPr>
        <p:grpSpPr>
          <a:xfrm>
            <a:off x="10053720" y="10548000"/>
            <a:ext cx="7465680" cy="484920"/>
            <a:chOff x="10053720" y="10548000"/>
            <a:chExt cx="7465680" cy="484920"/>
          </a:xfrm>
        </p:grpSpPr>
        <p:sp>
          <p:nvSpPr>
            <p:cNvPr id="94" name="Google Shape;41;p26"/>
            <p:cNvSpPr/>
            <p:nvPr/>
          </p:nvSpPr>
          <p:spPr>
            <a:xfrm>
              <a:off x="11042640" y="10548000"/>
              <a:ext cx="6476760" cy="48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77000"/>
                </a:lnSpc>
                <a:buNone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c2749"/>
                  </a:solidFill>
                  <a:latin typeface="Arial"/>
                  <a:ea typeface="Arial"/>
                </a:rPr>
                <a:t>Coltbaan 4C, 3439 NG Nieuwegein, The Netherlands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5" name="Google Shape;42;p26"/>
            <p:cNvSpPr/>
            <p:nvPr/>
          </p:nvSpPr>
          <p:spPr>
            <a:xfrm>
              <a:off x="10053720" y="10548000"/>
              <a:ext cx="1091880" cy="48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77000"/>
                </a:lnSpc>
                <a:buNone/>
                <a:tabLst>
                  <a:tab algn="l" pos="0"/>
                </a:tabLst>
              </a:pPr>
              <a:r>
                <a:rPr b="1" lang="en-US" sz="1800" spc="-1" strike="noStrike">
                  <a:solidFill>
                    <a:srgbClr val="0c2749"/>
                  </a:solidFill>
                  <a:latin typeface="Quicksand"/>
                  <a:ea typeface="Quicksand"/>
                </a:rPr>
                <a:t>Address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96" name="Google Shape;43;p26" descr=""/>
          <p:cNvPicPr/>
          <p:nvPr/>
        </p:nvPicPr>
        <p:blipFill>
          <a:blip r:embed="rId4"/>
          <a:stretch/>
        </p:blipFill>
        <p:spPr>
          <a:xfrm>
            <a:off x="900000" y="10692000"/>
            <a:ext cx="1211760" cy="17964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Google Shape;22;p24" descr=""/>
          <p:cNvPicPr/>
          <p:nvPr/>
        </p:nvPicPr>
        <p:blipFill>
          <a:blip r:embed="rId3"/>
          <a:stretch/>
        </p:blipFill>
        <p:spPr>
          <a:xfrm>
            <a:off x="17640000" y="10206000"/>
            <a:ext cx="2015640" cy="719640"/>
          </a:xfrm>
          <a:prstGeom prst="rect">
            <a:avLst/>
          </a:prstGeom>
          <a:ln w="0">
            <a:noFill/>
          </a:ln>
        </p:spPr>
      </p:pic>
      <p:pic>
        <p:nvPicPr>
          <p:cNvPr id="138" name="Google Shape;23;p24" descr=""/>
          <p:cNvPicPr/>
          <p:nvPr/>
        </p:nvPicPr>
        <p:blipFill>
          <a:blip r:embed="rId4"/>
          <a:stretch/>
        </p:blipFill>
        <p:spPr>
          <a:xfrm>
            <a:off x="900000" y="10692000"/>
            <a:ext cx="1211760" cy="17964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3"/>
          <p:cNvSpPr>
            <a:spLocks noGrp="1"/>
          </p:cNvSpPr>
          <p:nvPr>
            <p:ph type="ftr" idx="3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0" name="Google Shape;25;p24"/>
          <p:cNvSpPr/>
          <p:nvPr/>
        </p:nvSpPr>
        <p:spPr>
          <a:xfrm>
            <a:off x="900000" y="1800000"/>
            <a:ext cx="8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76200">
            <a:solidFill>
              <a:srgbClr val="ee2f5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kubernetes.io/docs/concepts/workloads/controllers/cron-jobs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kubernetes.io/docs/reference/kubectl/cheatsheet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900000" y="344268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13000"/>
              </a:lnSpc>
              <a:buNone/>
              <a:tabLst>
                <a:tab algn="l" pos="0"/>
              </a:tabLst>
            </a:pPr>
            <a:r>
              <a:rPr b="1" lang="en-US" sz="7200" spc="-1" strike="noStrike">
                <a:solidFill>
                  <a:srgbClr val="00b9ad"/>
                </a:solidFill>
                <a:latin typeface="Quicksand"/>
                <a:ea typeface="Quicksand"/>
              </a:rPr>
              <a:t>Kubernetes basics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900000" y="5940000"/>
            <a:ext cx="18305640" cy="14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31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Quicksand"/>
                <a:ea typeface="Quicksand"/>
              </a:rPr>
              <a:t>Part 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dt" idx="7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Thursday, October 10, 2019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900000" y="344304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13000"/>
              </a:lnSpc>
              <a:buNone/>
              <a:tabLst>
                <a:tab algn="l" pos="0"/>
              </a:tabLst>
            </a:pPr>
            <a:r>
              <a:rPr b="1" lang="en-US" sz="7200" spc="-1" strike="noStrike">
                <a:solidFill>
                  <a:srgbClr val="00b9ad"/>
                </a:solidFill>
                <a:latin typeface="Quicksand"/>
                <a:ea typeface="Quicksand"/>
              </a:rPr>
              <a:t>Minikube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dt" idx="16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Thursday, October 10, 2019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900000" y="5940000"/>
            <a:ext cx="18305640" cy="14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228600">
              <a:lnSpc>
                <a:spcPct val="131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Local Kubernetes for learning and developing purposes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31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All you need is Docker, and Kubernetes is a single command away: </a:t>
            </a:r>
            <a:r>
              <a:rPr b="1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minkube start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Minikube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ftr" idx="17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Let’s begin our cluster: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	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minikube start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To open the dashboard: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	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minikube dashboard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Demo time! 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ftr" idx="18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228600">
              <a:lnSpc>
                <a:spcPct val="131000"/>
              </a:lnSpc>
              <a:buNone/>
              <a:tabLst>
                <a:tab algn="l" pos="0"/>
              </a:tabLst>
            </a:pPr>
            <a:r>
              <a:rPr b="1" lang="nl-NL" sz="3200" spc="-1" strike="noStrike">
                <a:solidFill>
                  <a:srgbClr val="0c2749"/>
                </a:solidFill>
                <a:latin typeface="Menlo"/>
                <a:ea typeface="Quicksand"/>
              </a:rPr>
              <a:t>kubectl create deployment counter --image=app:latest --replicas=4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31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31000"/>
              </a:lnSpc>
              <a:buNone/>
              <a:tabLst>
                <a:tab algn="l" pos="0"/>
              </a:tabLst>
            </a:pPr>
            <a:r>
              <a:rPr b="1" lang="nl-NL" sz="3200" spc="-1" strike="noStrike">
                <a:solidFill>
                  <a:srgbClr val="0c2749"/>
                </a:solidFill>
                <a:latin typeface="Menlo"/>
                <a:ea typeface="Quicksand"/>
              </a:rPr>
              <a:t>kubectl expose deployment counter --type=NodePort --port=8000 –target port=8000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31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31000"/>
              </a:lnSpc>
              <a:buNone/>
              <a:tabLst>
                <a:tab algn="l" pos="0"/>
              </a:tabLst>
            </a:pPr>
            <a:r>
              <a:rPr b="1" lang="nl-NL" sz="3200" spc="-1" strike="noStrike">
                <a:solidFill>
                  <a:srgbClr val="0c2749"/>
                </a:solidFill>
                <a:latin typeface="Menlo"/>
                <a:ea typeface="Quicksand"/>
              </a:rPr>
              <a:t>kubectl port-forward service/counter 8000:8000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31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31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31000"/>
              </a:lnSpc>
              <a:buNone/>
              <a:tabLst>
                <a:tab algn="l" pos="0"/>
              </a:tabLst>
            </a:pPr>
            <a:r>
              <a:rPr b="0" lang="nl-NL" sz="3200" spc="-1" strike="noStrike">
                <a:solidFill>
                  <a:srgbClr val="0c2749"/>
                </a:solidFill>
                <a:latin typeface="Menlo"/>
                <a:ea typeface="Quicksand"/>
              </a:rPr>
              <a:t>Delete a pod and recreate it: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31000"/>
              </a:lnSpc>
              <a:buNone/>
              <a:tabLst>
                <a:tab algn="l" pos="0"/>
              </a:tabLst>
            </a:pPr>
            <a:r>
              <a:rPr b="0" lang="nl-NL" sz="3200" spc="-1" strike="noStrike">
                <a:solidFill>
                  <a:srgbClr val="0c2749"/>
                </a:solidFill>
                <a:latin typeface="Menlo"/>
                <a:ea typeface="Quicksand"/>
              </a:rPr>
              <a:t>	</a:t>
            </a:r>
            <a:r>
              <a:rPr b="0" lang="nl-NL" sz="3200" spc="-1" strike="noStrike">
                <a:solidFill>
                  <a:srgbClr val="0c2749"/>
                </a:solidFill>
                <a:latin typeface="Menlo"/>
                <a:ea typeface="Quicksand"/>
              </a:rPr>
              <a:t>	</a:t>
            </a:r>
            <a:r>
              <a:rPr b="1" lang="nl-NL" sz="3200" spc="-1" strike="noStrike">
                <a:solidFill>
                  <a:srgbClr val="0c2749"/>
                </a:solidFill>
                <a:latin typeface="Quicksand"/>
                <a:ea typeface="Quicksand"/>
              </a:rPr>
              <a:t>kubectl</a:t>
            </a:r>
            <a:r>
              <a:rPr b="1" lang="nl-NL" sz="3200" spc="-1" strike="noStrike">
                <a:solidFill>
                  <a:srgbClr val="bbbbbb"/>
                </a:solidFill>
                <a:latin typeface="Quicksand"/>
                <a:ea typeface="Quicksand"/>
              </a:rPr>
              <a:t> </a:t>
            </a:r>
            <a:r>
              <a:rPr b="1" lang="nl-NL" sz="3200" spc="-1" strike="noStrike">
                <a:solidFill>
                  <a:srgbClr val="0c2749"/>
                </a:solidFill>
                <a:latin typeface="Quicksand"/>
                <a:ea typeface="Quicksand"/>
              </a:rPr>
              <a:t>delete</a:t>
            </a:r>
            <a:r>
              <a:rPr b="1" lang="nl-NL" sz="3200" spc="-1" strike="noStrike">
                <a:solidFill>
                  <a:srgbClr val="bbbbbb"/>
                </a:solidFill>
                <a:latin typeface="Quicksand"/>
                <a:ea typeface="Quicksand"/>
              </a:rPr>
              <a:t> </a:t>
            </a:r>
            <a:r>
              <a:rPr b="1" lang="nl-NL" sz="3200" spc="-1" strike="noStrike">
                <a:solidFill>
                  <a:srgbClr val="0c2749"/>
                </a:solidFill>
                <a:latin typeface="Quicksand"/>
                <a:ea typeface="Quicksand"/>
              </a:rPr>
              <a:t>pods</a:t>
            </a:r>
            <a:r>
              <a:rPr b="1" lang="nl-NL" sz="3200" spc="-1" strike="noStrike">
                <a:solidFill>
                  <a:srgbClr val="bbbbbb"/>
                </a:solidFill>
                <a:latin typeface="Quicksand"/>
                <a:ea typeface="Quicksand"/>
              </a:rPr>
              <a:t> </a:t>
            </a:r>
            <a:r>
              <a:rPr b="1" lang="nl-NL" sz="3200" spc="-1" strike="noStrike">
                <a:solidFill>
                  <a:srgbClr val="0c2749"/>
                </a:solidFill>
                <a:latin typeface="Quicksand"/>
                <a:ea typeface="Quicksand"/>
              </a:rPr>
              <a:t>&lt;pod</a:t>
            </a:r>
            <a:r>
              <a:rPr b="1" lang="nl-NL" sz="3200" spc="-1" strike="noStrike">
                <a:solidFill>
                  <a:srgbClr val="bbbbbb"/>
                </a:solidFill>
                <a:latin typeface="Quicksand"/>
                <a:ea typeface="Quicksand"/>
              </a:rPr>
              <a:t> </a:t>
            </a:r>
            <a:r>
              <a:rPr b="1" lang="nl-NL" sz="3200" spc="-1" strike="noStrike">
                <a:solidFill>
                  <a:srgbClr val="0c2749"/>
                </a:solidFill>
                <a:latin typeface="Quicksand"/>
                <a:ea typeface="Quicksand"/>
              </a:rPr>
              <a:t>name&gt;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Put the container in the cluster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ftr" idx="19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228600">
              <a:lnSpc>
                <a:spcPct val="131000"/>
              </a:lnSpc>
              <a:buNone/>
              <a:tabLst>
                <a:tab algn="l" pos="0"/>
              </a:tabLst>
            </a:pPr>
            <a:r>
              <a:rPr b="0" lang="nl-NL" sz="3200" spc="-1" strike="noStrike">
                <a:solidFill>
                  <a:srgbClr val="0c2749"/>
                </a:solidFill>
                <a:latin typeface="Menlo"/>
                <a:ea typeface="Quicksand"/>
              </a:rPr>
              <a:t>To delete resources: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31000"/>
              </a:lnSpc>
              <a:buNone/>
              <a:tabLst>
                <a:tab algn="l" pos="0"/>
              </a:tabLst>
            </a:pPr>
            <a:r>
              <a:rPr b="1" lang="nl-NL" sz="3200" spc="-1" strike="noStrike">
                <a:solidFill>
                  <a:srgbClr val="0c2749"/>
                </a:solidFill>
                <a:latin typeface="Menlo"/>
                <a:ea typeface="Quicksand"/>
              </a:rPr>
              <a:t>	</a:t>
            </a:r>
            <a:r>
              <a:rPr b="1" lang="nl-NL" sz="3200" spc="-1" strike="noStrike">
                <a:solidFill>
                  <a:srgbClr val="0c2749"/>
                </a:solidFill>
                <a:latin typeface="Menlo"/>
                <a:ea typeface="Quicksand"/>
              </a:rPr>
              <a:t>kubectl delete &lt;whatever you want&gt;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31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31000"/>
              </a:lnSpc>
              <a:buNone/>
              <a:tabLst>
                <a:tab algn="l" pos="0"/>
              </a:tabLst>
            </a:pPr>
            <a:r>
              <a:rPr b="0" lang="nl-NL" sz="3200" spc="-1" strike="noStrike">
                <a:solidFill>
                  <a:srgbClr val="0c2749"/>
                </a:solidFill>
                <a:latin typeface="Menlo"/>
                <a:ea typeface="Quicksand"/>
              </a:rPr>
              <a:t>To delete the cluster: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31000"/>
              </a:lnSpc>
              <a:buNone/>
              <a:tabLst>
                <a:tab algn="l" pos="0"/>
              </a:tabLst>
            </a:pPr>
            <a:r>
              <a:rPr b="1" lang="nl-NL" sz="3200" spc="-1" strike="noStrike">
                <a:solidFill>
                  <a:srgbClr val="0c2749"/>
                </a:solidFill>
                <a:latin typeface="Menlo"/>
                <a:ea typeface="Quicksand"/>
              </a:rPr>
              <a:t>	</a:t>
            </a:r>
            <a:r>
              <a:rPr b="1" lang="nl-NL" sz="3200" spc="-1" strike="noStrike">
                <a:solidFill>
                  <a:srgbClr val="0c2749"/>
                </a:solidFill>
                <a:latin typeface="Menlo"/>
                <a:ea typeface="Quicksand"/>
              </a:rPr>
              <a:t>minikube delete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Clean up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ftr" idx="20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900000" y="344304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13000"/>
              </a:lnSpc>
              <a:buNone/>
              <a:tabLst>
                <a:tab algn="l" pos="0"/>
              </a:tabLst>
            </a:pPr>
            <a:r>
              <a:rPr b="1" lang="en-US" sz="7200" spc="-1" strike="noStrike">
                <a:solidFill>
                  <a:srgbClr val="00b9ad"/>
                </a:solidFill>
                <a:latin typeface="Quicksand"/>
                <a:ea typeface="Quicksand"/>
              </a:rPr>
              <a:t>Overall Architecture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dt" idx="21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Thursday, October 10, 2019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900000" y="5940000"/>
            <a:ext cx="18305640" cy="14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Cluster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ftr" idx="22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230" name="Afbeelding 6" descr=""/>
          <p:cNvPicPr/>
          <p:nvPr/>
        </p:nvPicPr>
        <p:blipFill>
          <a:blip r:embed="rId1"/>
          <a:stretch/>
        </p:blipFill>
        <p:spPr>
          <a:xfrm>
            <a:off x="5590800" y="1517040"/>
            <a:ext cx="8922240" cy="827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Cluster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ftr" idx="23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233" name="Afbeelding 2" descr=""/>
          <p:cNvPicPr/>
          <p:nvPr/>
        </p:nvPicPr>
        <p:blipFill>
          <a:blip r:embed="rId1"/>
          <a:stretch/>
        </p:blipFill>
        <p:spPr>
          <a:xfrm>
            <a:off x="3978000" y="1643400"/>
            <a:ext cx="12147480" cy="860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Node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ftr" idx="24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236" name="Afbeelding 2" descr=""/>
          <p:cNvPicPr/>
          <p:nvPr/>
        </p:nvPicPr>
        <p:blipFill>
          <a:blip r:embed="rId1"/>
          <a:stretch/>
        </p:blipFill>
        <p:spPr>
          <a:xfrm>
            <a:off x="4104360" y="1283400"/>
            <a:ext cx="11895480" cy="870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Pod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ftr" idx="25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239" name="Afbeelding 3" descr=""/>
          <p:cNvPicPr/>
          <p:nvPr/>
        </p:nvPicPr>
        <p:blipFill>
          <a:blip r:embed="rId1"/>
          <a:stretch/>
        </p:blipFill>
        <p:spPr>
          <a:xfrm>
            <a:off x="6148800" y="720000"/>
            <a:ext cx="7805880" cy="945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Introduction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Minikube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Overall architecture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Pods and Deployments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Services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Cron jobs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Contents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ftr" idx="8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Architecture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ftr" idx="26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242" name="Afbeelding 3" descr=""/>
          <p:cNvPicPr/>
          <p:nvPr/>
        </p:nvPicPr>
        <p:blipFill>
          <a:blip r:embed="rId1"/>
          <a:stretch/>
        </p:blipFill>
        <p:spPr>
          <a:xfrm>
            <a:off x="2675520" y="1643400"/>
            <a:ext cx="16056000" cy="780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Architecture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ftr" idx="27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245" name="Afbeelding 2" descr=""/>
          <p:cNvPicPr/>
          <p:nvPr/>
        </p:nvPicPr>
        <p:blipFill>
          <a:blip r:embed="rId1"/>
          <a:stretch/>
        </p:blipFill>
        <p:spPr>
          <a:xfrm>
            <a:off x="4932720" y="906840"/>
            <a:ext cx="10238040" cy="949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Lots of port-forwarding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ftr" idx="28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Our app is inside a 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container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 with its own network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The container is inside a 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pod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 with its own network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The pod is inside a 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node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 with its own network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We need to expose the node to our 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laptop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nl-NL" sz="3600" spc="-1" strike="noStrike">
                <a:solidFill>
                  <a:srgbClr val="0c2749"/>
                </a:solidFill>
                <a:latin typeface="Arial"/>
                <a:ea typeface="Arial"/>
              </a:rPr>
              <a:t> </a:t>
            </a:r>
            <a:r>
              <a:rPr b="1" lang="nl-NL" sz="3600" spc="-1" strike="noStrike">
                <a:solidFill>
                  <a:srgbClr val="0c2749"/>
                </a:solidFill>
                <a:latin typeface="Arial"/>
                <a:ea typeface="Arial"/>
              </a:rPr>
              <a:t>#portception </a:t>
            </a:r>
            <a:r>
              <a:rPr b="0" lang="nl-NL" sz="3600" spc="-1" strike="noStrike">
                <a:solidFill>
                  <a:srgbClr val="0c2749"/>
                </a:solidFill>
                <a:latin typeface="Arial"/>
                <a:ea typeface="Arial"/>
              </a:rPr>
              <a:t>🤯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9" name="Picture 2" descr="It's About Time: Revisiting 'Inception' | Arts | The Harvard Crimson"/>
          <p:cNvPicPr/>
          <p:nvPr/>
        </p:nvPicPr>
        <p:blipFill>
          <a:blip r:embed="rId1"/>
          <a:stretch/>
        </p:blipFill>
        <p:spPr>
          <a:xfrm>
            <a:off x="9749520" y="4012200"/>
            <a:ext cx="8952840" cy="596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nl-NL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Portception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ftr" idx="29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252" name="Afbeelding 4" descr="Afbeelding met tekst, paperclip&#10;&#10;Automatisch gegenereerde beschrijving"/>
          <p:cNvPicPr/>
          <p:nvPr/>
        </p:nvPicPr>
        <p:blipFill>
          <a:blip r:embed="rId1"/>
          <a:stretch/>
        </p:blipFill>
        <p:spPr>
          <a:xfrm>
            <a:off x="1294200" y="6596280"/>
            <a:ext cx="17515080" cy="2852640"/>
          </a:xfrm>
          <a:prstGeom prst="rect">
            <a:avLst/>
          </a:prstGeom>
          <a:ln w="0">
            <a:noFill/>
          </a:ln>
        </p:spPr>
      </p:pic>
      <p:pic>
        <p:nvPicPr>
          <p:cNvPr id="253" name="Afbeelding 6" descr="Afbeelding met tekst&#10;&#10;Automatisch gegenereerde beschrijving"/>
          <p:cNvPicPr/>
          <p:nvPr/>
        </p:nvPicPr>
        <p:blipFill>
          <a:blip r:embed="rId2"/>
          <a:stretch/>
        </p:blipFill>
        <p:spPr>
          <a:xfrm>
            <a:off x="9253800" y="1181520"/>
            <a:ext cx="7772040" cy="528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900000" y="344304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13000"/>
              </a:lnSpc>
              <a:buNone/>
              <a:tabLst>
                <a:tab algn="l" pos="0"/>
              </a:tabLst>
            </a:pPr>
            <a:r>
              <a:rPr b="1" lang="en-US" sz="7200" spc="-1" strike="noStrike">
                <a:solidFill>
                  <a:srgbClr val="00b9ad"/>
                </a:solidFill>
                <a:latin typeface="Quicksand"/>
                <a:ea typeface="Quicksand"/>
              </a:rPr>
              <a:t>Pods and Deployments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dt" idx="30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Thursday, October 10, 2019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900000" y="5940000"/>
            <a:ext cx="18305640" cy="14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Describe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 the desired state for your Pods and its replicas: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Specify the desired number of replicas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The deployment strategy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And how to deal with ports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❓ 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Why do you think that we define 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deployments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, and not the replica sets directly?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🎯 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Let’s create a deployment with four pods with our 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counter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 app in 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counter-deployment.yaml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Deployments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ftr" idx="31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Replicas: 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how many containers do we want?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readinessProbe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: is our container up?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livenessProbe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: is our container running?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ports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: where is our container reachable?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Deployments explained 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ftr" idx="32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263" name="Picture 2" descr=""/>
          <p:cNvPicPr/>
          <p:nvPr/>
        </p:nvPicPr>
        <p:blipFill>
          <a:blip r:embed="rId1"/>
          <a:stretch/>
        </p:blipFill>
        <p:spPr>
          <a:xfrm>
            <a:off x="9367200" y="2003040"/>
            <a:ext cx="8132760" cy="730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Replicas: 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how many containers do we want?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readinessProbe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: is our container up?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livenessProbe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: is our container running?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ports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: where is our container reachable?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Deployments explained 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ftr" idx="33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267" name="Picture 1" descr=""/>
          <p:cNvPicPr/>
          <p:nvPr/>
        </p:nvPicPr>
        <p:blipFill>
          <a:blip r:embed="rId1"/>
          <a:stretch/>
        </p:blipFill>
        <p:spPr>
          <a:xfrm>
            <a:off x="9367200" y="2003040"/>
            <a:ext cx="8132760" cy="730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kubectl apply –f counter-deployment.yaml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List our pods: 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kubectl get pods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Get the pod details: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	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kubectl describe pods &lt;pod name&gt;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	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kubectl logs pods/&lt;pod name&gt;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Checking out the pods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ftr" idx="34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kubectl port-forward pods/&lt;pod name&gt; 8081:pod-port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How to access a pod?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ftr" idx="35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274" name="Afbeelding 2" descr=""/>
          <p:cNvPicPr/>
          <p:nvPr/>
        </p:nvPicPr>
        <p:blipFill>
          <a:blip r:embed="rId1"/>
          <a:stretch/>
        </p:blipFill>
        <p:spPr>
          <a:xfrm>
            <a:off x="3126600" y="2957040"/>
            <a:ext cx="12713040" cy="679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900000" y="344304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13000"/>
              </a:lnSpc>
              <a:buNone/>
              <a:tabLst>
                <a:tab algn="l" pos="0"/>
              </a:tabLst>
            </a:pPr>
            <a:r>
              <a:rPr b="1" lang="en-US" sz="7200" spc="-1" strike="noStrike">
                <a:solidFill>
                  <a:srgbClr val="00b9ad"/>
                </a:solidFill>
                <a:latin typeface="Quicksand"/>
                <a:ea typeface="Quicksand"/>
              </a:rPr>
              <a:t>Introduction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dt" idx="9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Thursday, October 10, 2019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900000" y="5940000"/>
            <a:ext cx="18305640" cy="14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900000" y="344304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13000"/>
              </a:lnSpc>
              <a:buNone/>
              <a:tabLst>
                <a:tab algn="l" pos="0"/>
              </a:tabLst>
            </a:pPr>
            <a:r>
              <a:rPr b="1" lang="en-US" sz="7200" spc="-1" strike="noStrike">
                <a:solidFill>
                  <a:srgbClr val="00b9ad"/>
                </a:solidFill>
                <a:latin typeface="Quicksand"/>
                <a:ea typeface="Quicksand"/>
              </a:rPr>
              <a:t>Services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dt" idx="36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Thursday, October 10, 2019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900000" y="5940000"/>
            <a:ext cx="18305640" cy="14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Static IP address that is attached to each pod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Lifecycle of pod and service not connected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Service is also the 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load balancer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🎯 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Have a persistent access point to the 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most appropriate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 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pod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What is a service?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ftr" idx="37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Service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ftr" idx="38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283" name="Afbeelding 3" descr=""/>
          <p:cNvPicPr/>
          <p:nvPr/>
        </p:nvPicPr>
        <p:blipFill>
          <a:blip r:embed="rId1"/>
          <a:stretch/>
        </p:blipFill>
        <p:spPr>
          <a:xfrm>
            <a:off x="2430360" y="1544760"/>
            <a:ext cx="15242760" cy="768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Create a yaml file: 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counter-service.yaml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Populate it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Types of services: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LoadBalancer (expose service 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outside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 cluster)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ClusterIP (expose service 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inside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 cluster)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❓ 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When would you want to expose a service 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inside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 of your cluster?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Creating the service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ftr" idx="39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Cluster IP vs Load Balancer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ftr" idx="40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289" name="Afbeelding 4" descr=""/>
          <p:cNvPicPr/>
          <p:nvPr/>
        </p:nvPicPr>
        <p:blipFill>
          <a:blip r:embed="rId1"/>
          <a:stretch/>
        </p:blipFill>
        <p:spPr>
          <a:xfrm>
            <a:off x="2624760" y="1519200"/>
            <a:ext cx="15382440" cy="827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List services: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	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kubectl get svc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Access our service: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	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kubectl port-forward services/counter 8000:service-port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Checking our services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ftr" idx="41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With and without a service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ftr" idx="42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295" name="Afbeelding 3" descr=""/>
          <p:cNvPicPr/>
          <p:nvPr/>
        </p:nvPicPr>
        <p:blipFill>
          <a:blip r:embed="rId1"/>
          <a:stretch/>
        </p:blipFill>
        <p:spPr>
          <a:xfrm>
            <a:off x="342360" y="2768040"/>
            <a:ext cx="10556640" cy="5325480"/>
          </a:xfrm>
          <a:prstGeom prst="rect">
            <a:avLst/>
          </a:prstGeom>
          <a:ln w="0">
            <a:noFill/>
          </a:ln>
        </p:spPr>
      </p:pic>
      <p:pic>
        <p:nvPicPr>
          <p:cNvPr id="296" name="Afbeelding 2" descr=""/>
          <p:cNvPicPr/>
          <p:nvPr/>
        </p:nvPicPr>
        <p:blipFill>
          <a:blip r:embed="rId2"/>
          <a:stretch/>
        </p:blipFill>
        <p:spPr>
          <a:xfrm>
            <a:off x="11169720" y="3797640"/>
            <a:ext cx="8035920" cy="4295520"/>
          </a:xfrm>
          <a:prstGeom prst="rect">
            <a:avLst/>
          </a:prstGeom>
          <a:ln w="0">
            <a:noFill/>
          </a:ln>
        </p:spPr>
      </p:pic>
      <p:sp>
        <p:nvSpPr>
          <p:cNvPr id="297" name="Rechte verbindingslijn 5"/>
          <p:cNvSpPr/>
          <p:nvPr/>
        </p:nvSpPr>
        <p:spPr>
          <a:xfrm>
            <a:off x="10938600" y="2001600"/>
            <a:ext cx="151560" cy="7222320"/>
          </a:xfrm>
          <a:prstGeom prst="line">
            <a:avLst/>
          </a:prstGeom>
          <a:ln>
            <a:solidFill>
              <a:srgbClr val="00b4a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900000" y="344304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13000"/>
              </a:lnSpc>
              <a:buNone/>
              <a:tabLst>
                <a:tab algn="l" pos="0"/>
              </a:tabLst>
            </a:pPr>
            <a:r>
              <a:rPr b="1" lang="en-US" sz="7200" spc="-1" strike="noStrike">
                <a:solidFill>
                  <a:srgbClr val="00b9ad"/>
                </a:solidFill>
                <a:latin typeface="Quicksand"/>
                <a:ea typeface="Quicksand"/>
              </a:rPr>
              <a:t>Cronjobs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dt" idx="43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Thursday, October 10, 2019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900000" y="5940000"/>
            <a:ext cx="18305640" cy="14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Get to know the Kubernetes docs 👉 </a:t>
            </a:r>
            <a:r>
              <a:rPr b="0" lang="nl-NL" sz="2800" spc="-1" strike="noStrike" u="sng">
                <a:solidFill>
                  <a:srgbClr val="ee2f53"/>
                </a:solidFill>
                <a:uFillTx/>
                <a:latin typeface="Arial"/>
                <a:ea typeface="Arial"/>
                <a:hlinkClick r:id="rId1"/>
              </a:rPr>
              <a:t>https://kubernetes.io/docs/concepts/workloads/controllers/cron-jobs/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Cronjobs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ftr" idx="44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900000" y="344304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13000"/>
              </a:lnSpc>
              <a:buNone/>
              <a:tabLst>
                <a:tab algn="l" pos="0"/>
              </a:tabLst>
            </a:pPr>
            <a:r>
              <a:rPr b="1" lang="en-US" sz="7200" spc="-1" strike="noStrike">
                <a:solidFill>
                  <a:srgbClr val="00b9ad"/>
                </a:solidFill>
                <a:latin typeface="Quicksand"/>
                <a:ea typeface="Quicksand"/>
              </a:rPr>
              <a:t>Hands-on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dt" idx="45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Thursday, October 10, 2019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900000" y="5940000"/>
            <a:ext cx="18305640" cy="14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>
              <a:lnSpc>
                <a:spcPct val="131000"/>
              </a:lnSpc>
              <a:buNone/>
              <a:tabLst>
                <a:tab algn="l" pos="0"/>
              </a:tabLst>
            </a:pPr>
            <a:r>
              <a:rPr b="0" lang="nl-NL" sz="3200" spc="-1" strike="noStrike">
                <a:solidFill>
                  <a:srgbClr val="0c2749"/>
                </a:solidFill>
                <a:latin typeface="var(--jp-content-font-family)"/>
                <a:ea typeface="Quicksand"/>
              </a:rPr>
              <a:t>🥅 </a:t>
            </a:r>
            <a:r>
              <a:rPr b="1" lang="nl-NL" sz="3200" spc="-1" strike="noStrike">
                <a:solidFill>
                  <a:srgbClr val="0c2749"/>
                </a:solidFill>
                <a:latin typeface="var(--jp-content-font-family)"/>
                <a:ea typeface="Quicksand"/>
              </a:rPr>
              <a:t>Lecture</a:t>
            </a:r>
            <a:r>
              <a:rPr b="0" lang="nl-NL" sz="3200" spc="-1" strike="noStrike">
                <a:solidFill>
                  <a:srgbClr val="0c2749"/>
                </a:solidFill>
                <a:latin typeface="var(--jp-content-font-family)"/>
                <a:ea typeface="Quicksand"/>
              </a:rPr>
              <a:t>: work with an app with one endpoint that calls how many times the endpoint has been called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31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31000"/>
              </a:lnSpc>
              <a:buNone/>
              <a:tabLst>
                <a:tab algn="l" pos="0"/>
              </a:tabLst>
            </a:pPr>
            <a:r>
              <a:rPr b="0" lang="nl-NL" sz="3200" spc="-1" strike="noStrike">
                <a:solidFill>
                  <a:srgbClr val="0c2749"/>
                </a:solidFill>
                <a:latin typeface="var(--jp-content-font-family)"/>
                <a:ea typeface="Quicksand"/>
              </a:rPr>
              <a:t>🎯 </a:t>
            </a:r>
            <a:r>
              <a:rPr b="1" lang="nl-NL" sz="3200" spc="-1" strike="noStrike">
                <a:solidFill>
                  <a:srgbClr val="0c2749"/>
                </a:solidFill>
                <a:latin typeface="var(--jp-content-font-family)"/>
                <a:ea typeface="Quicksand"/>
              </a:rPr>
              <a:t>Hands-on</a:t>
            </a:r>
            <a:r>
              <a:rPr b="0" lang="nl-NL" sz="3200" spc="-1" strike="noStrike">
                <a:solidFill>
                  <a:srgbClr val="0c2749"/>
                </a:solidFill>
                <a:latin typeface="var(--jp-content-font-family)"/>
                <a:ea typeface="Quicksand"/>
              </a:rPr>
              <a:t>: Put a machine learning API (FAST API) onto a local Kubernetes cluster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31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31000"/>
              </a:lnSpc>
              <a:buNone/>
              <a:tabLst>
                <a:tab algn="l" pos="0"/>
              </a:tabLst>
            </a:pP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1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Goal for today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ftr" idx="10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Persisting state 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👉 store predictions in a postgres database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Set up 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Loki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 for logging using 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Helm charts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Optional: deploy a 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Streamlit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 app for the front-end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Optional: set up </a:t>
            </a: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Adminer</a:t>
            </a: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 as our SQL UI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Agenda for next week 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ftr" idx="46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Statefull set and deployment, both for replicating a single pod definition.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Statefullset, pods are identifyable, pvc is not deleted.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Deployment, delete in random order, random suffix, single load balancer service, identical/interchangable pods.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Show kubectl most used commands.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Pv, pvc, sc,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Storage must be available on all nodes, persist when pod dies, or cluster dies.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Must be storage somewhere, not namespaced,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But pvc is namespaced. Mounted in pod and in container.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spcBef>
                <a:spcPts val="567"/>
              </a:spcBef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Cm, secret,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Local volumes, readOnly: True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Example: create postgres without cm, then debug, then make cm. And exec pods.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Agenda for next week 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ftr" idx="47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Vpa, hpa, node-autoscaling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457200">
              <a:lnSpc>
                <a:spcPct val="150000"/>
              </a:lnSpc>
              <a:buClr>
                <a:srgbClr val="92989b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c2749"/>
                </a:solidFill>
                <a:latin typeface="Arial"/>
                <a:ea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Agenda for next week 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ftr" idx="48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228600">
              <a:lnSpc>
                <a:spcPct val="131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Kubernetes (k8s) is an </a:t>
            </a:r>
            <a:r>
              <a:rPr b="1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open-source container orchestration tool</a:t>
            </a:r>
            <a:r>
              <a:rPr b="0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 developed by Google in 2014.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31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Automates </a:t>
            </a:r>
            <a:r>
              <a:rPr b="1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deploying, managing, and scaling</a:t>
            </a:r>
            <a:r>
              <a:rPr b="0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 containerized applications in different environments.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31000"/>
              </a:lnSpc>
              <a:buClr>
                <a:srgbClr val="000000"/>
              </a:buClr>
              <a:buFont typeface="Arial"/>
              <a:buChar char="•"/>
            </a:pPr>
            <a:r>
              <a:rPr b="1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Sounds similar to compose?🤔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31000"/>
              </a:lnSpc>
              <a:buClr>
                <a:srgbClr val="000000"/>
              </a:buClr>
              <a:buFont typeface="Arial"/>
              <a:buChar char="•"/>
            </a:pPr>
            <a:r>
              <a:rPr b="1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Much more scalable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31000"/>
              </a:lnSpc>
              <a:buNone/>
              <a:tabLst>
                <a:tab algn="l" pos="0"/>
              </a:tabLst>
            </a:pP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1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What is Kubernetes?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ftr" idx="11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Yaml Engineering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ftr" idx="12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200" name="Afbeelding 6" descr="Afbeelding met tekst&#10;&#10;Automatisch gegenereerde beschrijving"/>
          <p:cNvPicPr/>
          <p:nvPr/>
        </p:nvPicPr>
        <p:blipFill>
          <a:blip r:embed="rId1"/>
          <a:stretch/>
        </p:blipFill>
        <p:spPr>
          <a:xfrm>
            <a:off x="6704640" y="1643400"/>
            <a:ext cx="6694560" cy="856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228600">
              <a:lnSpc>
                <a:spcPct val="131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Trend from </a:t>
            </a:r>
            <a:r>
              <a:rPr b="1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Monolith</a:t>
            </a:r>
            <a:r>
              <a:rPr b="0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 to </a:t>
            </a:r>
            <a:r>
              <a:rPr b="1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Microservices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31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Increased usage of </a:t>
            </a:r>
            <a:r>
              <a:rPr b="1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containers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31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Demand for managing 100s of containers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31000"/>
              </a:lnSpc>
              <a:buClr>
                <a:srgbClr val="000000"/>
              </a:buClr>
              <a:buFont typeface="Arial"/>
              <a:buChar char="•"/>
            </a:pPr>
            <a:r>
              <a:rPr b="1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Security</a:t>
            </a:r>
            <a:br>
              <a:rPr sz="3200"/>
            </a:br>
            <a:r>
              <a:rPr b="0" lang="nl-NL" sz="3200" spc="-1" strike="noStrike">
                <a:solidFill>
                  <a:srgbClr val="0c2749"/>
                </a:solidFill>
                <a:latin typeface="var(--jp-content-font-family)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1000"/>
              </a:lnSpc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What problems does it solve?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ftr" idx="13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228600">
              <a:lnSpc>
                <a:spcPct val="131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High availability or no downtime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31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Scalability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31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Disaster recovery</a:t>
            </a:r>
            <a:br>
              <a:rPr sz="3200"/>
            </a:br>
            <a:r>
              <a:rPr b="0" lang="nl-NL" sz="3200" spc="-1" strike="noStrike">
                <a:solidFill>
                  <a:srgbClr val="0c2749"/>
                </a:solidFill>
                <a:latin typeface="var(--jp-content-font-family)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1000"/>
              </a:lnSpc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Features?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ftr" idx="14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/>
          </p:nvPr>
        </p:nvSpPr>
        <p:spPr>
          <a:xfrm>
            <a:off x="900000" y="2160000"/>
            <a:ext cx="18305640" cy="79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228600">
              <a:lnSpc>
                <a:spcPct val="131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The CLI for interacting with Kubernetes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31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There is a very nice cheat sheet that you can use: (</a:t>
            </a:r>
            <a:r>
              <a:rPr b="0" lang="nl-NL" sz="3200" spc="-1" strike="noStrike">
                <a:solidFill>
                  <a:srgbClr val="ee2f53"/>
                </a:solidFill>
                <a:latin typeface="Arial"/>
                <a:ea typeface="Quicksand"/>
                <a:hlinkClick r:id="rId1"/>
              </a:rPr>
              <a:t>https://kubernetes.io/docs/reference/kubectl/cheatsheet/</a:t>
            </a:r>
            <a:r>
              <a:rPr b="0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31000"/>
              </a:lnSpc>
              <a:buClr>
                <a:srgbClr val="000000"/>
              </a:buClr>
              <a:buFont typeface="Arial"/>
              <a:buChar char="•"/>
            </a:pPr>
            <a:r>
              <a:rPr b="0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Highly recommended to install </a:t>
            </a:r>
            <a:r>
              <a:rPr b="1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autocomplete</a:t>
            </a:r>
            <a:r>
              <a:rPr b="0" lang="nl-NL" sz="3200" spc="-1" strike="noStrike">
                <a:solidFill>
                  <a:srgbClr val="0c2749"/>
                </a:solidFill>
                <a:latin typeface="Arial"/>
                <a:ea typeface="Quicksand"/>
              </a:rPr>
              <a:t> extensions using the instructions in the README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31000"/>
              </a:lnSpc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title"/>
          </p:nvPr>
        </p:nvSpPr>
        <p:spPr>
          <a:xfrm>
            <a:off x="900000" y="720000"/>
            <a:ext cx="18305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0c2749"/>
                </a:solidFill>
                <a:latin typeface="Quicksand"/>
                <a:ea typeface="Quicksand"/>
              </a:rPr>
              <a:t>Kubectl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ftr" idx="15"/>
          </p:nvPr>
        </p:nvSpPr>
        <p:spPr>
          <a:xfrm>
            <a:off x="2340000" y="10602000"/>
            <a:ext cx="1079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b9ad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b9ad"/>
                </a:solidFill>
                <a:latin typeface="Arial"/>
                <a:ea typeface="Arial"/>
              </a:rPr>
              <a:t>Kubernetes basics (part 1)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749"/>
      </a:dk2>
      <a:lt2>
        <a:srgbClr val="ecf1f3"/>
      </a:lt2>
      <a:accent1>
        <a:srgbClr val="00b9ad"/>
      </a:accent1>
      <a:accent2>
        <a:srgbClr val="ee2f53"/>
      </a:accent2>
      <a:accent3>
        <a:srgbClr val="0c2749"/>
      </a:accent3>
      <a:accent4>
        <a:srgbClr val="00b9ad"/>
      </a:accent4>
      <a:accent5>
        <a:srgbClr val="ee2f53"/>
      </a:accent5>
      <a:accent6>
        <a:srgbClr val="0c2749"/>
      </a:accent6>
      <a:hlink>
        <a:srgbClr val="ee2f53"/>
      </a:hlink>
      <a:folHlink>
        <a:srgbClr val="be244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749"/>
      </a:dk2>
      <a:lt2>
        <a:srgbClr val="ecf1f3"/>
      </a:lt2>
      <a:accent1>
        <a:srgbClr val="00b9ad"/>
      </a:accent1>
      <a:accent2>
        <a:srgbClr val="ee2f53"/>
      </a:accent2>
      <a:accent3>
        <a:srgbClr val="0c2749"/>
      </a:accent3>
      <a:accent4>
        <a:srgbClr val="00b9ad"/>
      </a:accent4>
      <a:accent5>
        <a:srgbClr val="ee2f53"/>
      </a:accent5>
      <a:accent6>
        <a:srgbClr val="0c2749"/>
      </a:accent6>
      <a:hlink>
        <a:srgbClr val="ee2f53"/>
      </a:hlink>
      <a:folHlink>
        <a:srgbClr val="be244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749"/>
      </a:dk2>
      <a:lt2>
        <a:srgbClr val="ecf1f3"/>
      </a:lt2>
      <a:accent1>
        <a:srgbClr val="00b9ad"/>
      </a:accent1>
      <a:accent2>
        <a:srgbClr val="ee2f53"/>
      </a:accent2>
      <a:accent3>
        <a:srgbClr val="0c2749"/>
      </a:accent3>
      <a:accent4>
        <a:srgbClr val="00b9ad"/>
      </a:accent4>
      <a:accent5>
        <a:srgbClr val="ee2f53"/>
      </a:accent5>
      <a:accent6>
        <a:srgbClr val="0c2749"/>
      </a:accent6>
      <a:hlink>
        <a:srgbClr val="ee2f53"/>
      </a:hlink>
      <a:folHlink>
        <a:srgbClr val="be244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749"/>
      </a:dk2>
      <a:lt2>
        <a:srgbClr val="ecf1f3"/>
      </a:lt2>
      <a:accent1>
        <a:srgbClr val="00b9ad"/>
      </a:accent1>
      <a:accent2>
        <a:srgbClr val="ee2f53"/>
      </a:accent2>
      <a:accent3>
        <a:srgbClr val="0c2749"/>
      </a:accent3>
      <a:accent4>
        <a:srgbClr val="00b9ad"/>
      </a:accent4>
      <a:accent5>
        <a:srgbClr val="ee2f53"/>
      </a:accent5>
      <a:accent6>
        <a:srgbClr val="0c2749"/>
      </a:accent6>
      <a:hlink>
        <a:srgbClr val="ee2f53"/>
      </a:hlink>
      <a:folHlink>
        <a:srgbClr val="be244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c2749"/>
      </a:dk2>
      <a:lt2>
        <a:srgbClr val="ecf1f3"/>
      </a:lt2>
      <a:accent1>
        <a:srgbClr val="00b9ad"/>
      </a:accent1>
      <a:accent2>
        <a:srgbClr val="ee2f53"/>
      </a:accent2>
      <a:accent3>
        <a:srgbClr val="0c2749"/>
      </a:accent3>
      <a:accent4>
        <a:srgbClr val="00b9ad"/>
      </a:accent4>
      <a:accent5>
        <a:srgbClr val="ee2f53"/>
      </a:accent5>
      <a:accent6>
        <a:srgbClr val="0c2749"/>
      </a:accent6>
      <a:hlink>
        <a:srgbClr val="ee2f53"/>
      </a:hlink>
      <a:folHlink>
        <a:srgbClr val="be244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5806</TotalTime>
  <Application>LibreOffice/7.3.7.2$Linux_X86_64 LibreOffice_project/30$Build-2</Application>
  <AppVersion>15.0000</AppVersion>
  <Words>1288</Words>
  <Paragraphs>249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2018-03-28T13:04:14Z</dcterms:created>
  <dc:creator>BZ</dc:creator>
  <dc:description/>
  <dc:language>en-US</dc:language>
  <cp:lastModifiedBy/>
  <dcterms:modified xsi:type="dcterms:W3CDTF">2023-02-28T23:34:43Z</dcterms:modified>
  <cp:revision>11</cp:revision>
  <dc:subject/>
  <dc:title>Kubernetes basics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2018-03-08T00:00:00Z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2018-03-28T00:00:00Z</vt:filetime>
  </property>
  <property fmtid="{D5CDD505-2E9C-101B-9397-08002B2CF9AE}" pid="5" name="Notes">
    <vt:i4>40</vt:i4>
  </property>
  <property fmtid="{D5CDD505-2E9C-101B-9397-08002B2CF9AE}" pid="6" name="PresentationFormat">
    <vt:lpwstr>Aangepast</vt:lpwstr>
  </property>
  <property fmtid="{D5CDD505-2E9C-101B-9397-08002B2CF9AE}" pid="7" name="Slides">
    <vt:i4>40</vt:i4>
  </property>
</Properties>
</file>