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78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67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46D4338-908E-42F1-873E-086F185FD0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Make it less mystical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 need to understand everything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22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2501D2-9085-46BC-965B-BB7CEF1DCA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stored in etcd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secret is base64 encoded, because binary-data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mount in pod, and in a (subset of) pods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configure access to secret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encrypt secrets at rest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use external secret store provider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31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1E1C7A-E887-4D48-86D3-864E147312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32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C49CF4F-7A3F-4A34-9E25-40ECD94A4D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3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F91948-CF4B-44F0-BE6E-175E3BE8C6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High availability (App must be smart)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Self healing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Disaster recovery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etcd snapshots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PV backups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backup cluster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34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B896EE-35AE-4BAC-B418-CCD797ED4F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private cluster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- 60 worker nodes, 20 met gpu, 5 master, 3 vault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container registry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s3 storage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UI, Notebooks, Applications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Netwerk, monitoring, security, Databronnen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5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97BD8F-689C-4337-AD4D-5BD04969E9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36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C848984-FADE-4441-AA87-87CC74D89E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3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9ADB277-5AB5-423C-9B80-46DC816F96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24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A85C21-F066-4366-ADB5-C37C32F870F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25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91ABA6-37BD-4F37-BB07-68752F056B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26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73EF7A-6A8B-4022-9973-E4324C38CC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7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B3300A0-405B-4359-B3CC-F3ECAE209B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Stateful – track states, example is database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Statefulset +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Own pvc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Reschedule pods, data will remain.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Persistent volume isn’t deleted when pod is deleted.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Pods are created/deleted one by one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Retain state and role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App must take care of cloning and data sync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28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00BCE9E-7DCF-4ABE-813A-32D8E386B05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Persistent volume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persists when pods dies/rescheduled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available on alle nodes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persist when cluster crashes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Storage backends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local storage / remote! - 25#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Admin creates pv, Developer claims storage.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K8s matches pvc to pv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Mount pvc in pod and container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29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993B31-062D-46AF-AA91-397BE4D2E0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200" cy="38156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3720" cy="44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Persistent volume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persists when pods dies/rescheduled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available on alle nodes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storage persist when cluster crashes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Storage backends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local storage / remote! - 25#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Admin creates pv, Developer claims storage.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K8s matches pvc to pv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Mount pvc in pod and container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30"/>
          </p:nvPr>
        </p:nvSpPr>
        <p:spPr>
          <a:xfrm>
            <a:off x="11387160" y="10742760"/>
            <a:ext cx="8711640" cy="5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F2C2EF-5D6E-4273-A470-E5A85EF8BF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4;p23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280" cy="7192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5;p23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400" cy="17928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8;p23"/>
          <p:cNvSpPr/>
          <p:nvPr/>
        </p:nvSpPr>
        <p:spPr>
          <a:xfrm>
            <a:off x="900000" y="5654520"/>
            <a:ext cx="8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22;p24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280" cy="71928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23;p24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400" cy="17928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25;p24"/>
          <p:cNvSpPr/>
          <p:nvPr/>
        </p:nvSpPr>
        <p:spPr>
          <a:xfrm>
            <a:off x="900000" y="1800000"/>
            <a:ext cx="8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  <a:tabLst>
                <a:tab algn="l" pos="408240"/>
              </a:tabLst>
            </a:pPr>
            <a:r>
              <a:rPr b="0" lang="en-US" sz="4400" spc="-1" strike="noStrike" cap="small">
                <a:latin typeface="Arial"/>
              </a:rPr>
              <a:t>Click </a:t>
            </a:r>
            <a:r>
              <a:rPr b="0" lang="en-US" sz="4400" spc="-1" strike="noStrike" cap="small">
                <a:latin typeface="Arial"/>
              </a:rPr>
              <a:t>to </a:t>
            </a:r>
            <a:r>
              <a:rPr b="0" lang="en-US" sz="4400" spc="-1" strike="noStrike" cap="small">
                <a:latin typeface="Arial"/>
              </a:rPr>
              <a:t>edit </a:t>
            </a:r>
            <a:r>
              <a:rPr b="0" lang="en-US" sz="4400" spc="-1" strike="noStrike" cap="small">
                <a:latin typeface="Arial"/>
              </a:rPr>
              <a:t>the </a:t>
            </a:r>
            <a:r>
              <a:rPr b="0" lang="en-US" sz="4400" spc="-1" strike="noStrike" cap="small">
                <a:latin typeface="Arial"/>
              </a:rPr>
              <a:t>title </a:t>
            </a:r>
            <a:r>
              <a:rPr b="0" lang="en-US" sz="4400" spc="-1" strike="noStrike" cap="small">
                <a:latin typeface="Arial"/>
              </a:rPr>
              <a:t>text </a:t>
            </a:r>
            <a:r>
              <a:rPr b="0" lang="en-US" sz="4400" spc="-1" strike="noStrike" cap="small">
                <a:latin typeface="Arial"/>
              </a:rPr>
              <a:t>form</a:t>
            </a:r>
            <a:r>
              <a:rPr b="0" lang="en-US" sz="4400" spc="-1" strike="noStrike" cap="small">
                <a:latin typeface="Arial"/>
              </a:rPr>
              <a:t>at</a:t>
            </a:r>
            <a:endParaRPr b="0" lang="en-US" sz="4400" spc="-1" strike="noStrike" cap="small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buClr>
                <a:srgbClr val="000000"/>
              </a:buClr>
              <a:buSzPct val="45000"/>
              <a:buFont typeface="Wingdings 2" charset="2"/>
              <a:buChar char=""/>
              <a:tabLst>
                <a:tab algn="l" pos="408240"/>
              </a:tabLst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400" spc="-1" strike="noStrike">
                <a:latin typeface="Arial"/>
              </a:rPr>
              <a:t>Third </a:t>
            </a:r>
            <a:r>
              <a:rPr b="0" lang="en-US" sz="2400" spc="-1" strike="noStrike">
                <a:latin typeface="Arial"/>
              </a:rPr>
              <a:t>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Six</a:t>
            </a:r>
            <a:r>
              <a:rPr b="0" lang="en-US" sz="2000" spc="-1" strike="noStrike">
                <a:latin typeface="Arial"/>
              </a:rPr>
              <a:t>th </a:t>
            </a:r>
            <a:r>
              <a:rPr b="0" lang="en-US" sz="2000" spc="-1" strike="noStrike">
                <a:latin typeface="Arial"/>
              </a:rPr>
              <a:t>Ou</a:t>
            </a:r>
            <a:r>
              <a:rPr b="0" lang="en-US" sz="2000" spc="-1" strike="noStrike">
                <a:latin typeface="Arial"/>
              </a:rPr>
              <a:t>tlin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Le</a:t>
            </a:r>
            <a:r>
              <a:rPr b="0" lang="en-US" sz="2000" spc="-1" strike="noStrike">
                <a:latin typeface="Arial"/>
              </a:rPr>
              <a:t>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2;p24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280" cy="71928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23;p24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400" cy="1792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25;p24"/>
          <p:cNvSpPr/>
          <p:nvPr/>
        </p:nvSpPr>
        <p:spPr>
          <a:xfrm>
            <a:off x="900000" y="1800000"/>
            <a:ext cx="8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3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c27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31;p26" descr=""/>
          <p:cNvPicPr/>
          <p:nvPr/>
        </p:nvPicPr>
        <p:blipFill>
          <a:blip r:embed="rId2"/>
          <a:stretch/>
        </p:blipFill>
        <p:spPr>
          <a:xfrm>
            <a:off x="0" y="0"/>
            <a:ext cx="20104920" cy="1130868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32;p26" descr=""/>
          <p:cNvPicPr/>
          <p:nvPr/>
        </p:nvPicPr>
        <p:blipFill>
          <a:blip r:embed="rId3"/>
          <a:stretch/>
        </p:blipFill>
        <p:spPr>
          <a:xfrm>
            <a:off x="6451920" y="3464280"/>
            <a:ext cx="7199280" cy="257076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33;p26"/>
          <p:cNvSpPr/>
          <p:nvPr/>
        </p:nvSpPr>
        <p:spPr>
          <a:xfrm>
            <a:off x="0" y="10242000"/>
            <a:ext cx="20103480" cy="1079280"/>
          </a:xfrm>
          <a:prstGeom prst="rect">
            <a:avLst/>
          </a:prstGeom>
          <a:solidFill>
            <a:srgbClr val="00b9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oogle Shape;34;p26"/>
          <p:cNvGrpSpPr/>
          <p:nvPr/>
        </p:nvGrpSpPr>
        <p:grpSpPr>
          <a:xfrm>
            <a:off x="2398680" y="10548000"/>
            <a:ext cx="2953440" cy="484920"/>
            <a:chOff x="2398680" y="10548000"/>
            <a:chExt cx="2953440" cy="484920"/>
          </a:xfrm>
        </p:grpSpPr>
        <p:sp>
          <p:nvSpPr>
            <p:cNvPr id="130" name="Google Shape;35;p26"/>
            <p:cNvSpPr/>
            <p:nvPr/>
          </p:nvSpPr>
          <p:spPr>
            <a:xfrm>
              <a:off x="2398680" y="10548000"/>
              <a:ext cx="109152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Phone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" name="Google Shape;36;p26"/>
            <p:cNvSpPr/>
            <p:nvPr/>
          </p:nvSpPr>
          <p:spPr>
            <a:xfrm>
              <a:off x="3193920" y="10548000"/>
              <a:ext cx="215820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+31 (0)168 479294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2" name="Google Shape;37;p26"/>
          <p:cNvGrpSpPr/>
          <p:nvPr/>
        </p:nvGrpSpPr>
        <p:grpSpPr>
          <a:xfrm>
            <a:off x="6013440" y="10548000"/>
            <a:ext cx="3466440" cy="484920"/>
            <a:chOff x="6013440" y="10548000"/>
            <a:chExt cx="3466440" cy="484920"/>
          </a:xfrm>
        </p:grpSpPr>
        <p:sp>
          <p:nvSpPr>
            <p:cNvPr id="133" name="Google Shape;38;p26"/>
            <p:cNvSpPr/>
            <p:nvPr/>
          </p:nvSpPr>
          <p:spPr>
            <a:xfrm>
              <a:off x="6013440" y="10548000"/>
              <a:ext cx="109152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Email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4" name="Google Shape;39;p26"/>
            <p:cNvSpPr/>
            <p:nvPr/>
          </p:nvSpPr>
          <p:spPr>
            <a:xfrm>
              <a:off x="6724800" y="10548000"/>
              <a:ext cx="275508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info@bigdatarepublic.nl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35" name="Google Shape;40;p26"/>
          <p:cNvGrpSpPr/>
          <p:nvPr/>
        </p:nvGrpSpPr>
        <p:grpSpPr>
          <a:xfrm>
            <a:off x="10053720" y="10548000"/>
            <a:ext cx="7465320" cy="484920"/>
            <a:chOff x="10053720" y="10548000"/>
            <a:chExt cx="7465320" cy="484920"/>
          </a:xfrm>
        </p:grpSpPr>
        <p:sp>
          <p:nvSpPr>
            <p:cNvPr id="136" name="Google Shape;41;p26"/>
            <p:cNvSpPr/>
            <p:nvPr/>
          </p:nvSpPr>
          <p:spPr>
            <a:xfrm>
              <a:off x="11042640" y="10548000"/>
              <a:ext cx="647640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Coltbaan 4C, 3439 NG Nieuwegein, The Netherlands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Google Shape;42;p26"/>
            <p:cNvSpPr/>
            <p:nvPr/>
          </p:nvSpPr>
          <p:spPr>
            <a:xfrm>
              <a:off x="10053720" y="10548000"/>
              <a:ext cx="109152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Address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38" name="Google Shape;43;p26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400" cy="1792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22;p24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280" cy="71928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3;p24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400" cy="1792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25;p24"/>
          <p:cNvSpPr/>
          <p:nvPr/>
        </p:nvSpPr>
        <p:spPr>
          <a:xfrm>
            <a:off x="900000" y="1800000"/>
            <a:ext cx="8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 type="ftr" idx="4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00000" y="344268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Kubernetes basics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900000" y="5940000"/>
            <a:ext cx="18305280" cy="14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Quicksand"/>
                <a:ea typeface="Quicksand"/>
              </a:rPr>
              <a:t>Part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3657600" y="6042600"/>
            <a:ext cx="815400" cy="815400"/>
          </a:xfrm>
          <a:prstGeom prst="rect">
            <a:avLst/>
          </a:prstGeom>
          <a:ln w="0">
            <a:noFill/>
          </a:ln>
        </p:spPr>
      </p:pic>
      <p:grpSp>
        <p:nvGrpSpPr>
          <p:cNvPr id="349" name=""/>
          <p:cNvGrpSpPr/>
          <p:nvPr/>
        </p:nvGrpSpPr>
        <p:grpSpPr>
          <a:xfrm>
            <a:off x="7233840" y="5029200"/>
            <a:ext cx="1143000" cy="3507120"/>
            <a:chOff x="7233840" y="5029200"/>
            <a:chExt cx="1143000" cy="3507120"/>
          </a:xfrm>
        </p:grpSpPr>
        <p:sp>
          <p:nvSpPr>
            <p:cNvPr id="350" name=""/>
            <p:cNvSpPr/>
            <p:nvPr/>
          </p:nvSpPr>
          <p:spPr>
            <a:xfrm>
              <a:off x="72338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 txBox="1"/>
            <p:nvPr/>
          </p:nvSpPr>
          <p:spPr>
            <a:xfrm>
              <a:off x="74890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352" name=""/>
          <p:cNvGrpSpPr/>
          <p:nvPr/>
        </p:nvGrpSpPr>
        <p:grpSpPr>
          <a:xfrm>
            <a:off x="9291240" y="5029200"/>
            <a:ext cx="1143000" cy="3507120"/>
            <a:chOff x="9291240" y="5029200"/>
            <a:chExt cx="1143000" cy="3507120"/>
          </a:xfrm>
        </p:grpSpPr>
        <p:sp>
          <p:nvSpPr>
            <p:cNvPr id="353" name=""/>
            <p:cNvSpPr/>
            <p:nvPr/>
          </p:nvSpPr>
          <p:spPr>
            <a:xfrm>
              <a:off x="92912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 txBox="1"/>
            <p:nvPr/>
          </p:nvSpPr>
          <p:spPr>
            <a:xfrm>
              <a:off x="95464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355" name=""/>
          <p:cNvGrpSpPr/>
          <p:nvPr/>
        </p:nvGrpSpPr>
        <p:grpSpPr>
          <a:xfrm>
            <a:off x="11348640" y="5029200"/>
            <a:ext cx="1143000" cy="3507120"/>
            <a:chOff x="11348640" y="5029200"/>
            <a:chExt cx="1143000" cy="3507120"/>
          </a:xfrm>
        </p:grpSpPr>
        <p:sp>
          <p:nvSpPr>
            <p:cNvPr id="356" name=""/>
            <p:cNvSpPr/>
            <p:nvPr/>
          </p:nvSpPr>
          <p:spPr>
            <a:xfrm>
              <a:off x="113486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 txBox="1"/>
            <p:nvPr/>
          </p:nvSpPr>
          <p:spPr>
            <a:xfrm>
              <a:off x="116038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Storage on K8s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ftr" idx="16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3200400" y="76251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3"/>
          <a:stretch/>
        </p:blipFill>
        <p:spPr>
          <a:xfrm>
            <a:off x="3200400" y="64008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4"/>
          <a:stretch/>
        </p:blipFill>
        <p:spPr>
          <a:xfrm>
            <a:off x="3725640" y="4640040"/>
            <a:ext cx="846360" cy="84636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5"/>
          <a:stretch/>
        </p:blipFill>
        <p:spPr>
          <a:xfrm>
            <a:off x="3200400" y="51138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64" name=""/>
          <p:cNvSpPr txBox="1"/>
          <p:nvPr/>
        </p:nvSpPr>
        <p:spPr>
          <a:xfrm>
            <a:off x="3137760" y="5822640"/>
            <a:ext cx="10616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200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3200400" y="714564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3200400" y="837000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grpSp>
        <p:nvGrpSpPr>
          <p:cNvPr id="367" name=""/>
          <p:cNvGrpSpPr/>
          <p:nvPr/>
        </p:nvGrpSpPr>
        <p:grpSpPr>
          <a:xfrm>
            <a:off x="7341840" y="5558400"/>
            <a:ext cx="914400" cy="983880"/>
            <a:chOff x="7341840" y="5558400"/>
            <a:chExt cx="914400" cy="983880"/>
          </a:xfrm>
        </p:grpSpPr>
        <p:sp>
          <p:nvSpPr>
            <p:cNvPr id="368" name=""/>
            <p:cNvSpPr txBox="1"/>
            <p:nvPr/>
          </p:nvSpPr>
          <p:spPr>
            <a:xfrm>
              <a:off x="7341840" y="6221880"/>
              <a:ext cx="914400" cy="32040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my-app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69" name="" descr=""/>
            <p:cNvPicPr/>
            <p:nvPr/>
          </p:nvPicPr>
          <p:blipFill>
            <a:blip r:embed="rId6"/>
            <a:stretch/>
          </p:blipFill>
          <p:spPr>
            <a:xfrm>
              <a:off x="7405560" y="55584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70" name="" descr=""/>
          <p:cNvPicPr/>
          <p:nvPr/>
        </p:nvPicPr>
        <p:blipFill>
          <a:blip r:embed="rId7"/>
          <a:stretch/>
        </p:blipFill>
        <p:spPr>
          <a:xfrm>
            <a:off x="7919640" y="31413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8"/>
          <a:stretch/>
        </p:blipFill>
        <p:spPr>
          <a:xfrm>
            <a:off x="9977040" y="314136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72" name=""/>
          <p:cNvSpPr txBox="1"/>
          <p:nvPr/>
        </p:nvSpPr>
        <p:spPr>
          <a:xfrm>
            <a:off x="7664400" y="2844000"/>
            <a:ext cx="137160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ConfigMap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9937800" y="2878200"/>
            <a:ext cx="87840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Secret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8001000" y="3886200"/>
            <a:ext cx="228600" cy="182880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"/>
          <p:cNvSpPr/>
          <p:nvPr/>
        </p:nvSpPr>
        <p:spPr>
          <a:xfrm flipV="1">
            <a:off x="8001360" y="3886200"/>
            <a:ext cx="2285640" cy="182880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" descr=""/>
          <p:cNvPicPr/>
          <p:nvPr/>
        </p:nvPicPr>
        <p:blipFill>
          <a:blip r:embed="rId9"/>
          <a:stretch/>
        </p:blipFill>
        <p:spPr>
          <a:xfrm>
            <a:off x="11523240" y="914400"/>
            <a:ext cx="6078960" cy="3429000"/>
          </a:xfrm>
          <a:prstGeom prst="rect">
            <a:avLst/>
          </a:prstGeom>
          <a:ln w="0">
            <a:noFill/>
          </a:ln>
        </p:spPr>
      </p:pic>
      <p:pic>
        <p:nvPicPr>
          <p:cNvPr id="377" name="" descr=""/>
          <p:cNvPicPr/>
          <p:nvPr/>
        </p:nvPicPr>
        <p:blipFill>
          <a:blip r:embed="rId10"/>
          <a:stretch/>
        </p:blipFill>
        <p:spPr>
          <a:xfrm>
            <a:off x="14859000" y="457200"/>
            <a:ext cx="4524480" cy="2743200"/>
          </a:xfrm>
          <a:prstGeom prst="rect">
            <a:avLst/>
          </a:prstGeom>
          <a:ln w="0">
            <a:noFill/>
          </a:ln>
        </p:spPr>
      </p:pic>
      <p:pic>
        <p:nvPicPr>
          <p:cNvPr id="378" name="" descr=""/>
          <p:cNvPicPr/>
          <p:nvPr/>
        </p:nvPicPr>
        <p:blipFill>
          <a:blip r:embed="rId11"/>
          <a:stretch/>
        </p:blipFill>
        <p:spPr>
          <a:xfrm>
            <a:off x="15316200" y="3207600"/>
            <a:ext cx="3928680" cy="66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5029200" y="2952720"/>
            <a:ext cx="2514600" cy="5943600"/>
          </a:xfrm>
          <a:custGeom>
            <a:avLst/>
            <a:gdLst/>
            <a:ahLst/>
            <a:rect l="l" t="t" r="r" b="b"/>
            <a:pathLst>
              <a:path w="21600" h="51050">
                <a:moveTo>
                  <a:pt x="3965" y="0"/>
                </a:moveTo>
                <a:arcTo wR="3965" hR="3965" stAng="16200000" swAng="-5400000"/>
                <a:lnTo>
                  <a:pt x="0" y="47085"/>
                </a:lnTo>
                <a:arcTo wR="3965" hR="25485" stAng="10800000" swAng="5400000"/>
                <a:lnTo>
                  <a:pt x="17635" y="21600"/>
                </a:lnTo>
                <a:arcTo wR="3965" hR="25485" stAng="16200000" swAng="5400000"/>
                <a:lnTo>
                  <a:pt x="21600" y="3965"/>
                </a:lnTo>
                <a:arcTo wR="3965" hR="3965" stAng="0" swAng="-5400000"/>
                <a:close/>
              </a:path>
            </a:pathLst>
          </a:custGeom>
          <a:solidFill>
            <a:srgbClr val="dee6e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"/>
          <p:cNvSpPr txBox="1"/>
          <p:nvPr/>
        </p:nvSpPr>
        <p:spPr>
          <a:xfrm>
            <a:off x="5486400" y="742680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controller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5791320" y="669492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82" name=""/>
          <p:cNvSpPr txBox="1"/>
          <p:nvPr/>
        </p:nvSpPr>
        <p:spPr>
          <a:xfrm>
            <a:off x="11173320" y="988380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V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12076920" y="2988000"/>
            <a:ext cx="2514600" cy="5943600"/>
          </a:xfrm>
          <a:custGeom>
            <a:avLst/>
            <a:gdLst/>
            <a:ahLst/>
            <a:rect l="l" t="t" r="r" b="b"/>
            <a:pathLst>
              <a:path w="21600" h="51050">
                <a:moveTo>
                  <a:pt x="3965" y="0"/>
                </a:moveTo>
                <a:arcTo wR="3965" hR="3965" stAng="16200000" swAng="-5400000"/>
                <a:lnTo>
                  <a:pt x="0" y="47085"/>
                </a:lnTo>
                <a:arcTo wR="3965" hR="25485" stAng="10800000" swAng="5400000"/>
                <a:lnTo>
                  <a:pt x="17635" y="21600"/>
                </a:lnTo>
                <a:arcTo wR="3965" hR="25485" stAng="16200000" swAng="5400000"/>
                <a:lnTo>
                  <a:pt x="21600" y="3965"/>
                </a:lnTo>
                <a:arcTo wR="3965" hR="3965" stAng="0" swAng="-5400000"/>
                <a:close/>
              </a:path>
            </a:pathLst>
          </a:custGeom>
          <a:solidFill>
            <a:srgbClr val="dee6e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"/>
          <p:cNvSpPr txBox="1"/>
          <p:nvPr/>
        </p:nvSpPr>
        <p:spPr>
          <a:xfrm>
            <a:off x="12991320" y="2666160"/>
            <a:ext cx="941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NODE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Co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mp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on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ent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of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K8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ftr" idx="17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basics (part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2)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5780520" y="2514600"/>
            <a:ext cx="941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MASTER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5616360" y="4617720"/>
            <a:ext cx="1169640" cy="32040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kube api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5791320" y="39150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90" name=""/>
          <p:cNvSpPr txBox="1"/>
          <p:nvPr/>
        </p:nvSpPr>
        <p:spPr>
          <a:xfrm>
            <a:off x="5486400" y="597060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scheduler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5791320" y="523872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 txBox="1"/>
          <p:nvPr/>
        </p:nvSpPr>
        <p:spPr>
          <a:xfrm>
            <a:off x="5558400" y="974880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4"/>
          <a:stretch/>
        </p:blipFill>
        <p:spPr>
          <a:xfrm>
            <a:off x="5862240" y="906588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46"/>
          <p:cNvSpPr txBox="1"/>
          <p:nvPr/>
        </p:nvSpPr>
        <p:spPr>
          <a:xfrm>
            <a:off x="685800" y="409572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Handles user interaction with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4728600" y="425232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PlaceHolder 58"/>
          <p:cNvSpPr txBox="1"/>
          <p:nvPr/>
        </p:nvSpPr>
        <p:spPr>
          <a:xfrm>
            <a:off x="785520" y="546732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Intelligently assigns pods to nodes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4648320" y="562392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PlaceHolder 59"/>
          <p:cNvSpPr txBox="1"/>
          <p:nvPr/>
        </p:nvSpPr>
        <p:spPr>
          <a:xfrm>
            <a:off x="793800" y="691092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Detect cluster state changes, and </a:t>
            </a: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recover the desired state.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4648320" y="706752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 txBox="1"/>
          <p:nvPr/>
        </p:nvSpPr>
        <p:spPr>
          <a:xfrm>
            <a:off x="12534120" y="403308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5"/>
          <a:stretch/>
        </p:blipFill>
        <p:spPr>
          <a:xfrm>
            <a:off x="12839040" y="33012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402" name=""/>
          <p:cNvSpPr txBox="1"/>
          <p:nvPr/>
        </p:nvSpPr>
        <p:spPr>
          <a:xfrm>
            <a:off x="12534120" y="540468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b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-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p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x</a:t>
            </a: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12839040" y="46728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404" name="PlaceHolder 69"/>
          <p:cNvSpPr txBox="1"/>
          <p:nvPr/>
        </p:nvSpPr>
        <p:spPr>
          <a:xfrm>
            <a:off x="15120720" y="367380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Starts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14134320" y="381780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76"/>
          <p:cNvSpPr txBox="1"/>
          <p:nvPr/>
        </p:nvSpPr>
        <p:spPr>
          <a:xfrm>
            <a:off x="15048720" y="481680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Intelligently handles communication </a:t>
            </a: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between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14062320" y="496080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77"/>
          <p:cNvSpPr txBox="1"/>
          <p:nvPr/>
        </p:nvSpPr>
        <p:spPr>
          <a:xfrm>
            <a:off x="1509480" y="9208800"/>
            <a:ext cx="43434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Database with cluster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4716000" y="9365400"/>
            <a:ext cx="1143000" cy="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"/>
          <p:cNvSpPr/>
          <p:nvPr/>
        </p:nvSpPr>
        <p:spPr>
          <a:xfrm>
            <a:off x="9333720" y="2988000"/>
            <a:ext cx="2514600" cy="5943600"/>
          </a:xfrm>
          <a:custGeom>
            <a:avLst/>
            <a:gdLst/>
            <a:ahLst/>
            <a:rect l="l" t="t" r="r" b="b"/>
            <a:pathLst>
              <a:path w="21600" h="51050">
                <a:moveTo>
                  <a:pt x="3965" y="0"/>
                </a:moveTo>
                <a:arcTo wR="3965" hR="3965" stAng="16200000" swAng="-5400000"/>
                <a:lnTo>
                  <a:pt x="0" y="47085"/>
                </a:lnTo>
                <a:arcTo wR="3965" hR="25485" stAng="10800000" swAng="5400000"/>
                <a:lnTo>
                  <a:pt x="17635" y="21600"/>
                </a:lnTo>
                <a:arcTo wR="3965" hR="25485" stAng="16200000" swAng="5400000"/>
                <a:lnTo>
                  <a:pt x="21600" y="3965"/>
                </a:lnTo>
                <a:arcTo wR="3965" hR="3965" stAng="0" swAng="-5400000"/>
                <a:close/>
              </a:path>
            </a:pathLst>
          </a:custGeom>
          <a:solidFill>
            <a:srgbClr val="dee6e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"/>
          <p:cNvSpPr txBox="1"/>
          <p:nvPr/>
        </p:nvSpPr>
        <p:spPr>
          <a:xfrm>
            <a:off x="10248120" y="2666160"/>
            <a:ext cx="941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NODE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9790920" y="403308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kubelet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7"/>
          <a:stretch/>
        </p:blipFill>
        <p:spPr>
          <a:xfrm>
            <a:off x="10095840" y="33012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414" name=""/>
          <p:cNvSpPr txBox="1"/>
          <p:nvPr/>
        </p:nvSpPr>
        <p:spPr>
          <a:xfrm>
            <a:off x="9790920" y="5404680"/>
            <a:ext cx="1371600" cy="326520"/>
          </a:xfrm>
          <a:prstGeom prst="rect">
            <a:avLst/>
          </a:prstGeom>
          <a:solidFill>
            <a:srgbClr val="2f79d8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Ubuntu Mono"/>
              </a:rPr>
              <a:t>kube-proxy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8"/>
          <a:stretch/>
        </p:blipFill>
        <p:spPr>
          <a:xfrm>
            <a:off x="10095840" y="46728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9"/>
          <a:stretch/>
        </p:blipFill>
        <p:spPr>
          <a:xfrm>
            <a:off x="10778760" y="92109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417" name="" descr=""/>
          <p:cNvPicPr/>
          <p:nvPr/>
        </p:nvPicPr>
        <p:blipFill>
          <a:blip r:embed="rId10"/>
          <a:stretch/>
        </p:blipFill>
        <p:spPr>
          <a:xfrm>
            <a:off x="11464560" y="92109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11"/>
          <a:stretch/>
        </p:blipFill>
        <p:spPr>
          <a:xfrm>
            <a:off x="12186360" y="9210960"/>
            <a:ext cx="767160" cy="7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Autoscaling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ftr" idx="18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7543800" y="2514600"/>
            <a:ext cx="4680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800" spc="-1" strike="noStrike">
                <a:solidFill>
                  <a:srgbClr val="2a6099"/>
                </a:solidFill>
                <a:latin typeface="Ubuntu Mono"/>
              </a:rPr>
              <a:t>HorizontalPodAutoscaler</a:t>
            </a:r>
            <a:endParaRPr b="0" lang="en-US" sz="2800" spc="-1" strike="noStrike">
              <a:solidFill>
                <a:srgbClr val="2a6099"/>
              </a:solidFill>
              <a:latin typeface="Ubuntu Mono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2286000" y="565596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423" name=""/>
          <p:cNvSpPr txBox="1"/>
          <p:nvPr/>
        </p:nvSpPr>
        <p:spPr>
          <a:xfrm>
            <a:off x="1263600" y="2514600"/>
            <a:ext cx="4680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800" spc="-1" strike="noStrike">
                <a:solidFill>
                  <a:srgbClr val="2a6099"/>
                </a:solidFill>
                <a:latin typeface="Ubuntu Mono"/>
              </a:rPr>
              <a:t>VerticalPodAutoscaler</a:t>
            </a:r>
            <a:endParaRPr b="0" lang="en-US" sz="2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4016600" y="2569320"/>
            <a:ext cx="4680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2800" spc="-1" strike="noStrike">
                <a:solidFill>
                  <a:srgbClr val="2a6099"/>
                </a:solidFill>
                <a:latin typeface="Ubuntu Mono"/>
              </a:rPr>
              <a:t>Node auto scaling</a:t>
            </a:r>
            <a:endParaRPr b="0" lang="en-US" sz="2800" spc="-1" strike="noStrike">
              <a:solidFill>
                <a:srgbClr val="2a6099"/>
              </a:solidFill>
              <a:latin typeface="Ubuntu Mono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3576240" y="5212080"/>
            <a:ext cx="1224360" cy="1188720"/>
          </a:xfrm>
          <a:prstGeom prst="rect">
            <a:avLst/>
          </a:prstGeom>
          <a:ln w="0">
            <a:noFill/>
          </a:ln>
        </p:spPr>
      </p:pic>
      <p:pic>
        <p:nvPicPr>
          <p:cNvPr id="426" name="" descr=""/>
          <p:cNvPicPr/>
          <p:nvPr/>
        </p:nvPicPr>
        <p:blipFill>
          <a:blip r:embed="rId3"/>
          <a:stretch/>
        </p:blipFill>
        <p:spPr>
          <a:xfrm>
            <a:off x="8001000" y="56559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427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9372600" y="56559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10662840" y="5655960"/>
            <a:ext cx="767160" cy="744840"/>
          </a:xfrm>
          <a:prstGeom prst="rect">
            <a:avLst/>
          </a:prstGeom>
          <a:ln w="0">
            <a:noFill/>
          </a:ln>
        </p:spPr>
      </p:pic>
      <p:grpSp>
        <p:nvGrpSpPr>
          <p:cNvPr id="429" name=""/>
          <p:cNvGrpSpPr/>
          <p:nvPr/>
        </p:nvGrpSpPr>
        <p:grpSpPr>
          <a:xfrm>
            <a:off x="15087600" y="4343400"/>
            <a:ext cx="1143000" cy="3507120"/>
            <a:chOff x="15087600" y="4343400"/>
            <a:chExt cx="1143000" cy="3507120"/>
          </a:xfrm>
        </p:grpSpPr>
        <p:sp>
          <p:nvSpPr>
            <p:cNvPr id="430" name=""/>
            <p:cNvSpPr/>
            <p:nvPr/>
          </p:nvSpPr>
          <p:spPr>
            <a:xfrm>
              <a:off x="15087600" y="46501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"/>
            <p:cNvSpPr txBox="1"/>
            <p:nvPr/>
          </p:nvSpPr>
          <p:spPr>
            <a:xfrm>
              <a:off x="15342840" y="43434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sp>
        <p:nvSpPr>
          <p:cNvPr id="432" name=""/>
          <p:cNvSpPr/>
          <p:nvPr/>
        </p:nvSpPr>
        <p:spPr>
          <a:xfrm>
            <a:off x="16459200" y="4650120"/>
            <a:ext cx="1143000" cy="3200400"/>
          </a:xfrm>
          <a:custGeom>
            <a:avLst/>
            <a:gdLst/>
            <a:ahLst/>
            <a:rect l="l" t="t" r="r" b="b"/>
            <a:pathLst>
              <a:path w="21600" h="60468">
                <a:moveTo>
                  <a:pt x="3965" y="0"/>
                </a:moveTo>
                <a:arcTo wR="3965" hR="3965" stAng="16200000" swAng="-5400000"/>
                <a:lnTo>
                  <a:pt x="0" y="56503"/>
                </a:lnTo>
                <a:arcTo wR="3965" hR="34903" stAng="10800000" swAng="5400000"/>
                <a:lnTo>
                  <a:pt x="17635" y="21600"/>
                </a:lnTo>
                <a:arcTo wR="3965" hR="34903" stAng="16200000" swAng="5400000"/>
                <a:lnTo>
                  <a:pt x="21600" y="3965"/>
                </a:lnTo>
                <a:arcTo wR="3965" hR="3965" stAng="0" swAng="-5400000"/>
                <a:close/>
              </a:path>
            </a:pathLst>
          </a:custGeom>
          <a:solidFill>
            <a:srgbClr val="dee6ef">
              <a:alpha val="40000"/>
            </a:srgbClr>
          </a:solidFill>
          <a:ln w="38160">
            <a:solidFill>
              <a:srgbClr val="b4c7d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 txBox="1"/>
          <p:nvPr/>
        </p:nvSpPr>
        <p:spPr>
          <a:xfrm>
            <a:off x="16714440" y="4343400"/>
            <a:ext cx="685800" cy="32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5983b0"/>
                </a:solidFill>
                <a:latin typeface="Ubuntu Mono"/>
              </a:rPr>
              <a:t>NODE</a:t>
            </a:r>
            <a:endParaRPr b="0" lang="en-US" sz="1800" spc="-1" strike="noStrike">
              <a:solidFill>
                <a:srgbClr val="5983b0"/>
              </a:solidFill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8229600" y="4343400"/>
            <a:ext cx="4357800" cy="264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0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High availability</a:t>
            </a:r>
            <a:endParaRPr b="0" lang="en-US" sz="3600" spc="-1" strike="noStrike">
              <a:latin typeface="Arial"/>
            </a:endParaRPr>
          </a:p>
          <a:p>
            <a:pPr lvl="3" marL="216000" indent="-2160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0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Self healing</a:t>
            </a:r>
            <a:endParaRPr b="0" lang="en-US" sz="36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0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Disaster Recovery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Perks of K8s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ftr" idx="19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K8s at our clients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ftr" idx="20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14173200" y="6172200"/>
            <a:ext cx="1828800" cy="182880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10941480" y="6172200"/>
            <a:ext cx="1860120" cy="1860120"/>
          </a:xfrm>
          <a:prstGeom prst="rect">
            <a:avLst/>
          </a:prstGeom>
          <a:ln w="0">
            <a:noFill/>
          </a:ln>
        </p:spPr>
      </p:pic>
      <p:pic>
        <p:nvPicPr>
          <p:cNvPr id="441" name="" descr=""/>
          <p:cNvPicPr/>
          <p:nvPr/>
        </p:nvPicPr>
        <p:blipFill>
          <a:blip r:embed="rId3"/>
          <a:stretch/>
        </p:blipFill>
        <p:spPr>
          <a:xfrm>
            <a:off x="11887200" y="3657600"/>
            <a:ext cx="3318480" cy="1929960"/>
          </a:xfrm>
          <a:prstGeom prst="rect">
            <a:avLst/>
          </a:prstGeom>
          <a:ln w="0">
            <a:noFill/>
          </a:ln>
        </p:spPr>
      </p:pic>
      <p:pic>
        <p:nvPicPr>
          <p:cNvPr id="442" name="" descr=""/>
          <p:cNvPicPr/>
          <p:nvPr/>
        </p:nvPicPr>
        <p:blipFill>
          <a:blip r:embed="rId4"/>
          <a:stretch/>
        </p:blipFill>
        <p:spPr>
          <a:xfrm>
            <a:off x="2971800" y="4114800"/>
            <a:ext cx="4176360" cy="1535040"/>
          </a:xfrm>
          <a:prstGeom prst="rect">
            <a:avLst/>
          </a:prstGeom>
          <a:ln w="0">
            <a:noFill/>
          </a:ln>
        </p:spPr>
      </p:pic>
      <p:pic>
        <p:nvPicPr>
          <p:cNvPr id="443" name="" descr=""/>
          <p:cNvPicPr/>
          <p:nvPr/>
        </p:nvPicPr>
        <p:blipFill>
          <a:blip r:embed="rId5"/>
          <a:stretch/>
        </p:blipFill>
        <p:spPr>
          <a:xfrm>
            <a:off x="2286000" y="6172200"/>
            <a:ext cx="1860120" cy="1860120"/>
          </a:xfrm>
          <a:prstGeom prst="rect">
            <a:avLst/>
          </a:prstGeom>
          <a:ln w="0">
            <a:noFill/>
          </a:ln>
        </p:spPr>
      </p:pic>
      <p:pic>
        <p:nvPicPr>
          <p:cNvPr id="444" name="" descr=""/>
          <p:cNvPicPr/>
          <p:nvPr/>
        </p:nvPicPr>
        <p:blipFill>
          <a:blip r:embed="rId6"/>
          <a:stretch/>
        </p:blipFill>
        <p:spPr>
          <a:xfrm>
            <a:off x="5687640" y="6172200"/>
            <a:ext cx="1856160" cy="18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280" cy="79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PostgreSQL Database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(volumes, configmaps, Secrets, statefullSet)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Monitoring on logging with Loki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(helm chart)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StreamLit app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(Deploy a custom dashboard)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Adminer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(Deploy a user interface for the database)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Autoscaling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(horizontalPodAutoscaler)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Handson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ftr" idx="21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Architecture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ftr" idx="8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es basics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29" name="Afbeelding 8" descr=""/>
          <p:cNvPicPr/>
          <p:nvPr/>
        </p:nvPicPr>
        <p:blipFill>
          <a:blip r:embed="rId1"/>
          <a:stretch/>
        </p:blipFill>
        <p:spPr>
          <a:xfrm>
            <a:off x="2675520" y="1643400"/>
            <a:ext cx="16055640" cy="78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Arc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hit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ect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ur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9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2" name="Afbeelding 7" descr=""/>
          <p:cNvPicPr/>
          <p:nvPr/>
        </p:nvPicPr>
        <p:blipFill>
          <a:blip r:embed="rId1"/>
          <a:stretch/>
        </p:blipFill>
        <p:spPr>
          <a:xfrm>
            <a:off x="5992920" y="792000"/>
            <a:ext cx="10237680" cy="94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Service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ftr" idx="10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5" name="Afbeelding 1" descr=""/>
          <p:cNvPicPr/>
          <p:nvPr/>
        </p:nvPicPr>
        <p:blipFill>
          <a:blip r:embed="rId1"/>
          <a:stretch/>
        </p:blipFill>
        <p:spPr>
          <a:xfrm>
            <a:off x="2430360" y="1544760"/>
            <a:ext cx="15242400" cy="76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280" cy="79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Statefull vs Stateless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Storage on K8s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Components of K8s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Autoscaling</a:t>
            </a:r>
            <a:endParaRPr b="0" lang="en-US" sz="2800" spc="-1" strike="noStrike">
              <a:latin typeface="Arial"/>
            </a:endParaRPr>
          </a:p>
          <a:p>
            <a:pPr lvl="3" marL="457200" indent="-457200">
              <a:lnSpc>
                <a:spcPct val="150000"/>
              </a:lnSpc>
              <a:spcBef>
                <a:spcPts val="567"/>
              </a:spcBef>
              <a:buClr>
                <a:srgbClr val="92989b"/>
              </a:buClr>
              <a:buFont typeface="Arial"/>
              <a:buChar char="•"/>
              <a:tabLst>
                <a:tab algn="l" pos="40824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K8s at our clients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Contents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11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687240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K8s Resources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ftr" idx="12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4"/>
          <p:cNvSpPr txBox="1"/>
          <p:nvPr/>
        </p:nvSpPr>
        <p:spPr>
          <a:xfrm>
            <a:off x="685800" y="2057400"/>
            <a:ext cx="5500800" cy="79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Nodes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Workloads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Pods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Deployments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DeamonSets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StatefulSets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ReplicaSets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Jobs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CronJobs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Config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ConfigMaps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Secrets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Resource Quotas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Limit Ranges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HPA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Pod Disruption Budgets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Priority Classes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Runtime Classes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Leases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PlaceHolder 5"/>
          <p:cNvSpPr txBox="1"/>
          <p:nvPr/>
        </p:nvSpPr>
        <p:spPr>
          <a:xfrm>
            <a:off x="4786200" y="2057400"/>
            <a:ext cx="5500800" cy="79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Network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Services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Endpoints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Ingresses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Network Policies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Port Forwarding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Storage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Persistent Volume Claims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Persistent Volumes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Storage Classes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Namespaces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Events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Access Control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Service Accounts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Cluster Roles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Roles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Cluster Role Bindings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Role Bindings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Pod Security Policies</a:t>
            </a:r>
            <a:endParaRPr b="0" lang="en-US" sz="1800" spc="-1" strike="noStrike">
              <a:latin typeface="Arial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CRD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3" name=""/>
          <p:cNvGrpSpPr/>
          <p:nvPr/>
        </p:nvGrpSpPr>
        <p:grpSpPr>
          <a:xfrm>
            <a:off x="15316200" y="2514600"/>
            <a:ext cx="2971800" cy="7086600"/>
            <a:chOff x="15316200" y="2514600"/>
            <a:chExt cx="2971800" cy="7086600"/>
          </a:xfrm>
        </p:grpSpPr>
        <p:sp>
          <p:nvSpPr>
            <p:cNvPr id="244" name="PlaceHolder 6"/>
            <p:cNvSpPr txBox="1"/>
            <p:nvPr/>
          </p:nvSpPr>
          <p:spPr>
            <a:xfrm>
              <a:off x="15316200" y="2514600"/>
              <a:ext cx="2971800" cy="7086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rIns="0" tIns="0" bIns="0" anchor="t">
              <a:noAutofit/>
            </a:bodyPr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Nodes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Pods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Deployments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DeamonSets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StatefulSets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ReplicaSets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Jobs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CronJobs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ConfigMaps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Secrets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Resource Quotas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Limit Ranges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HPA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Pod Disruption Budgets</a:t>
              </a:r>
              <a:endParaRPr b="0" lang="en-US" sz="1800" spc="-1" strike="noStrike">
                <a:latin typeface="Ubuntu Mono"/>
              </a:endParaRPr>
            </a:p>
            <a:p>
              <a:pPr lvl="1" marL="265320" indent="-137160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40000"/>
                <a:buFont typeface="Wingdings" charset="2"/>
                <a:buChar char=""/>
                <a:tabLst>
                  <a:tab algn="l" pos="408240"/>
                </a:tabLst>
              </a:pPr>
              <a:r>
                <a:rPr b="0" lang="nl-NL" sz="1800" spc="-1" strike="noStrike">
                  <a:solidFill>
                    <a:srgbClr val="0c2749"/>
                  </a:solidFill>
                  <a:latin typeface="Ubuntu Mono"/>
                  <a:ea typeface="Arial"/>
                </a:rPr>
                <a:t>Priority Classes</a:t>
              </a:r>
              <a:endParaRPr b="0" lang="en-US" sz="1800" spc="-1" strike="noStrike">
                <a:latin typeface="Ubuntu Mono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15544800" y="2514600"/>
              <a:ext cx="2514600" cy="2971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alpha val="2000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 rot="10800000">
              <a:off x="15544800" y="5715000"/>
              <a:ext cx="2514600" cy="297180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20000"/>
                  </a:srgbClr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PlaceHolder 6"/>
          <p:cNvSpPr txBox="1"/>
          <p:nvPr/>
        </p:nvSpPr>
        <p:spPr>
          <a:xfrm>
            <a:off x="13258800" y="4572000"/>
            <a:ext cx="2971800" cy="228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create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get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describe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delete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edit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endParaRPr b="0" lang="en-US" sz="1800" spc="-1" strike="noStrike">
              <a:latin typeface="Ubuntu Mono"/>
            </a:endParaRPr>
          </a:p>
        </p:txBody>
      </p:sp>
      <p:sp>
        <p:nvSpPr>
          <p:cNvPr id="248" name="PlaceHolder 7"/>
          <p:cNvSpPr txBox="1"/>
          <p:nvPr/>
        </p:nvSpPr>
        <p:spPr>
          <a:xfrm>
            <a:off x="11201400" y="548640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Ubuntu Mono"/>
                <a:ea typeface="Arial"/>
              </a:rPr>
              <a:t>kubectl</a:t>
            </a:r>
            <a:endParaRPr b="0" lang="en-US" sz="1800" spc="-1" strike="noStrike">
              <a:latin typeface="Ubuntu Mono"/>
            </a:endParaRPr>
          </a:p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endParaRPr b="0" lang="en-US" sz="1800" spc="-1" strike="noStrike"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f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u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l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v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el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ftr" idx="13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s basics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(part 2)</a:t>
            </a:r>
            <a:endParaRPr b="0" lang="en-US" sz="1400" spc="-1" strike="noStrike">
              <a:latin typeface="Times New Roman"/>
            </a:endParaRPr>
          </a:p>
        </p:txBody>
      </p:sp>
      <p:grpSp>
        <p:nvGrpSpPr>
          <p:cNvPr id="251" name=""/>
          <p:cNvGrpSpPr/>
          <p:nvPr/>
        </p:nvGrpSpPr>
        <p:grpSpPr>
          <a:xfrm>
            <a:off x="2514600" y="5943600"/>
            <a:ext cx="1143000" cy="1063080"/>
            <a:chOff x="2514600" y="5943600"/>
            <a:chExt cx="1143000" cy="1063080"/>
          </a:xfrm>
        </p:grpSpPr>
        <p:sp>
          <p:nvSpPr>
            <p:cNvPr id="252" name=""/>
            <p:cNvSpPr txBox="1"/>
            <p:nvPr/>
          </p:nvSpPr>
          <p:spPr>
            <a:xfrm>
              <a:off x="2514600" y="6652440"/>
              <a:ext cx="1143000" cy="3542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my-db-0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53" name="" descr=""/>
            <p:cNvPicPr/>
            <p:nvPr/>
          </p:nvPicPr>
          <p:blipFill>
            <a:blip r:embed="rId1"/>
            <a:stretch/>
          </p:blipFill>
          <p:spPr>
            <a:xfrm>
              <a:off x="2686320" y="59436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4" name=""/>
          <p:cNvGrpSpPr/>
          <p:nvPr/>
        </p:nvGrpSpPr>
        <p:grpSpPr>
          <a:xfrm>
            <a:off x="10058400" y="5806800"/>
            <a:ext cx="1828800" cy="1064880"/>
            <a:chOff x="10058400" y="5806800"/>
            <a:chExt cx="1828800" cy="1064880"/>
          </a:xfrm>
        </p:grpSpPr>
        <p:sp>
          <p:nvSpPr>
            <p:cNvPr id="255" name=""/>
            <p:cNvSpPr txBox="1"/>
            <p:nvPr/>
          </p:nvSpPr>
          <p:spPr>
            <a:xfrm>
              <a:off x="10058400" y="6528240"/>
              <a:ext cx="1828800" cy="3434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api-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f2ik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1e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56" name="" descr=""/>
            <p:cNvPicPr/>
            <p:nvPr/>
          </p:nvPicPr>
          <p:blipFill>
            <a:blip r:embed="rId2"/>
            <a:stretch/>
          </p:blipFill>
          <p:spPr>
            <a:xfrm>
              <a:off x="10579320" y="58068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7" name=""/>
          <p:cNvGrpSpPr/>
          <p:nvPr/>
        </p:nvGrpSpPr>
        <p:grpSpPr>
          <a:xfrm>
            <a:off x="12573000" y="4343400"/>
            <a:ext cx="914400" cy="1006200"/>
            <a:chOff x="12573000" y="4343400"/>
            <a:chExt cx="914400" cy="1006200"/>
          </a:xfrm>
        </p:grpSpPr>
        <p:sp>
          <p:nvSpPr>
            <p:cNvPr id="258" name=""/>
            <p:cNvSpPr txBox="1"/>
            <p:nvPr/>
          </p:nvSpPr>
          <p:spPr>
            <a:xfrm>
              <a:off x="12573000" y="5029200"/>
              <a:ext cx="914400" cy="32040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api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59" name="" descr=""/>
            <p:cNvPicPr/>
            <p:nvPr/>
          </p:nvPicPr>
          <p:blipFill>
            <a:blip r:embed="rId3"/>
            <a:stretch/>
          </p:blipFill>
          <p:spPr>
            <a:xfrm>
              <a:off x="12645000" y="43434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0" name=""/>
          <p:cNvGrpSpPr/>
          <p:nvPr/>
        </p:nvGrpSpPr>
        <p:grpSpPr>
          <a:xfrm>
            <a:off x="4592880" y="4343400"/>
            <a:ext cx="914400" cy="1006200"/>
            <a:chOff x="4592880" y="4343400"/>
            <a:chExt cx="914400" cy="1006200"/>
          </a:xfrm>
        </p:grpSpPr>
        <p:sp>
          <p:nvSpPr>
            <p:cNvPr id="261" name=""/>
            <p:cNvSpPr txBox="1"/>
            <p:nvPr/>
          </p:nvSpPr>
          <p:spPr>
            <a:xfrm>
              <a:off x="4592880" y="5029200"/>
              <a:ext cx="914400" cy="32040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my-db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62" name="" descr=""/>
            <p:cNvPicPr/>
            <p:nvPr/>
          </p:nvPicPr>
          <p:blipFill>
            <a:blip r:embed="rId4"/>
            <a:stretch/>
          </p:blipFill>
          <p:spPr>
            <a:xfrm>
              <a:off x="4668120" y="43434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3" name=""/>
          <p:cNvGrpSpPr/>
          <p:nvPr/>
        </p:nvGrpSpPr>
        <p:grpSpPr>
          <a:xfrm>
            <a:off x="12115800" y="5806800"/>
            <a:ext cx="1828800" cy="1064880"/>
            <a:chOff x="12115800" y="5806800"/>
            <a:chExt cx="1828800" cy="1064880"/>
          </a:xfrm>
        </p:grpSpPr>
        <p:sp>
          <p:nvSpPr>
            <p:cNvPr id="264" name=""/>
            <p:cNvSpPr txBox="1"/>
            <p:nvPr/>
          </p:nvSpPr>
          <p:spPr>
            <a:xfrm>
              <a:off x="12115800" y="6528240"/>
              <a:ext cx="1828800" cy="3434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my-api-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4l21yx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65" name="" descr=""/>
            <p:cNvPicPr/>
            <p:nvPr/>
          </p:nvPicPr>
          <p:blipFill>
            <a:blip r:embed="rId5"/>
            <a:stretch/>
          </p:blipFill>
          <p:spPr>
            <a:xfrm>
              <a:off x="12636720" y="58068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6" name=""/>
          <p:cNvGrpSpPr/>
          <p:nvPr/>
        </p:nvGrpSpPr>
        <p:grpSpPr>
          <a:xfrm>
            <a:off x="14173200" y="5806800"/>
            <a:ext cx="1828800" cy="1064880"/>
            <a:chOff x="14173200" y="5806800"/>
            <a:chExt cx="1828800" cy="1064880"/>
          </a:xfrm>
        </p:grpSpPr>
        <p:sp>
          <p:nvSpPr>
            <p:cNvPr id="267" name=""/>
            <p:cNvSpPr txBox="1"/>
            <p:nvPr/>
          </p:nvSpPr>
          <p:spPr>
            <a:xfrm>
              <a:off x="14173200" y="6528240"/>
              <a:ext cx="1828800" cy="3434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my-api-ob572n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68" name="" descr=""/>
            <p:cNvPicPr/>
            <p:nvPr/>
          </p:nvPicPr>
          <p:blipFill>
            <a:blip r:embed="rId6"/>
            <a:stretch/>
          </p:blipFill>
          <p:spPr>
            <a:xfrm>
              <a:off x="14694120" y="58068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9" name=""/>
          <p:cNvGrpSpPr/>
          <p:nvPr/>
        </p:nvGrpSpPr>
        <p:grpSpPr>
          <a:xfrm>
            <a:off x="6193080" y="5943600"/>
            <a:ext cx="1143000" cy="1063080"/>
            <a:chOff x="6193080" y="5943600"/>
            <a:chExt cx="1143000" cy="1063080"/>
          </a:xfrm>
        </p:grpSpPr>
        <p:sp>
          <p:nvSpPr>
            <p:cNvPr id="270" name=""/>
            <p:cNvSpPr txBox="1"/>
            <p:nvPr/>
          </p:nvSpPr>
          <p:spPr>
            <a:xfrm>
              <a:off x="6193080" y="6652440"/>
              <a:ext cx="1143000" cy="3542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my-db-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2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71" name="" descr=""/>
            <p:cNvPicPr/>
            <p:nvPr/>
          </p:nvPicPr>
          <p:blipFill>
            <a:blip r:embed="rId7"/>
            <a:stretch/>
          </p:blipFill>
          <p:spPr>
            <a:xfrm>
              <a:off x="6364800" y="59436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2" name=""/>
          <p:cNvGrpSpPr/>
          <p:nvPr/>
        </p:nvGrpSpPr>
        <p:grpSpPr>
          <a:xfrm>
            <a:off x="4364280" y="5943600"/>
            <a:ext cx="1143000" cy="1063080"/>
            <a:chOff x="4364280" y="5943600"/>
            <a:chExt cx="1143000" cy="1063080"/>
          </a:xfrm>
        </p:grpSpPr>
        <p:sp>
          <p:nvSpPr>
            <p:cNvPr id="273" name=""/>
            <p:cNvSpPr txBox="1"/>
            <p:nvPr/>
          </p:nvSpPr>
          <p:spPr>
            <a:xfrm>
              <a:off x="4364280" y="6652440"/>
              <a:ext cx="1143000" cy="35424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my-db-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1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274" name="" descr=""/>
            <p:cNvPicPr/>
            <p:nvPr/>
          </p:nvPicPr>
          <p:blipFill>
            <a:blip r:embed="rId8"/>
            <a:stretch/>
          </p:blipFill>
          <p:spPr>
            <a:xfrm>
              <a:off x="4536000" y="59436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75" name="" descr=""/>
          <p:cNvPicPr/>
          <p:nvPr/>
        </p:nvPicPr>
        <p:blipFill>
          <a:blip r:embed="rId9"/>
          <a:stretch/>
        </p:blipFill>
        <p:spPr>
          <a:xfrm>
            <a:off x="4481280" y="89154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10"/>
          <a:stretch/>
        </p:blipFill>
        <p:spPr>
          <a:xfrm>
            <a:off x="6319440" y="89154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11"/>
          <a:stretch/>
        </p:blipFill>
        <p:spPr>
          <a:xfrm>
            <a:off x="2639880" y="89154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3200400" y="7174440"/>
            <a:ext cx="338040" cy="1740960"/>
          </a:xfrm>
          <a:custGeom>
            <a:avLst/>
            <a:gdLst/>
            <a:ahLst/>
            <a:rect l="0" t="0" r="r" b="b"/>
            <a:pathLst>
              <a:path fill="none" w="939" h="4836">
                <a:moveTo>
                  <a:pt x="0" y="4836"/>
                </a:moveTo>
                <a:cubicBezTo>
                  <a:pt x="2100" y="1594"/>
                  <a:pt x="23" y="0"/>
                  <a:pt x="23" y="0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79" name=""/>
          <p:cNvSpPr/>
          <p:nvPr/>
        </p:nvSpPr>
        <p:spPr>
          <a:xfrm>
            <a:off x="2590560" y="7176960"/>
            <a:ext cx="385560" cy="1738440"/>
          </a:xfrm>
          <a:custGeom>
            <a:avLst/>
            <a:gdLst/>
            <a:ahLst/>
            <a:rect l="0" t="0" r="r" b="b"/>
            <a:pathLst>
              <a:path fill="none" w="1071" h="4829">
                <a:moveTo>
                  <a:pt x="1071" y="0"/>
                </a:moveTo>
                <a:cubicBezTo>
                  <a:pt x="-1181" y="3138"/>
                  <a:pt x="818" y="4829"/>
                  <a:pt x="818" y="4829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80" name=""/>
          <p:cNvSpPr txBox="1"/>
          <p:nvPr/>
        </p:nvSpPr>
        <p:spPr>
          <a:xfrm rot="4541400">
            <a:off x="3200040" y="746784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read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81" name=""/>
          <p:cNvSpPr txBox="1"/>
          <p:nvPr/>
        </p:nvSpPr>
        <p:spPr>
          <a:xfrm rot="14377200">
            <a:off x="2002680" y="829728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write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82" name=""/>
          <p:cNvSpPr/>
          <p:nvPr/>
        </p:nvSpPr>
        <p:spPr>
          <a:xfrm>
            <a:off x="5029200" y="7086600"/>
            <a:ext cx="338040" cy="1740960"/>
          </a:xfrm>
          <a:custGeom>
            <a:avLst/>
            <a:gdLst/>
            <a:ahLst/>
            <a:rect l="0" t="0" r="r" b="b"/>
            <a:pathLst>
              <a:path fill="none" w="939" h="4836">
                <a:moveTo>
                  <a:pt x="0" y="4836"/>
                </a:moveTo>
                <a:cubicBezTo>
                  <a:pt x="2100" y="1594"/>
                  <a:pt x="23" y="0"/>
                  <a:pt x="23" y="0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83" name=""/>
          <p:cNvSpPr/>
          <p:nvPr/>
        </p:nvSpPr>
        <p:spPr>
          <a:xfrm>
            <a:off x="4419360" y="7089120"/>
            <a:ext cx="385560" cy="1738440"/>
          </a:xfrm>
          <a:custGeom>
            <a:avLst/>
            <a:gdLst/>
            <a:ahLst/>
            <a:rect l="0" t="0" r="r" b="b"/>
            <a:pathLst>
              <a:path fill="none" w="1071" h="4829">
                <a:moveTo>
                  <a:pt x="1071" y="0"/>
                </a:moveTo>
                <a:cubicBezTo>
                  <a:pt x="-1181" y="3138"/>
                  <a:pt x="818" y="4829"/>
                  <a:pt x="818" y="4829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84" name=""/>
          <p:cNvSpPr txBox="1"/>
          <p:nvPr/>
        </p:nvSpPr>
        <p:spPr>
          <a:xfrm rot="4541400">
            <a:off x="5028840" y="738000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read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85" name=""/>
          <p:cNvSpPr txBox="1"/>
          <p:nvPr/>
        </p:nvSpPr>
        <p:spPr>
          <a:xfrm rot="14377200">
            <a:off x="3831480" y="820944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w</a:t>
            </a:r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r</a:t>
            </a:r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i</a:t>
            </a:r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t</a:t>
            </a:r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e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86" name=""/>
          <p:cNvSpPr/>
          <p:nvPr/>
        </p:nvSpPr>
        <p:spPr>
          <a:xfrm>
            <a:off x="6858000" y="7099200"/>
            <a:ext cx="338040" cy="1740960"/>
          </a:xfrm>
          <a:custGeom>
            <a:avLst/>
            <a:gdLst/>
            <a:ahLst/>
            <a:rect l="0" t="0" r="r" b="b"/>
            <a:pathLst>
              <a:path fill="none" w="939" h="4836">
                <a:moveTo>
                  <a:pt x="0" y="4836"/>
                </a:moveTo>
                <a:cubicBezTo>
                  <a:pt x="2100" y="1594"/>
                  <a:pt x="23" y="0"/>
                  <a:pt x="23" y="0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87" name=""/>
          <p:cNvSpPr/>
          <p:nvPr/>
        </p:nvSpPr>
        <p:spPr>
          <a:xfrm>
            <a:off x="6248160" y="7101720"/>
            <a:ext cx="385560" cy="1738440"/>
          </a:xfrm>
          <a:custGeom>
            <a:avLst/>
            <a:gdLst/>
            <a:ahLst/>
            <a:rect l="0" t="0" r="r" b="b"/>
            <a:pathLst>
              <a:path fill="none" w="1071" h="4829">
                <a:moveTo>
                  <a:pt x="1071" y="0"/>
                </a:moveTo>
                <a:cubicBezTo>
                  <a:pt x="-1181" y="3138"/>
                  <a:pt x="818" y="4829"/>
                  <a:pt x="818" y="4829"/>
                </a:cubicBezTo>
              </a:path>
            </a:pathLst>
          </a:custGeom>
          <a:ln w="0">
            <a:solidFill>
              <a:srgbClr val="3465a4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 rot="4541400">
            <a:off x="6857640" y="739260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read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89" name=""/>
          <p:cNvSpPr txBox="1"/>
          <p:nvPr/>
        </p:nvSpPr>
        <p:spPr>
          <a:xfrm rot="14377200">
            <a:off x="5660280" y="8222040"/>
            <a:ext cx="914400" cy="39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AnjaliOldLipi"/>
              </a:rPr>
              <a:t>write</a:t>
            </a:r>
            <a:endParaRPr b="0" lang="en-US" sz="1800" spc="-1" strike="noStrike">
              <a:solidFill>
                <a:srgbClr val="2a6099"/>
              </a:solidFill>
              <a:latin typeface="AnjaliOldLipi"/>
            </a:endParaRPr>
          </a:p>
        </p:txBody>
      </p:sp>
      <p:sp>
        <p:nvSpPr>
          <p:cNvPr id="290" name=""/>
          <p:cNvSpPr/>
          <p:nvPr/>
        </p:nvSpPr>
        <p:spPr>
          <a:xfrm rot="18900000">
            <a:off x="4104720" y="7630200"/>
            <a:ext cx="6858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235" y="0"/>
                </a:moveTo>
                <a:lnTo>
                  <a:pt x="12365" y="0"/>
                </a:lnTo>
                <a:lnTo>
                  <a:pt x="12365" y="9235"/>
                </a:lnTo>
                <a:lnTo>
                  <a:pt x="21600" y="9235"/>
                </a:lnTo>
                <a:lnTo>
                  <a:pt x="21600" y="12365"/>
                </a:lnTo>
                <a:lnTo>
                  <a:pt x="12365" y="12365"/>
                </a:lnTo>
                <a:lnTo>
                  <a:pt x="12365" y="21600"/>
                </a:lnTo>
                <a:lnTo>
                  <a:pt x="9235" y="21600"/>
                </a:lnTo>
                <a:lnTo>
                  <a:pt x="9235" y="12365"/>
                </a:lnTo>
                <a:lnTo>
                  <a:pt x="0" y="12365"/>
                </a:lnTo>
                <a:lnTo>
                  <a:pt x="0" y="9235"/>
                </a:lnTo>
                <a:lnTo>
                  <a:pt x="9235" y="9235"/>
                </a:lnTo>
                <a:lnTo>
                  <a:pt x="9235" y="0"/>
                </a:lnTo>
                <a:close/>
              </a:path>
            </a:pathLst>
          </a:custGeom>
          <a:solidFill>
            <a:srgbClr val="bf00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 rot="18900000">
            <a:off x="5933520" y="7630200"/>
            <a:ext cx="6858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235" y="0"/>
                </a:moveTo>
                <a:lnTo>
                  <a:pt x="12365" y="0"/>
                </a:lnTo>
                <a:lnTo>
                  <a:pt x="12365" y="9235"/>
                </a:lnTo>
                <a:lnTo>
                  <a:pt x="21600" y="9235"/>
                </a:lnTo>
                <a:lnTo>
                  <a:pt x="21600" y="12365"/>
                </a:lnTo>
                <a:lnTo>
                  <a:pt x="12365" y="12365"/>
                </a:lnTo>
                <a:lnTo>
                  <a:pt x="12365" y="21600"/>
                </a:lnTo>
                <a:lnTo>
                  <a:pt x="9235" y="21600"/>
                </a:lnTo>
                <a:lnTo>
                  <a:pt x="9235" y="12365"/>
                </a:lnTo>
                <a:lnTo>
                  <a:pt x="0" y="12365"/>
                </a:lnTo>
                <a:lnTo>
                  <a:pt x="0" y="9235"/>
                </a:lnTo>
                <a:lnTo>
                  <a:pt x="9235" y="9235"/>
                </a:lnTo>
                <a:lnTo>
                  <a:pt x="9235" y="0"/>
                </a:lnTo>
                <a:close/>
              </a:path>
            </a:pathLst>
          </a:custGeom>
          <a:solidFill>
            <a:srgbClr val="bf00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/>
          <p:nvPr/>
        </p:nvSpPr>
        <p:spPr>
          <a:xfrm>
            <a:off x="3336840" y="9498600"/>
            <a:ext cx="3220560" cy="403200"/>
          </a:xfrm>
          <a:custGeom>
            <a:avLst/>
            <a:gdLst/>
            <a:ahLst/>
            <a:rect l="0" t="0" r="r" b="b"/>
            <a:pathLst>
              <a:path fill="none" w="8946" h="1120">
                <a:moveTo>
                  <a:pt x="0" y="0"/>
                </a:moveTo>
                <a:cubicBezTo>
                  <a:pt x="5747" y="2305"/>
                  <a:pt x="8946" y="336"/>
                  <a:pt x="8946" y="336"/>
                </a:cubicBezTo>
              </a:path>
            </a:pathLst>
          </a:custGeom>
          <a:ln w="0">
            <a:solidFill>
              <a:srgbClr val="3465a4"/>
            </a:solidFill>
          </a:ln>
        </p:spPr>
      </p:sp>
      <p:sp>
        <p:nvSpPr>
          <p:cNvPr id="293" name=""/>
          <p:cNvSpPr/>
          <p:nvPr/>
        </p:nvSpPr>
        <p:spPr>
          <a:xfrm>
            <a:off x="3393000" y="9408600"/>
            <a:ext cx="1179000" cy="126000"/>
          </a:xfrm>
          <a:custGeom>
            <a:avLst/>
            <a:gdLst/>
            <a:ahLst/>
            <a:rect l="0" t="0" r="r" b="b"/>
            <a:pathLst>
              <a:path fill="none" w="3275" h="350">
                <a:moveTo>
                  <a:pt x="3275" y="114"/>
                </a:moveTo>
                <a:cubicBezTo>
                  <a:pt x="968" y="705"/>
                  <a:pt x="0" y="0"/>
                  <a:pt x="0" y="0"/>
                </a:cubicBezTo>
              </a:path>
            </a:pathLst>
          </a:custGeom>
          <a:ln w="0">
            <a:solidFill>
              <a:srgbClr val="3465a4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657600" y="6042600"/>
            <a:ext cx="815400" cy="815400"/>
          </a:xfrm>
          <a:prstGeom prst="rect">
            <a:avLst/>
          </a:prstGeom>
          <a:ln w="0">
            <a:noFill/>
          </a:ln>
        </p:spPr>
      </p:pic>
      <p:grpSp>
        <p:nvGrpSpPr>
          <p:cNvPr id="295" name=""/>
          <p:cNvGrpSpPr/>
          <p:nvPr/>
        </p:nvGrpSpPr>
        <p:grpSpPr>
          <a:xfrm>
            <a:off x="7233840" y="5029200"/>
            <a:ext cx="1143000" cy="3507120"/>
            <a:chOff x="7233840" y="5029200"/>
            <a:chExt cx="1143000" cy="3507120"/>
          </a:xfrm>
        </p:grpSpPr>
        <p:sp>
          <p:nvSpPr>
            <p:cNvPr id="296" name=""/>
            <p:cNvSpPr/>
            <p:nvPr/>
          </p:nvSpPr>
          <p:spPr>
            <a:xfrm>
              <a:off x="72338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 txBox="1"/>
            <p:nvPr/>
          </p:nvSpPr>
          <p:spPr>
            <a:xfrm>
              <a:off x="74890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298" name=""/>
          <p:cNvGrpSpPr/>
          <p:nvPr/>
        </p:nvGrpSpPr>
        <p:grpSpPr>
          <a:xfrm>
            <a:off x="9291240" y="5029200"/>
            <a:ext cx="1143000" cy="3507120"/>
            <a:chOff x="9291240" y="5029200"/>
            <a:chExt cx="1143000" cy="3507120"/>
          </a:xfrm>
        </p:grpSpPr>
        <p:sp>
          <p:nvSpPr>
            <p:cNvPr id="299" name=""/>
            <p:cNvSpPr/>
            <p:nvPr/>
          </p:nvSpPr>
          <p:spPr>
            <a:xfrm>
              <a:off x="92912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 txBox="1"/>
            <p:nvPr/>
          </p:nvSpPr>
          <p:spPr>
            <a:xfrm>
              <a:off x="95464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</a:t>
              </a:r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O</a:t>
              </a:r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D</a:t>
              </a:r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301" name=""/>
          <p:cNvGrpSpPr/>
          <p:nvPr/>
        </p:nvGrpSpPr>
        <p:grpSpPr>
          <a:xfrm>
            <a:off x="11348640" y="5029200"/>
            <a:ext cx="1143000" cy="3507120"/>
            <a:chOff x="11348640" y="5029200"/>
            <a:chExt cx="1143000" cy="3507120"/>
          </a:xfrm>
        </p:grpSpPr>
        <p:sp>
          <p:nvSpPr>
            <p:cNvPr id="302" name=""/>
            <p:cNvSpPr/>
            <p:nvPr/>
          </p:nvSpPr>
          <p:spPr>
            <a:xfrm>
              <a:off x="113486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 txBox="1"/>
            <p:nvPr/>
          </p:nvSpPr>
          <p:spPr>
            <a:xfrm>
              <a:off x="116038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r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g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n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8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ftr" idx="14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netes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basic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s (part </a:t>
            </a: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2)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2"/>
          <a:stretch/>
        </p:blipFill>
        <p:spPr>
          <a:xfrm>
            <a:off x="7804440" y="6366960"/>
            <a:ext cx="767160" cy="744840"/>
          </a:xfrm>
          <a:prstGeom prst="rect">
            <a:avLst/>
          </a:prstGeom>
          <a:ln w="0">
            <a:noFill/>
          </a:ln>
        </p:spPr>
      </p:pic>
      <p:grpSp>
        <p:nvGrpSpPr>
          <p:cNvPr id="307" name=""/>
          <p:cNvGrpSpPr/>
          <p:nvPr/>
        </p:nvGrpSpPr>
        <p:grpSpPr>
          <a:xfrm>
            <a:off x="7341840" y="5558400"/>
            <a:ext cx="914400" cy="983880"/>
            <a:chOff x="7341840" y="5558400"/>
            <a:chExt cx="914400" cy="983880"/>
          </a:xfrm>
        </p:grpSpPr>
        <p:sp>
          <p:nvSpPr>
            <p:cNvPr id="308" name=""/>
            <p:cNvSpPr txBox="1"/>
            <p:nvPr/>
          </p:nvSpPr>
          <p:spPr>
            <a:xfrm>
              <a:off x="7341840" y="6221880"/>
              <a:ext cx="914400" cy="32040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my-app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09" name="" descr=""/>
            <p:cNvPicPr/>
            <p:nvPr/>
          </p:nvPicPr>
          <p:blipFill>
            <a:blip r:embed="rId3"/>
            <a:stretch/>
          </p:blipFill>
          <p:spPr>
            <a:xfrm>
              <a:off x="7405560" y="55584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0" name="PlaceHolder 64"/>
          <p:cNvSpPr txBox="1"/>
          <p:nvPr/>
        </p:nvSpPr>
        <p:spPr>
          <a:xfrm>
            <a:off x="1143000" y="2743200"/>
            <a:ext cx="481500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65320" indent="-13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408240"/>
              </a:tabLst>
            </a:pPr>
            <a:r>
              <a:rPr b="1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Persistent Volume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Persists when pod dies / reschedules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Accessable from all nodes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nl-NL" sz="1800" spc="-1" strike="noStrike">
                <a:solidFill>
                  <a:srgbClr val="0c2749"/>
                </a:solidFill>
                <a:latin typeface="Arial"/>
                <a:ea typeface="Arial"/>
              </a:rPr>
              <a:t>Survives when cluster crashes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 rot="18900000">
            <a:off x="6258600" y="6085440"/>
            <a:ext cx="6858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235" y="0"/>
                </a:moveTo>
                <a:lnTo>
                  <a:pt x="12365" y="0"/>
                </a:lnTo>
                <a:lnTo>
                  <a:pt x="12365" y="9235"/>
                </a:lnTo>
                <a:lnTo>
                  <a:pt x="21600" y="9235"/>
                </a:lnTo>
                <a:lnTo>
                  <a:pt x="21600" y="12365"/>
                </a:lnTo>
                <a:lnTo>
                  <a:pt x="12365" y="12365"/>
                </a:lnTo>
                <a:lnTo>
                  <a:pt x="12365" y="21600"/>
                </a:lnTo>
                <a:lnTo>
                  <a:pt x="9235" y="21600"/>
                </a:lnTo>
                <a:lnTo>
                  <a:pt x="9235" y="12365"/>
                </a:lnTo>
                <a:lnTo>
                  <a:pt x="0" y="12365"/>
                </a:lnTo>
                <a:lnTo>
                  <a:pt x="0" y="9235"/>
                </a:lnTo>
                <a:lnTo>
                  <a:pt x="9235" y="9235"/>
                </a:lnTo>
                <a:lnTo>
                  <a:pt x="9235" y="0"/>
                </a:lnTo>
                <a:close/>
              </a:path>
            </a:pathLst>
          </a:custGeom>
          <a:solidFill>
            <a:srgbClr val="bf00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 rot="18900000">
            <a:off x="6314040" y="7858800"/>
            <a:ext cx="685800" cy="68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9235" y="0"/>
                </a:moveTo>
                <a:lnTo>
                  <a:pt x="12365" y="0"/>
                </a:lnTo>
                <a:lnTo>
                  <a:pt x="12365" y="9235"/>
                </a:lnTo>
                <a:lnTo>
                  <a:pt x="21600" y="9235"/>
                </a:lnTo>
                <a:lnTo>
                  <a:pt x="21600" y="12365"/>
                </a:lnTo>
                <a:lnTo>
                  <a:pt x="12365" y="12365"/>
                </a:lnTo>
                <a:lnTo>
                  <a:pt x="12365" y="21600"/>
                </a:lnTo>
                <a:lnTo>
                  <a:pt x="9235" y="21600"/>
                </a:lnTo>
                <a:lnTo>
                  <a:pt x="9235" y="12365"/>
                </a:lnTo>
                <a:lnTo>
                  <a:pt x="0" y="12365"/>
                </a:lnTo>
                <a:lnTo>
                  <a:pt x="0" y="9235"/>
                </a:lnTo>
                <a:lnTo>
                  <a:pt x="9235" y="9235"/>
                </a:lnTo>
                <a:lnTo>
                  <a:pt x="9235" y="0"/>
                </a:lnTo>
                <a:close/>
              </a:path>
            </a:pathLst>
          </a:custGeom>
          <a:solidFill>
            <a:srgbClr val="bf00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" descr=""/>
          <p:cNvPicPr/>
          <p:nvPr/>
        </p:nvPicPr>
        <p:blipFill>
          <a:blip r:embed="rId4"/>
          <a:stretch/>
        </p:blipFill>
        <p:spPr>
          <a:xfrm>
            <a:off x="3200400" y="64008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5"/>
          <a:stretch/>
        </p:blipFill>
        <p:spPr>
          <a:xfrm>
            <a:off x="3725640" y="4640040"/>
            <a:ext cx="846360" cy="84636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6"/>
          <a:stretch/>
        </p:blipFill>
        <p:spPr>
          <a:xfrm>
            <a:off x="3200400" y="51138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7"/>
          <a:stretch/>
        </p:blipFill>
        <p:spPr>
          <a:xfrm>
            <a:off x="14326920" y="3886200"/>
            <a:ext cx="3961080" cy="3657600"/>
          </a:xfrm>
          <a:prstGeom prst="rect">
            <a:avLst/>
          </a:prstGeom>
          <a:ln w="0">
            <a:noFill/>
          </a:ln>
        </p:spPr>
      </p:pic>
      <p:sp>
        <p:nvSpPr>
          <p:cNvPr id="317" name=""/>
          <p:cNvSpPr txBox="1"/>
          <p:nvPr/>
        </p:nvSpPr>
        <p:spPr>
          <a:xfrm>
            <a:off x="3164400" y="5822640"/>
            <a:ext cx="91440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200 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3200400" y="714564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3200400" y="837000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963771477876 0.00234301040405368 C -0.0191642451916424 0.103968964193166 -0.0191642451916424 0.103968964193166 -0.0191642451916424 0.103968964193166 E">
                                      <p:cBhvr>
                                        <p:cTn id="164" dur="1000" fill="hold"/>
                                        <p:tgtEl>
                                          <p:spTgt spid="30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2456800071627 0.108387712876014 C -0.228919330289194 -0.033105204520134 -0.228919330289194 0.108387712876014 -0.228919330289194 0.108387712876014 E">
                                      <p:cBhvr>
                                        <p:cTn id="175" dur="1500" fill="hold"/>
                                        <p:tgtEl>
                                          <p:spTgt spid="30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" dur="499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3657600" y="6042600"/>
            <a:ext cx="815400" cy="815400"/>
          </a:xfrm>
          <a:prstGeom prst="rect">
            <a:avLst/>
          </a:prstGeom>
          <a:ln w="0">
            <a:noFill/>
          </a:ln>
        </p:spPr>
      </p:pic>
      <p:grpSp>
        <p:nvGrpSpPr>
          <p:cNvPr id="321" name=""/>
          <p:cNvGrpSpPr/>
          <p:nvPr/>
        </p:nvGrpSpPr>
        <p:grpSpPr>
          <a:xfrm>
            <a:off x="7233840" y="5029200"/>
            <a:ext cx="1143000" cy="3507120"/>
            <a:chOff x="7233840" y="5029200"/>
            <a:chExt cx="1143000" cy="3507120"/>
          </a:xfrm>
        </p:grpSpPr>
        <p:sp>
          <p:nvSpPr>
            <p:cNvPr id="322" name=""/>
            <p:cNvSpPr/>
            <p:nvPr/>
          </p:nvSpPr>
          <p:spPr>
            <a:xfrm>
              <a:off x="72338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 txBox="1"/>
            <p:nvPr/>
          </p:nvSpPr>
          <p:spPr>
            <a:xfrm>
              <a:off x="74890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324" name=""/>
          <p:cNvGrpSpPr/>
          <p:nvPr/>
        </p:nvGrpSpPr>
        <p:grpSpPr>
          <a:xfrm>
            <a:off x="9291240" y="5029200"/>
            <a:ext cx="1143000" cy="3507120"/>
            <a:chOff x="9291240" y="5029200"/>
            <a:chExt cx="1143000" cy="3507120"/>
          </a:xfrm>
        </p:grpSpPr>
        <p:sp>
          <p:nvSpPr>
            <p:cNvPr id="325" name=""/>
            <p:cNvSpPr/>
            <p:nvPr/>
          </p:nvSpPr>
          <p:spPr>
            <a:xfrm>
              <a:off x="92912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 txBox="1"/>
            <p:nvPr/>
          </p:nvSpPr>
          <p:spPr>
            <a:xfrm>
              <a:off x="95464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grpSp>
        <p:nvGrpSpPr>
          <p:cNvPr id="327" name=""/>
          <p:cNvGrpSpPr/>
          <p:nvPr/>
        </p:nvGrpSpPr>
        <p:grpSpPr>
          <a:xfrm>
            <a:off x="11348640" y="5029200"/>
            <a:ext cx="1143000" cy="3507120"/>
            <a:chOff x="11348640" y="5029200"/>
            <a:chExt cx="1143000" cy="3507120"/>
          </a:xfrm>
        </p:grpSpPr>
        <p:sp>
          <p:nvSpPr>
            <p:cNvPr id="328" name=""/>
            <p:cNvSpPr/>
            <p:nvPr/>
          </p:nvSpPr>
          <p:spPr>
            <a:xfrm>
              <a:off x="11348640" y="5335920"/>
              <a:ext cx="1143000" cy="3200400"/>
            </a:xfrm>
            <a:custGeom>
              <a:avLst/>
              <a:gdLst/>
              <a:ahLst/>
              <a:rect l="l" t="t" r="r" b="b"/>
              <a:pathLst>
                <a:path w="21600" h="60468">
                  <a:moveTo>
                    <a:pt x="3965" y="0"/>
                  </a:moveTo>
                  <a:arcTo wR="3965" hR="3965" stAng="16200000" swAng="-5400000"/>
                  <a:lnTo>
                    <a:pt x="0" y="56503"/>
                  </a:lnTo>
                  <a:arcTo wR="3965" hR="34903" stAng="10800000" swAng="5400000"/>
                  <a:lnTo>
                    <a:pt x="17635" y="21600"/>
                  </a:lnTo>
                  <a:arcTo wR="3965" hR="34903" stAng="16200000" swAng="5400000"/>
                  <a:lnTo>
                    <a:pt x="21600" y="3965"/>
                  </a:lnTo>
                  <a:arcTo wR="3965" hR="3965" stAng="0" swAng="-5400000"/>
                  <a:close/>
                </a:path>
              </a:pathLst>
            </a:custGeom>
            <a:solidFill>
              <a:srgbClr val="dee6ef"/>
            </a:solidFill>
            <a:ln w="381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 txBox="1"/>
            <p:nvPr/>
          </p:nvSpPr>
          <p:spPr>
            <a:xfrm>
              <a:off x="11603880" y="5029200"/>
              <a:ext cx="685800" cy="320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solidFill>
                    <a:srgbClr val="2a6099"/>
                  </a:solidFill>
                  <a:latin typeface="Ubuntu Mono"/>
                </a:rPr>
                <a:t>NODE</a:t>
              </a:r>
              <a:endParaRPr b="0" lang="en-US" sz="1800" spc="-1" strike="noStrike">
                <a:solidFill>
                  <a:srgbClr val="2a6099"/>
                </a:solidFill>
                <a:latin typeface="Ubuntu Mono"/>
              </a:endParaRPr>
            </a:p>
          </p:txBody>
        </p:sp>
      </p:grp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280" cy="11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St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or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ag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e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on 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</a:t>
            </a: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8s</a:t>
            </a:r>
            <a:endParaRPr b="0" lang="en-US" sz="5000" spc="-1" strike="noStrike" cap="small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ftr" idx="15"/>
          </p:nvPr>
        </p:nvSpPr>
        <p:spPr>
          <a:xfrm>
            <a:off x="2340000" y="10602000"/>
            <a:ext cx="1079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2)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3200400" y="762516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3200400" y="6400800"/>
            <a:ext cx="767160" cy="74484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3725640" y="4640040"/>
            <a:ext cx="846360" cy="84636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5"/>
          <a:stretch/>
        </p:blipFill>
        <p:spPr>
          <a:xfrm>
            <a:off x="3200400" y="5113800"/>
            <a:ext cx="767160" cy="744840"/>
          </a:xfrm>
          <a:prstGeom prst="rect">
            <a:avLst/>
          </a:prstGeom>
          <a:ln w="0">
            <a:noFill/>
          </a:ln>
        </p:spPr>
      </p:pic>
      <p:sp>
        <p:nvSpPr>
          <p:cNvPr id="336" name=""/>
          <p:cNvSpPr txBox="1"/>
          <p:nvPr/>
        </p:nvSpPr>
        <p:spPr>
          <a:xfrm>
            <a:off x="3137760" y="5822640"/>
            <a:ext cx="10616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200 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3200400" y="714564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3200400" y="8370000"/>
            <a:ext cx="83304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10 </a:t>
            </a:r>
            <a:r>
              <a:rPr b="0" lang="en-US" sz="1800" spc="-1" strike="noStrike">
                <a:solidFill>
                  <a:srgbClr val="2a6099"/>
                </a:solidFill>
                <a:latin typeface="Ubuntu Mono"/>
              </a:rPr>
              <a:t>Gb</a:t>
            </a:r>
            <a:endParaRPr b="0" lang="en-US" sz="1800" spc="-1" strike="noStrike">
              <a:solidFill>
                <a:srgbClr val="2a6099"/>
              </a:solidFill>
              <a:latin typeface="Ubuntu Mono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6"/>
          <a:stretch/>
        </p:blipFill>
        <p:spPr>
          <a:xfrm>
            <a:off x="6413400" y="5558400"/>
            <a:ext cx="767160" cy="744840"/>
          </a:xfrm>
          <a:prstGeom prst="rect">
            <a:avLst/>
          </a:prstGeom>
          <a:ln w="0">
            <a:noFill/>
          </a:ln>
        </p:spPr>
      </p:pic>
      <p:grpSp>
        <p:nvGrpSpPr>
          <p:cNvPr id="340" name=""/>
          <p:cNvGrpSpPr/>
          <p:nvPr/>
        </p:nvGrpSpPr>
        <p:grpSpPr>
          <a:xfrm>
            <a:off x="7341840" y="5558400"/>
            <a:ext cx="914400" cy="983880"/>
            <a:chOff x="7341840" y="5558400"/>
            <a:chExt cx="914400" cy="983880"/>
          </a:xfrm>
        </p:grpSpPr>
        <p:sp>
          <p:nvSpPr>
            <p:cNvPr id="341" name=""/>
            <p:cNvSpPr txBox="1"/>
            <p:nvPr/>
          </p:nvSpPr>
          <p:spPr>
            <a:xfrm>
              <a:off x="7341840" y="6221880"/>
              <a:ext cx="914400" cy="320400"/>
            </a:xfrm>
            <a:prstGeom prst="rect">
              <a:avLst/>
            </a:prstGeom>
            <a:solidFill>
              <a:srgbClr val="2f79d8"/>
            </a:solidFill>
            <a:ln w="0">
              <a:noFill/>
            </a:ln>
          </p:spPr>
          <p:txBody>
            <a:bodyPr lIns="90000" rIns="90000" tIns="45000" bIns="45000" anchor="ctr">
              <a:noAutofit/>
            </a:bodyPr>
            <a:p>
              <a:pPr algn="ctr"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my-</a:t>
              </a:r>
              <a:r>
                <a:rPr b="0" lang="en-US" sz="1800" spc="-1" strike="noStrike">
                  <a:solidFill>
                    <a:srgbClr val="ffffff"/>
                  </a:solidFill>
                  <a:latin typeface="Ubuntu Mono"/>
                </a:rPr>
                <a:t>app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342" name="" descr=""/>
            <p:cNvPicPr/>
            <p:nvPr/>
          </p:nvPicPr>
          <p:blipFill>
            <a:blip r:embed="rId7"/>
            <a:stretch/>
          </p:blipFill>
          <p:spPr>
            <a:xfrm>
              <a:off x="7405560" y="5558400"/>
              <a:ext cx="767160" cy="74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3" name=""/>
          <p:cNvSpPr/>
          <p:nvPr/>
        </p:nvSpPr>
        <p:spPr>
          <a:xfrm flipH="1" flipV="1">
            <a:off x="3886200" y="5486400"/>
            <a:ext cx="2743200" cy="45720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"/>
          <p:cNvSpPr/>
          <p:nvPr/>
        </p:nvSpPr>
        <p:spPr>
          <a:xfrm flipH="1">
            <a:off x="3886200" y="5943600"/>
            <a:ext cx="2743200" cy="91440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"/>
          <p:cNvSpPr/>
          <p:nvPr/>
        </p:nvSpPr>
        <p:spPr>
          <a:xfrm flipH="1">
            <a:off x="3886200" y="5943600"/>
            <a:ext cx="2743200" cy="2057400"/>
          </a:xfrm>
          <a:prstGeom prst="line">
            <a:avLst/>
          </a:prstGeom>
          <a:ln cap="rnd" w="19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" descr=""/>
          <p:cNvPicPr/>
          <p:nvPr/>
        </p:nvPicPr>
        <p:blipFill>
          <a:blip r:embed="rId8"/>
          <a:stretch/>
        </p:blipFill>
        <p:spPr>
          <a:xfrm>
            <a:off x="7978680" y="720000"/>
            <a:ext cx="4365720" cy="3886200"/>
          </a:xfrm>
          <a:prstGeom prst="rect">
            <a:avLst/>
          </a:prstGeom>
          <a:ln w="0">
            <a:noFill/>
          </a:ln>
        </p:spPr>
      </p:pic>
      <p:pic>
        <p:nvPicPr>
          <p:cNvPr id="347" name="" descr=""/>
          <p:cNvPicPr/>
          <p:nvPr/>
        </p:nvPicPr>
        <p:blipFill>
          <a:blip r:embed="rId9"/>
          <a:stretch/>
        </p:blipFill>
        <p:spPr>
          <a:xfrm>
            <a:off x="12801600" y="1768680"/>
            <a:ext cx="6807960" cy="76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2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1"/>
                            </p:stCondLst>
                            <p:childTnLst>
                              <p:par>
                                <p:cTn id="23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1"/>
                            </p:stCondLst>
                            <p:childTnLst>
                              <p:par>
                                <p:cTn id="23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Application>LibreOffice/7.3.7.2$Linux_X86_64 LibreOffice_project/30$Build-2</Application>
  <AppVersion>15.0000</AppVersion>
  <Words>1288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2018-03-28T13:04:14Z</dcterms:created>
  <dc:creator>BZ</dc:creator>
  <dc:description/>
  <dc:language>en-US</dc:language>
  <cp:lastModifiedBy/>
  <dcterms:modified xsi:type="dcterms:W3CDTF">2023-03-03T01:37:30Z</dcterms:modified>
  <cp:revision>12</cp:revision>
  <dc:subject/>
  <dc:title>Kubernetes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2018-03-28T00:00:00Z</vt:filetime>
  </property>
  <property fmtid="{D5CDD505-2E9C-101B-9397-08002B2CF9AE}" pid="5" name="Notes">
    <vt:i4>40</vt:i4>
  </property>
  <property fmtid="{D5CDD505-2E9C-101B-9397-08002B2CF9AE}" pid="6" name="PresentationFormat">
    <vt:lpwstr>Aangepast</vt:lpwstr>
  </property>
  <property fmtid="{D5CDD505-2E9C-101B-9397-08002B2CF9AE}" pid="7" name="Slides">
    <vt:i4>40</vt:i4>
  </property>
</Properties>
</file>