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31"/>
  </p:notesMasterIdLst>
  <p:sldIdLst>
    <p:sldId id="256" r:id="rId2"/>
    <p:sldId id="299" r:id="rId3"/>
    <p:sldId id="328" r:id="rId4"/>
    <p:sldId id="305" r:id="rId5"/>
    <p:sldId id="306" r:id="rId6"/>
    <p:sldId id="309" r:id="rId7"/>
    <p:sldId id="329" r:id="rId8"/>
    <p:sldId id="300" r:id="rId9"/>
    <p:sldId id="301" r:id="rId10"/>
    <p:sldId id="302" r:id="rId11"/>
    <p:sldId id="308" r:id="rId12"/>
    <p:sldId id="303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6" r:id="rId26"/>
    <p:sldId id="327" r:id="rId27"/>
    <p:sldId id="262" r:id="rId28"/>
    <p:sldId id="291" r:id="rId29"/>
    <p:sldId id="292" r:id="rId30"/>
  </p:sldIdLst>
  <p:sldSz cx="20104100" cy="11309350"/>
  <p:notesSz cx="20104100" cy="11309350"/>
  <p:embeddedFontLst>
    <p:embeddedFont>
      <p:font typeface="Abadi" panose="020B060402010402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Quicksan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DF2815"/>
    <a:srgbClr val="F07E16"/>
    <a:srgbClr val="F7BF90"/>
    <a:srgbClr val="C7D302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change of text and/or images</a:t>
            </a:r>
            <a:endParaRPr sz="14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textbox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or copy/paste your story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Pasting text should be done with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Mac: Command + Control + V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Windows: 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(https://nutsandboltsspeedtraining.com/powerpoint-tutorials/paste-special-powerpoint/)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text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‘Tab’ on your keyboard to go to the next preset text style. We have 9 different styles on regular Text placeholders (Heading placeholders are always in 1 style)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blue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turquoise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white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blue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white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blue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white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QuickSand</a:t>
            </a:r>
            <a:r>
              <a:rPr lang="en-US" dirty="0"/>
              <a:t> Regular turquoise 34 / 40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QuickSabd</a:t>
            </a:r>
            <a:r>
              <a:rPr lang="en-US" dirty="0"/>
              <a:t> Regular white 34 / 40 </a:t>
            </a:r>
            <a:r>
              <a:rPr lang="en-US" dirty="0" err="1"/>
              <a:t>pt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‘Shift Tab’ to go to the previous style!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footer Testing for Data Science by going to the Insert tab, than choose Header &amp; Footer, than check footer, and fill your title. Press Apply to all!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presentation date by going to the insert tab, than choose Date &amp; Time, than check date &amp; time, choose format. Press Apply to all! (Date is only present on presentation title slide, uncheck in Date &amp; Time if you do not want a date on this slide!)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many pages you can change the background image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i.e.Presentation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slide): format background: insert image from file. Choose your picture from the Assets folder!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content slides with a visual: change the default visual: format background: insert image from file (assets folder). Choose your picture! Possible change position by changing the offset percentages</a:t>
            </a:r>
            <a:endParaRPr dirty="0"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Teardown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toegevoegd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met </a:t>
            </a:r>
            <a:r>
              <a:rPr lang="en-GB" dirty="0" err="1"/>
              <a:t>addfinalizer</a:t>
            </a:r>
            <a:r>
              <a:rPr lang="en-GB" dirty="0"/>
              <a:t> method van request fixture.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fixtures small to ensure teardowns run.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50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20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5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374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41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324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14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9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133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042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898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0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96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174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466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that sound?</a:t>
            </a: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336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10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20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30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08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8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9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7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(blue)">
  <p:cSld name="Cover (blu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4304675"/>
            <a:ext cx="72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>
  <p:cSld name="Title (gradien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900000" y="5654675"/>
            <a:ext cx="900000" cy="0"/>
          </a:xfrm>
          <a:prstGeom prst="straightConnector1">
            <a:avLst/>
          </a:prstGeom>
          <a:noFill/>
          <a:ln w="76200" cap="rnd" cmpd="sng">
            <a:solidFill>
              <a:srgbClr val="EE2F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Empty (white)">
  <p:cSld name="Content - Empty (white)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B9AD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cover (blue)">
  <p:cSld name="Backcover (blue)">
    <p:bg>
      <p:bgPr>
        <a:solidFill>
          <a:srgbClr val="0C274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5510" cy="1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3464246"/>
            <a:ext cx="7200000" cy="2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0" y="10242000"/>
            <a:ext cx="20104101" cy="1080000"/>
          </a:xfrm>
          <a:prstGeom prst="rect">
            <a:avLst/>
          </a:prstGeom>
          <a:solidFill>
            <a:srgbClr val="00B9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2398600" y="10548000"/>
            <a:ext cx="2954450" cy="362984"/>
            <a:chOff x="900000" y="9898497"/>
            <a:chExt cx="2954450" cy="362984"/>
          </a:xfrm>
        </p:grpSpPr>
        <p:sp>
          <p:nvSpPr>
            <p:cNvPr id="145" name="Google Shape;145;p20"/>
            <p:cNvSpPr/>
            <p:nvPr/>
          </p:nvSpPr>
          <p:spPr>
            <a:xfrm>
              <a:off x="90000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Phone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695450" y="9898497"/>
              <a:ext cx="2159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+31 (0)168 479294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6013450" y="10548000"/>
            <a:ext cx="3467100" cy="362984"/>
            <a:chOff x="5226050" y="9898497"/>
            <a:chExt cx="3467100" cy="362984"/>
          </a:xfrm>
        </p:grpSpPr>
        <p:sp>
          <p:nvSpPr>
            <p:cNvPr id="148" name="Google Shape;148;p20"/>
            <p:cNvSpPr/>
            <p:nvPr/>
          </p:nvSpPr>
          <p:spPr>
            <a:xfrm>
              <a:off x="522605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Email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37250" y="9898497"/>
              <a:ext cx="27559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info@bigdatarepublic.nl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10053862" y="10548000"/>
            <a:ext cx="7465788" cy="362984"/>
            <a:chOff x="9901462" y="9898497"/>
            <a:chExt cx="7465788" cy="362984"/>
          </a:xfrm>
        </p:grpSpPr>
        <p:sp>
          <p:nvSpPr>
            <p:cNvPr id="151" name="Google Shape;151;p20"/>
            <p:cNvSpPr/>
            <p:nvPr/>
          </p:nvSpPr>
          <p:spPr>
            <a:xfrm>
              <a:off x="10890250" y="9898497"/>
              <a:ext cx="6477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Coltbaan</a:t>
              </a: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 4C, 3439 NG </a:t>
              </a:r>
              <a:r>
                <a:rPr lang="en-US" sz="1800" b="0" i="0" u="none" strike="noStrike" cap="none" dirty="0" err="1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Nieuwegein</a:t>
              </a: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, The Netherlands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9901462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Address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002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183060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00000" y="2160000"/>
            <a:ext cx="1830600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 sz="3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22860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Muli"/>
              <a:buNone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Muli"/>
              <a:buNone/>
              <a:defRPr sz="2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Arial"/>
              <a:buChar char="•"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sz="2800" b="0" i="1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3400"/>
              <a:buFont typeface="Quicksand"/>
              <a:buNone/>
              <a:defRPr sz="3400" b="0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Quicksand"/>
              <a:buNone/>
              <a:defRPr sz="3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5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2">
            <a:extLst>
              <a:ext uri="{FF2B5EF4-FFF2-40B4-BE49-F238E27FC236}">
                <a16:creationId xmlns:a16="http://schemas.microsoft.com/office/drawing/2014/main" id="{9BC6E72F-D8DE-478A-83A4-C19EB288840B}"/>
              </a:ext>
            </a:extLst>
          </p:cNvPr>
          <p:cNvSpPr txBox="1">
            <a:spLocks/>
          </p:cNvSpPr>
          <p:nvPr/>
        </p:nvSpPr>
        <p:spPr>
          <a:xfrm>
            <a:off x="4079903" y="8117143"/>
            <a:ext cx="11944294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ctr">
              <a:lnSpc>
                <a:spcPct val="131250"/>
              </a:lnSpc>
              <a:buSzPts val="2080"/>
              <a:buFont typeface="Quicksand"/>
              <a:buNone/>
            </a:pPr>
            <a:r>
              <a:rPr lang="en-US" sz="4800" b="1" dirty="0">
                <a:solidFill>
                  <a:schemeClr val="accent5"/>
                </a:solidFill>
                <a:latin typeface="Quicksand" panose="020B0604020202020204" charset="0"/>
              </a:rPr>
              <a:t>Testing for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FBD6A-28D3-425B-B59F-78472911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216" y="1521700"/>
            <a:ext cx="9542014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-s tests/test_setup_teardown.py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========================== test session starts 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3 items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tests\test_fixtures.py  SETUP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RUN test0 with fixture_0: string_0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TEARDOWN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SETUP fixture_1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RUN test1 with fixture_1: string_1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SETUP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RUN test2 with fixture_0: string_0 and fixture_1: string_1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TEARDOWN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TEARDOWN fixture_1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=========================== 3 passed in 0.04s ============================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3508B-25A3-44A6-B4B1-CDFC68DD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13" y="1539766"/>
            <a:ext cx="7759263" cy="8402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test_setup_teardown.py</a:t>
            </a:r>
            <a:b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"function"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"SETUP fixture_0"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"string_0"</a:t>
            </a:r>
            <a:b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"TEARDOWN fixture_0"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"module"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"SETUP fixture_1"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"string_1"</a:t>
            </a:r>
            <a:b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"TEARDOWN fixture_1"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test_0(fixture_0):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test0, f_0: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test_1(fixture_1):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test1, f_1: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test_2(fixture_0, fixture_1):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test2, f_0: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, f_1: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800" noProof="1">
              <a:latin typeface="Consolas" panose="020B0609020204030204" pitchFamily="49" charset="0"/>
            </a:endParaRPr>
          </a:p>
          <a:p>
            <a:endParaRPr lang="en-GB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DC257-E0FD-4D9C-9F9C-6C8F76FC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50" y="7356743"/>
            <a:ext cx="9521180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b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receiving_user(mail_admin, request):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user = mail_admin.create_user()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delete_user():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mail_admin.delete_user(user)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request.addfinalizer(delete_user)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C4DC7-A857-4B2E-A76D-E8050344C76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55D2-1728-4B01-A2FD-E7777C938A01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C812F-9C71-4A17-9D51-79F5FC5DCBCE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C3FF5-C3E5-489C-AE83-4DE70BF18C0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12829-5102-42A5-93DE-E9A38E66FFC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0BBBBC-38D5-41B2-BF04-E947ED712C60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ACE5A4-6D58-47BA-8A74-938CF505DAF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C94D04-8513-40BD-BD65-9665B9A46C65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819213-3E40-4589-BA75-F9F9190EC316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7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3029F4-D866-4BBD-A6DC-48840E3F1208}"/>
              </a:ext>
            </a:extLst>
          </p:cNvPr>
          <p:cNvGrpSpPr/>
          <p:nvPr/>
        </p:nvGrpSpPr>
        <p:grpSpPr>
          <a:xfrm>
            <a:off x="374849" y="3241476"/>
            <a:ext cx="9291600" cy="7097443"/>
            <a:chOff x="1532447" y="1869273"/>
            <a:chExt cx="7560000" cy="70974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04D35E-7E5E-4C1B-BBF3-1192CFF6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content of test_use_fixture_with_mark.py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tempfile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clean_dir():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tempfile.TemporaryDirectory()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newpath: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old_cwd = os.getcwd()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os.chdir(newpath)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</a:t>
              </a:r>
              <a:b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os.chdir(old_cwd)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@pytest.mark.usefixtures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TestDirectoryInit: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test_cwd_starts_empty(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"myfile"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f.write(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"hello"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os.listdir(os.getcwd()) == 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"myfile"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test_cwd_starts_empty_again(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os.listdir(os.getcwd()) == []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BBF183-0948-4545-943B-0F0C9C42B458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class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9B55F4-90A2-4FFC-BEA2-49C221D022B3}"/>
              </a:ext>
            </a:extLst>
          </p:cNvPr>
          <p:cNvGrpSpPr/>
          <p:nvPr/>
        </p:nvGrpSpPr>
        <p:grpSpPr>
          <a:xfrm>
            <a:off x="10294200" y="3241476"/>
            <a:ext cx="9291600" cy="1280466"/>
            <a:chOff x="1532447" y="1869273"/>
            <a:chExt cx="7560000" cy="12804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87F02-6A3C-4CAB-A87B-E568AC1B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pytest.mark.usefixtures(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6A1589-6092-432A-8AB1-5358ECDF7277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module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C66A46-5BCB-4D82-A0EA-253BCF2E4422}"/>
              </a:ext>
            </a:extLst>
          </p:cNvPr>
          <p:cNvSpPr txBox="1"/>
          <p:nvPr/>
        </p:nvSpPr>
        <p:spPr>
          <a:xfrm>
            <a:off x="374849" y="1962732"/>
            <a:ext cx="1868240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Use fixtures with mark</a:t>
            </a:r>
          </a:p>
          <a:p>
            <a:r>
              <a:rPr lang="en-GB" sz="2000" dirty="0">
                <a:latin typeface="Quicksand" panose="020B0604020202020204" charset="0"/>
              </a:rPr>
              <a:t>For instance all methods of a class require a fixture.</a:t>
            </a:r>
          </a:p>
          <a:p>
            <a:r>
              <a:rPr lang="en-GB" sz="2000" dirty="0">
                <a:latin typeface="Quicksand" panose="020B0604020202020204" charset="0"/>
              </a:rPr>
              <a:t>This doesn’t work for requiring fixtures in fixtures.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8CC137-E3A0-4B7A-AA5E-206C75D3D0D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15B61-4CEF-419D-A9A4-3835EF33E0FC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D0E2D9-25D1-4431-821E-FA416D21087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2528C3-537E-4D77-AA1E-63CDBABDDC37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E8700-A0D6-4AF9-AB2D-0E5204EE1C2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49B7B9-96B9-4CE1-BD5C-E897EDE89071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DB3501-572A-40F5-897F-50E6FE63C124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55FDBC-3F6A-4071-9D7D-F0F6D50EF64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26DD46-3E3F-4EE8-8B39-C18DB6EA4F1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19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710DD-D3C1-433C-A4BC-5A9F1845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26" y="4686094"/>
            <a:ext cx="117568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"session"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autouse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summary_fixture():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  <a:t>"""Add a docstring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 because it</a:t>
            </a:r>
            <a: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  <a:t> shows up when running ```pytest --fixtures```."""</a:t>
            </a:r>
            <a:b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    # Put fixture setup here.</a:t>
            </a:r>
            <a:b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"string_0"</a:t>
            </a:r>
            <a:b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# Put fixture teardown here.</a:t>
            </a:r>
            <a:b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sz="1800" b="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9A3BA-1B92-4D75-A2AB-504BB105997C}"/>
              </a:ext>
            </a:extLst>
          </p:cNvPr>
          <p:cNvSpPr txBox="1"/>
          <p:nvPr/>
        </p:nvSpPr>
        <p:spPr>
          <a:xfrm>
            <a:off x="1318508" y="2574881"/>
            <a:ext cx="1005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Possible values are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"function“ 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(default),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"class"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"module"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 and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"package"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GB" sz="18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03B04-FCE9-4419-9D75-FB7522285487}"/>
              </a:ext>
            </a:extLst>
          </p:cNvPr>
          <p:cNvSpPr txBox="1"/>
          <p:nvPr/>
        </p:nvSpPr>
        <p:spPr>
          <a:xfrm>
            <a:off x="10407289" y="3518009"/>
            <a:ext cx="906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Good practice to explicitly request fixtures and avoid autouse.</a:t>
            </a:r>
            <a:endParaRPr lang="en-GB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3130C-4587-4461-B88C-B79A61FDD5A3}"/>
              </a:ext>
            </a:extLst>
          </p:cNvPr>
          <p:cNvSpPr txBox="1"/>
          <p:nvPr/>
        </p:nvSpPr>
        <p:spPr>
          <a:xfrm>
            <a:off x="1489769" y="7608505"/>
            <a:ext cx="400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Use </a:t>
            </a:r>
            <a:r>
              <a:rPr lang="en-GB" sz="1800" b="1" noProof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 instead of </a:t>
            </a:r>
            <a:r>
              <a:rPr lang="en-GB" sz="1800" b="1" noProof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GB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6512B-E4A6-4223-8716-507CCD76BCE9}"/>
              </a:ext>
            </a:extLst>
          </p:cNvPr>
          <p:cNvSpPr txBox="1"/>
          <p:nvPr/>
        </p:nvSpPr>
        <p:spPr>
          <a:xfrm>
            <a:off x="9394469" y="8428877"/>
            <a:ext cx="6752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Keep fixtures small, to ensure save teardown.</a:t>
            </a:r>
            <a:endParaRPr lang="en-GB" sz="1800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64DB38F-865E-4AF5-9FFA-3E16C807801F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194270" y="3093841"/>
            <a:ext cx="2042218" cy="17429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4" name="Connector: Curved 423">
            <a:extLst>
              <a:ext uri="{FF2B5EF4-FFF2-40B4-BE49-F238E27FC236}">
                <a16:creationId xmlns:a16="http://schemas.microsoft.com/office/drawing/2014/main" id="{A3B4DF79-F827-4E60-9514-560962D9624C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9480885" y="3702675"/>
            <a:ext cx="926405" cy="128375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2" name="Connector: Curved 431">
            <a:extLst>
              <a:ext uri="{FF2B5EF4-FFF2-40B4-BE49-F238E27FC236}">
                <a16:creationId xmlns:a16="http://schemas.microsoft.com/office/drawing/2014/main" id="{B74DB23D-37F6-43A1-B350-C1F7D7DDEEFA}"/>
              </a:ext>
            </a:extLst>
          </p:cNvPr>
          <p:cNvCxnSpPr>
            <a:stCxn id="26" idx="0"/>
          </p:cNvCxnSpPr>
          <p:nvPr/>
        </p:nvCxnSpPr>
        <p:spPr>
          <a:xfrm rot="5400000" flipH="1" flipV="1">
            <a:off x="3620511" y="6127628"/>
            <a:ext cx="1352084" cy="1609671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585663-D00D-450C-95AA-2CB81DAF67B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55C54-2150-458E-91D2-884A5FE4C476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0BC2A-4E15-4C55-AC9F-ED69C18136F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362A7E-25C9-48F4-A846-9B2C7EFFD92C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84B5C-7295-478F-B04A-AFD5E049646C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FDFAB5-E2FF-4EF1-A74F-76594ECB1EEC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196038-2BCF-467F-B45A-4CC1F52D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745EB8-33D4-4C52-B879-4BE64BB26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FCDC4E-3B4E-47EB-AB8F-0A5B9EF1E3F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9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8CE3A8-129C-40C6-9240-67DDE34745FE}"/>
              </a:ext>
            </a:extLst>
          </p:cNvPr>
          <p:cNvGrpSpPr/>
          <p:nvPr/>
        </p:nvGrpSpPr>
        <p:grpSpPr>
          <a:xfrm>
            <a:off x="360337" y="2217617"/>
            <a:ext cx="9306114" cy="2665460"/>
            <a:chOff x="1520638" y="1869273"/>
            <a:chExt cx="7571809" cy="2665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ED312F-945F-4F80-A00B-9C3B87E5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38" y="2226409"/>
              <a:ext cx="6462732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[(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 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TestClass: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test_simple_case(</a:t>
              </a:r>
              <a:r>
                <a:rPr lang="en-US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test_weird_simple_case(</a:t>
              </a:r>
              <a:r>
                <a:rPr lang="en-US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(n *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FBEEB6-6E8A-4014-A35E-E94A40C19767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With a mark for a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AC833E-F259-4D47-8B17-64B99FE2BEC5}"/>
              </a:ext>
            </a:extLst>
          </p:cNvPr>
          <p:cNvGrpSpPr/>
          <p:nvPr/>
        </p:nvGrpSpPr>
        <p:grpSpPr>
          <a:xfrm>
            <a:off x="9365051" y="2217617"/>
            <a:ext cx="10132179" cy="2111462"/>
            <a:chOff x="1532446" y="1869273"/>
            <a:chExt cx="8243927" cy="21114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D198B-AB92-4B15-9445-3C8B34478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6" y="2226409"/>
              <a:ext cx="8243927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"module"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params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"smtp.gmail.com"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"mail.python.org"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 = smtplib.SMTP(request.param,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587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timeout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smtp_connection.close()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82BC4-2F93-4734-9C6E-035BC319F9C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For a fixture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073C58-3DC2-4EDA-902E-E91B1F086D82}"/>
              </a:ext>
            </a:extLst>
          </p:cNvPr>
          <p:cNvGrpSpPr/>
          <p:nvPr/>
        </p:nvGrpSpPr>
        <p:grpSpPr>
          <a:xfrm>
            <a:off x="374851" y="5464705"/>
            <a:ext cx="10148006" cy="4050455"/>
            <a:chOff x="1520638" y="1869273"/>
            <a:chExt cx="7571809" cy="40504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717DD6-5945-4A46-A5CE-97BBFC30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38" y="2226409"/>
              <a:ext cx="7560000" cy="3693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pytest.param(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=pytest.mark.xfail(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test_factorial(n, expected):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8084CB-F411-427B-8316-6C557D820AF6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 individual test instances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49849F-85C7-4449-A022-36C9A9208A4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CCFCD-F573-404A-800F-E478895ABABA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5EB13-4543-4D43-B878-8D912EB62AB1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E98AF-FBAB-4D5F-975D-E47E7F6955D6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8B569-0B75-4808-9289-85E4F93797C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AC3A07-2C6E-4E82-AC00-70E1515CF3B7}"/>
              </a:ext>
            </a:extLst>
          </p:cNvPr>
          <p:cNvGrpSpPr/>
          <p:nvPr/>
        </p:nvGrpSpPr>
        <p:grpSpPr>
          <a:xfrm>
            <a:off x="7675880" y="990600"/>
            <a:ext cx="219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E5CC13-C697-4E80-B615-1F7F09ACD1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E6C3C-83E3-4D23-93A3-2A4ECC36C97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B3AF68-4D09-4208-8F9B-9DACCF8D612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00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8F62EA-7A37-4124-BF07-489E17E2B082}"/>
              </a:ext>
            </a:extLst>
          </p:cNvPr>
          <p:cNvGrpSpPr/>
          <p:nvPr/>
        </p:nvGrpSpPr>
        <p:grpSpPr>
          <a:xfrm>
            <a:off x="10294200" y="2565958"/>
            <a:ext cx="9291600" cy="3773456"/>
            <a:chOff x="1532447" y="1869273"/>
            <a:chExt cx="7560000" cy="37734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BD158F-91BA-410A-A29A-62086F65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416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pytest.param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pytest.mark.xfail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30E1A6-D48D-427E-BB65-AC1D5FEEA0A1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478F5-1D7D-4572-B56E-5937B1E62FB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96C34-12FE-4324-85D9-EFA7786D4BAB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1322E-1020-4CA6-893A-F6368B184356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3FBF2-9EF8-4BD0-B062-D439454AB513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589A8-6EFF-49FB-A428-2360865E6901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F66309-D0BD-4FBD-8E96-6E97BE78EEE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FD5BF2-DBEC-4C87-96BF-8A47F4D3F6BD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603EDC-5AE4-4F88-97E8-0553EC9947C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9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8F62EA-7A37-4124-BF07-489E17E2B082}"/>
              </a:ext>
            </a:extLst>
          </p:cNvPr>
          <p:cNvGrpSpPr/>
          <p:nvPr/>
        </p:nvGrpSpPr>
        <p:grpSpPr>
          <a:xfrm>
            <a:off x="10294200" y="2565958"/>
            <a:ext cx="9291600" cy="3773456"/>
            <a:chOff x="1532447" y="1869273"/>
            <a:chExt cx="7560000" cy="37734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BD158F-91BA-410A-A29A-62086F65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416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pytest.param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pytest.mark.xfail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6440511"/>
            <a:ext cx="9291600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065F8-9CB9-4103-8768-FC05EC3BE46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54CE49-EAA6-4CC4-AE05-9F8C63765BD4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70E25-9BBC-4009-950D-FC340C69F9A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B574A-A4CD-44B5-89EB-02CF73E00D79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0D20-5DA8-484B-AA26-731FEC8BAF8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578E00-A7A6-4993-B8D9-52648E8CE131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228C9-DE3C-479E-9E6F-5EDEDD5071F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076289-81A0-4302-A4D0-3FE59915996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D222A4-D79F-4A55-89A6-8B8A339B3E9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46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A0DAA-B87F-4D48-B233-F2CCFF8FA8B7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DE690-1E25-460C-92A1-74D2AE86EE2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BB1E8-6F8D-4B00-B232-261BBF4E20B5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9EBCA-2D97-4242-AC31-3ED3F5A6943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E1477-FB9B-4C9D-A11A-6C7508519629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ACC0C-3CE7-495F-A44C-DD5ABB0D9FAF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54258F-2EA4-45A3-8E60-879EFEA5E86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445258-03B1-4C2E-8A27-4531A4FB89D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B0A1AB-BDDB-4C77-B0C7-5C182BD68BE0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49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"This is the wrong type!"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B7E1B-2F95-447F-A84F-BF9FD093FAD7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E75A1-14F4-428C-B209-AD7D214EEB4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59C6B-B2EB-4CC6-9E6A-B5B5A3E8924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AAAEC-B4FE-4BB1-ADA7-A417F78FDD2B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11932-5FEB-4D68-A56F-6626BDE42FE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175279-50CF-42A9-B83E-8A56361A5828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2999CC3-B80C-4B85-8AEC-3F3929CCA7BE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3AF528-159B-415C-9A28-6489BD5C41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FBBB5-1DE4-48E0-8E8F-16BF5D43A7F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05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"This is the wrong type!"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"int"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exception_info.value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67CA2-6757-4392-A2DE-1634A73B63F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89836-DFAE-492E-A4BE-76685E3E60BD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2FD47-7D60-4FB3-B28C-DCFA46ABEBDF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373B09-6D54-4A82-82C8-61BEDC16609A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A8D7F-18D7-4E2B-A243-010DEF495F9A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FF6467-22CD-41D8-AB97-6EC0772F808A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7FFC01-3B02-4947-A49F-23471C324B4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FDED89-432D-497E-9FBA-323ACB442428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FF7C5-E5DA-4455-B9D1-7EAD418C9F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3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"Input of factorial should be of type 'int'."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"int"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exception_info.value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9A1F9-B4E1-4675-93CA-E33D5E825B6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AAA36-F208-4293-97A5-BE89464B5016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C0849-FE32-449E-96D1-7DD561C92B2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2446B-045E-42EA-A2A4-E627F65D7E9B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73B8-76E2-402A-A93A-62FD08862C6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06F598-2362-421D-97D9-4642314000E7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D8B3BC-A444-4CB7-9708-A085B7871B0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13F3B4-5E6A-4EEA-9D4E-7320AF74756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2A9C87-1676-4A1A-9BC6-6547C9E923A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8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E323-87D3-4292-B306-713B618839DE}"/>
              </a:ext>
            </a:extLst>
          </p:cNvPr>
          <p:cNvSpPr txBox="1"/>
          <p:nvPr/>
        </p:nvSpPr>
        <p:spPr>
          <a:xfrm>
            <a:off x="4781087" y="549703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ACA8-03B6-494A-97AF-3C564956DE23}"/>
              </a:ext>
            </a:extLst>
          </p:cNvPr>
          <p:cNvSpPr txBox="1"/>
          <p:nvPr/>
        </p:nvSpPr>
        <p:spPr>
          <a:xfrm>
            <a:off x="2148797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B4ABE-B03A-4C08-98C3-0F1292B582C5}"/>
              </a:ext>
            </a:extLst>
          </p:cNvPr>
          <p:cNvSpPr txBox="1"/>
          <p:nvPr/>
        </p:nvSpPr>
        <p:spPr>
          <a:xfrm>
            <a:off x="7625445" y="549703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7BA1-74C3-4CB3-B6E1-96E27A746EC9}"/>
              </a:ext>
            </a:extLst>
          </p:cNvPr>
          <p:cNvSpPr txBox="1"/>
          <p:nvPr/>
        </p:nvSpPr>
        <p:spPr>
          <a:xfrm>
            <a:off x="11316269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F3D-CBFA-489D-AAAF-CBEF3CE987A1}"/>
              </a:ext>
            </a:extLst>
          </p:cNvPr>
          <p:cNvSpPr txBox="1"/>
          <p:nvPr/>
        </p:nvSpPr>
        <p:spPr>
          <a:xfrm>
            <a:off x="14778492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1A305-2E0D-4BAD-9860-911FA76E78D8}"/>
              </a:ext>
            </a:extLst>
          </p:cNvPr>
          <p:cNvGrpSpPr/>
          <p:nvPr/>
        </p:nvGrpSpPr>
        <p:grpSpPr>
          <a:xfrm>
            <a:off x="-355600" y="990600"/>
            <a:ext cx="184150" cy="69850"/>
            <a:chOff x="1485900" y="2038350"/>
            <a:chExt cx="2266950" cy="76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79F39A-2F4D-441D-B8D0-9C1F402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7B3CB0-5528-445B-9CDB-210F96E1E9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2B1023-7083-49C6-8884-CFDBEE7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1315D7-1865-4BAD-AA15-8348B60E42CA}"/>
              </a:ext>
            </a:extLst>
          </p:cNvPr>
          <p:cNvGrpSpPr/>
          <p:nvPr/>
        </p:nvGrpSpPr>
        <p:grpSpPr>
          <a:xfrm>
            <a:off x="6795471" y="1166796"/>
            <a:ext cx="6845880" cy="3662853"/>
            <a:chOff x="6192228" y="915292"/>
            <a:chExt cx="6845880" cy="3662853"/>
          </a:xfrm>
        </p:grpSpPr>
        <p:pic>
          <p:nvPicPr>
            <p:cNvPr id="1028" name="Picture 4" descr="BigData Republic">
              <a:extLst>
                <a:ext uri="{FF2B5EF4-FFF2-40B4-BE49-F238E27FC236}">
                  <a16:creationId xmlns:a16="http://schemas.microsoft.com/office/drawing/2014/main" id="{E5E299CF-86D4-4BA2-8230-698F9C5C8B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9775"/>
            <a:stretch/>
          </p:blipFill>
          <p:spPr bwMode="auto">
            <a:xfrm>
              <a:off x="6192228" y="2095366"/>
              <a:ext cx="2866433" cy="2482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B3312-1846-42C3-930C-AAF177837FDB}"/>
                </a:ext>
              </a:extLst>
            </p:cNvPr>
            <p:cNvSpPr txBox="1"/>
            <p:nvPr/>
          </p:nvSpPr>
          <p:spPr>
            <a:xfrm>
              <a:off x="9052773" y="915292"/>
              <a:ext cx="3985335" cy="3240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5" indent="0" rtl="0">
                <a:lnSpc>
                  <a:spcPct val="17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C2749"/>
                </a:buClr>
                <a:buSzPts val="1820"/>
                <a:buNone/>
              </a:pPr>
              <a:r>
                <a:rPr lang="en-GB" sz="13800" b="1" dirty="0">
                  <a:solidFill>
                    <a:schemeClr val="bg2"/>
                  </a:solidFill>
                  <a:latin typeface="Quicksand"/>
                  <a:sym typeface="Quicksand"/>
                </a:rPr>
                <a:t>five</a:t>
              </a:r>
              <a:endParaRPr lang="en-GB" sz="4000" b="1" dirty="0">
                <a:solidFill>
                  <a:schemeClr val="bg2"/>
                </a:solidFill>
                <a:latin typeface="Quicksand"/>
                <a:sym typeface="Quicksa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3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"Input of factorial should be of type 'int'."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88E1AC-6E04-4759-8666-12E995E2424A}"/>
              </a:ext>
            </a:extLst>
          </p:cNvPr>
          <p:cNvGrpSpPr/>
          <p:nvPr/>
        </p:nvGrpSpPr>
        <p:grpSpPr>
          <a:xfrm>
            <a:off x="10294200" y="2565958"/>
            <a:ext cx="9291600" cy="7087889"/>
            <a:chOff x="10294200" y="2565958"/>
            <a:chExt cx="9291600" cy="70878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9AF2B1-58D5-4351-8950-3D34E3C1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GB" sz="1800" dirty="0"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GB" sz="1800" dirty="0"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6)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test_factorial_recursionerror():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[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"hallo"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factorial(n)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"int"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exception_info.value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test_factorial_negative_int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factorial, **{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n})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4F44D1-2676-484A-92EC-2DF451325D88}"/>
              </a:ext>
            </a:extLst>
          </p:cNvPr>
          <p:cNvSpPr txBox="1"/>
          <p:nvPr/>
        </p:nvSpPr>
        <p:spPr>
          <a:xfrm>
            <a:off x="2572537" y="7481509"/>
            <a:ext cx="6734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Also works but PyTest documentation advices to use context manager because it’s more readable and less error prone.</a:t>
            </a:r>
            <a:endParaRPr lang="en-GB" sz="18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D7672B4-8007-496B-A450-B7618F93DE65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7984299" y="6360391"/>
            <a:ext cx="768193" cy="4857088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2235F-B7A7-4C0A-A2C2-B045226E3F0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36DEBB-B7C8-4672-BE48-F33C9136900C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DBFECF-061F-43B3-87F6-E7F43262D436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DFBA43-B523-4CFB-802E-6FC691CF53F8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FFEA6-ABD8-4B58-A351-9C3221A9925D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3C86F6-7644-4D84-8A6D-D2471C0DED2D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F4C7CC-CB62-4249-97FF-376D1164F1F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C33644-35DD-4646-A997-1B225982EFD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4C0298-593A-4299-AB98-1D7F080DE4A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9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1754797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"file.txt"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tmp_path.iterdir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())) ==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test_temporary_paths.py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70152-3B3F-4719-9B43-BD0A3C6175A6}"/>
              </a:ext>
            </a:extLst>
          </p:cNvPr>
          <p:cNvGrpSpPr/>
          <p:nvPr/>
        </p:nvGrpSpPr>
        <p:grpSpPr>
          <a:xfrm>
            <a:off x="10294200" y="1748152"/>
            <a:ext cx="9291600" cy="3219458"/>
            <a:chOff x="1532447" y="1869273"/>
            <a:chExt cx="7560000" cy="32194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D7A986-767B-4ED5-A8F0-10028983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862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test_write_file0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file.txt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test_temporary_paths.py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AE0E2-1E59-4C3E-8B7B-AAF651567129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4F695E-ACE2-46E5-9D69-565D1C989AC7}"/>
              </a:ext>
            </a:extLst>
          </p:cNvPr>
          <p:cNvGrpSpPr/>
          <p:nvPr/>
        </p:nvGrpSpPr>
        <p:grpSpPr>
          <a:xfrm>
            <a:off x="374851" y="4215810"/>
            <a:ext cx="9291600" cy="1834464"/>
            <a:chOff x="1532447" y="1869273"/>
            <a:chExt cx="7560000" cy="1834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04E13-DEDE-45D6-AAB8-2882F432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477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tool.pytest.ini_options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markers 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51A50-5B29-4D13-8B09-78EB40E6642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206C0F-8770-4C35-B50C-4619093E544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4BF31-B283-48BC-9694-7D1969D5A871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A1C1B2-55E2-49BE-AB04-D1BF927C90E7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DAB02-F103-44E8-B1DE-BDEEBE7AEF13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3F4BC2-BB8C-4E64-856C-5ACC1BB647C5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C57E81-1B71-408A-B4D6-4525E821A8FE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10BBD5-170C-4BB3-AE73-3E610D0F64E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3F5FA-44A1-43F8-9F7C-9C93AC042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8BEC3E-420B-44BD-B12A-324169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00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1740049"/>
            <a:ext cx="9291600" cy="4327454"/>
            <a:chOff x="1532447" y="1869273"/>
            <a:chExt cx="7560000" cy="4327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"file.txt"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tmp_path.iterdir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())) ==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GB" sz="1800" dirty="0">
                  <a:solidFill>
                    <a:srgbClr val="000000"/>
                  </a:solidFill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(tmp_path_factory):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for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"a"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"b"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path =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tmp_path_factory.mktemp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800" b="1" i="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factory_output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f"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char*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}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f"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char*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}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.txt"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(path)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test_temporary_paths.py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70152-3B3F-4719-9B43-BD0A3C6175A6}"/>
              </a:ext>
            </a:extLst>
          </p:cNvPr>
          <p:cNvGrpSpPr/>
          <p:nvPr/>
        </p:nvGrpSpPr>
        <p:grpSpPr>
          <a:xfrm>
            <a:off x="10294200" y="1748152"/>
            <a:ext cx="9291600" cy="4881451"/>
            <a:chOff x="1532447" y="1869273"/>
            <a:chExt cx="7560000" cy="48814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D7A986-767B-4ED5-A8F0-10028983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524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</a:t>
              </a:r>
              <a:r>
                <a:rPr lang="en-US" altLang="en-US" sz="1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aaa.txt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factory_output1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bbb.txt 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factory_output2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ccc.txt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test_write_file0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file.txt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test_temporary_paths.py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AE0E2-1E59-4C3E-8B7B-AAF651567129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4F695E-ACE2-46E5-9D69-565D1C989AC7}"/>
              </a:ext>
            </a:extLst>
          </p:cNvPr>
          <p:cNvGrpSpPr/>
          <p:nvPr/>
        </p:nvGrpSpPr>
        <p:grpSpPr>
          <a:xfrm>
            <a:off x="374851" y="6413324"/>
            <a:ext cx="9291600" cy="1834464"/>
            <a:chOff x="1532447" y="1869273"/>
            <a:chExt cx="7560000" cy="1834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04E13-DEDE-45D6-AAB8-2882F432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477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tool.pytest.ini_options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markers 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51A50-5B29-4D13-8B09-78EB40E6642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B4D4B3-9562-4CFC-A1FC-304391A9C6BD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79B5B-83B8-468C-A03C-2EA9F71EA760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90D41-3EB6-4EEE-A468-629FD287AB08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6D8AA-2817-4DF7-992F-25AB393D673E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C2AC-6A06-4AA4-9B33-6C941000FB2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4E8307-D23D-4D2E-8A36-C001853FD8AC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FAD3E-1318-487E-9B73-008FD3CBE3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6EB753-5BA3-4D01-91F3-E598A1F41CB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8A2A46-AAEF-46E6-88C7-C63A1AEB037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90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B2DEC-2975-4423-A8D4-F11B09C6A20E}"/>
              </a:ext>
            </a:extLst>
          </p:cNvPr>
          <p:cNvSpPr txBox="1"/>
          <p:nvPr/>
        </p:nvSpPr>
        <p:spPr>
          <a:xfrm>
            <a:off x="374849" y="1962732"/>
            <a:ext cx="1868240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tmp_path &amp; tmp_path_factory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Are fixtures of scope “function”.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Generate temporary paths for tests.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The last 3 versions of these paths are stored in your systems temporary directory.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Unless you specify the location with ```</a:t>
            </a:r>
            <a:r>
              <a:rPr lang="en-GB" sz="20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addopts</a:t>
            </a:r>
            <a:r>
              <a:rPr lang="en-GB" sz="20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"--</a:t>
            </a:r>
            <a:r>
              <a:rPr lang="en-GB" sz="2000" b="1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basetemp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tests/</a:t>
            </a:r>
            <a:r>
              <a:rPr lang="en-GB" sz="2000" b="1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pytest_basetemp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latin typeface="Quicksand" panose="020B0604020202020204" charset="0"/>
              </a:rPr>
              <a:t>``` (then only the last version is stored).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95128-31DA-4944-9209-839B6067925E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DA5CE-5801-4DCF-9C7A-8262A02B2E18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ECF0D-5605-44DA-AEBE-950D4A6D423B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641AA-6310-479A-8356-35DD547BA154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49F49-B4DC-4601-AD6C-D66B3844DF2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E17D6-F8AE-467C-A4D7-64292439B3D8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A0463D-589A-4EB1-BD8D-177CD00A35D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6DC00B-8EB3-4542-8048-636A097E25D5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577D14-D7AB-40A9-B26D-55E40BC0B63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37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7129FE-1180-44B3-90EA-65F23F6F6D2A}"/>
              </a:ext>
            </a:extLst>
          </p:cNvPr>
          <p:cNvGrpSpPr/>
          <p:nvPr/>
        </p:nvGrpSpPr>
        <p:grpSpPr>
          <a:xfrm>
            <a:off x="20462191" y="1161556"/>
            <a:ext cx="144000" cy="63006"/>
            <a:chOff x="1485900" y="2038350"/>
            <a:chExt cx="2266950" cy="76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3202E-4648-445C-90F8-A05DEC460EF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D05794-AFFD-42EF-934C-5B4CF44731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E49A9B-C602-49EC-BD08-EC256825DB7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264B48-189D-4EC8-AEC2-E14631200F78}"/>
              </a:ext>
            </a:extLst>
          </p:cNvPr>
          <p:cNvSpPr txBox="1"/>
          <p:nvPr/>
        </p:nvSpPr>
        <p:spPr>
          <a:xfrm>
            <a:off x="7529616" y="9865802"/>
            <a:ext cx="4724024" cy="1096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ct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4400" dirty="0">
                <a:solidFill>
                  <a:schemeClr val="accent2"/>
                </a:solidFill>
                <a:latin typeface="Quicksand"/>
                <a:sym typeface="Quicksand"/>
              </a:rPr>
              <a:t>CHEATSHEET</a:t>
            </a:r>
            <a:endParaRPr lang="en-GB" sz="2800" dirty="0">
              <a:solidFill>
                <a:schemeClr val="accent2"/>
              </a:solidFill>
              <a:latin typeface="Quicksand"/>
              <a:sym typeface="Quicksand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5145BC-B17B-4680-B48E-61819F422DAA}"/>
              </a:ext>
            </a:extLst>
          </p:cNvPr>
          <p:cNvGrpSpPr/>
          <p:nvPr/>
        </p:nvGrpSpPr>
        <p:grpSpPr>
          <a:xfrm>
            <a:off x="492838" y="1077692"/>
            <a:ext cx="9291600" cy="2388461"/>
            <a:chOff x="1532447" y="1869273"/>
            <a:chExt cx="7560000" cy="2388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F50CC1-B153-428D-B912-DA3653648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031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fr-FR" sz="1800" b="0" i="0" u="none" strike="noStrike" baseline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fr-FR" sz="1800" b="0" i="0" u="none" strike="noStrike" baseline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"session"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fr-FR" sz="1800" b="0" i="0" u="none" strike="noStrike" baseline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autouse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Try to avoid </a:t>
              </a:r>
              <a:r>
                <a:rPr lang="en-US" sz="1800" b="0" i="1" u="none" strike="noStrike" baseline="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autouse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b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u="none" strike="noStrike" baseline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summary_fixture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  <a:b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  <a:t>"""Add a docstring. Shows up with ```</a:t>
              </a:r>
              <a:r>
                <a:rPr lang="en-US" sz="1800" b="0" i="1" u="none" strike="noStrike" baseline="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pytest</a:t>
              </a:r>
              <a: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--fixtures```."""</a:t>
              </a:r>
              <a:b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</a:b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# Put fixture setup here.</a:t>
              </a:r>
              <a:b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"string_0"</a:t>
              </a:r>
              <a:b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</a:br>
              <a: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Put fixture teardown here.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4FED59-6B87-4F5C-AE7F-ACBCA58CDAC0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fixtures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F781A-8F6C-4CA6-86AB-A998FFA9A768}"/>
              </a:ext>
            </a:extLst>
          </p:cNvPr>
          <p:cNvGrpSpPr/>
          <p:nvPr/>
        </p:nvGrpSpPr>
        <p:grpSpPr>
          <a:xfrm>
            <a:off x="492839" y="3635316"/>
            <a:ext cx="9291600" cy="5158450"/>
            <a:chOff x="1532447" y="1869273"/>
            <a:chExt cx="7560000" cy="51584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F9885-3143-483A-BA13-1C44D36F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801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Filter tests on marks with ```pytest –m 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slow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Display all registerd markers with ```pytest ––markers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  <a:endPara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e-FI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@pytest.mark.slow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e-FI" sz="180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Markers with additional functionality</a:t>
              </a:r>
              <a:endParaRPr lang="se-FI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@pytest.mark.skipif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...,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se-FI" altLang="en-US" sz="180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                   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@pytest.mark.usefixtures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On module level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pytest.mark.usefixtures(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"clean_dir", "another_fixture"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7DC95A-CF47-4BF8-B414-E33CA6F9553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C946B0-A678-4AC0-9298-79549DBC1916}"/>
              </a:ext>
            </a:extLst>
          </p:cNvPr>
          <p:cNvGrpSpPr/>
          <p:nvPr/>
        </p:nvGrpSpPr>
        <p:grpSpPr>
          <a:xfrm>
            <a:off x="10319664" y="1077692"/>
            <a:ext cx="9291600" cy="3219458"/>
            <a:chOff x="1532447" y="1869273"/>
            <a:chExt cx="7560000" cy="32194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11F00C-53EA-471C-A902-5F9ECC1B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862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[(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 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test_simple_case(n,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</a:p>
            <a:p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params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"smtp.gmail.com"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"mail.python.org"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 = smtplib.SMTP(request.param,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587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timeout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smtp_connection.close()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1E52B4-C15A-4226-BB06-614EEC9206F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parametrize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2457C1-2959-4ACA-9295-8850771CEBC3}"/>
              </a:ext>
            </a:extLst>
          </p:cNvPr>
          <p:cNvGrpSpPr/>
          <p:nvPr/>
        </p:nvGrpSpPr>
        <p:grpSpPr>
          <a:xfrm>
            <a:off x="10344952" y="4327969"/>
            <a:ext cx="9291600" cy="4317900"/>
            <a:chOff x="10294200" y="2565958"/>
            <a:chExt cx="9291600" cy="43179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0C8D4B-5883-4D04-A4C9-64A3770B817B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error handling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E05B89-72AB-48B9-97C7-702828C3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test_factorial_recursionerror():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[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"hallo"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factorial(n)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"int"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exception_info.value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Access exception info</a:t>
              </a:r>
              <a:endParaRPr lang="en-US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test_factorial_negative_int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 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factorial, **{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n})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Avoid </a:t>
              </a:r>
              <a:r>
                <a:rPr lang="en-US" sz="18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this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780352-3A87-4C3B-852F-D838C44E67EA}"/>
              </a:ext>
            </a:extLst>
          </p:cNvPr>
          <p:cNvGrpSpPr/>
          <p:nvPr/>
        </p:nvGrpSpPr>
        <p:grpSpPr>
          <a:xfrm>
            <a:off x="10344952" y="8711485"/>
            <a:ext cx="9291600" cy="1274913"/>
            <a:chOff x="1532447" y="3539062"/>
            <a:chExt cx="7560000" cy="1274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F1CD5A-6601-4909-A8D4-D77CE3C7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3890645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test_temporary_paths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t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tmp_path_factory.mktemp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b="1" i="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extra_path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endswith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"test_temporary_paths0"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126F07-F278-4550-9C0C-E82941E3E4ED}"/>
                </a:ext>
              </a:extLst>
            </p:cNvPr>
            <p:cNvSpPr txBox="1"/>
            <p:nvPr/>
          </p:nvSpPr>
          <p:spPr>
            <a:xfrm>
              <a:off x="1532447" y="3539062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temporary paths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B68D6A-BE58-4071-A193-B9DD37CB0BB3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BC5C90-4E66-47B2-B8CA-28A1962DC764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12891-39D1-4C4F-90D8-C9282685DE6C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C5DB3-084A-48CF-AE0B-E9AA7347BC8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A208-23F6-41A0-99BA-89238B3793CC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</p:spTree>
    <p:extLst>
      <p:ext uri="{BB962C8B-B14F-4D97-AF65-F5344CB8AC3E}">
        <p14:creationId xmlns:p14="http://schemas.microsoft.com/office/powerpoint/2010/main" val="14967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688262CB-431C-448C-8C44-2FBE1E5C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546" y="1780674"/>
            <a:ext cx="8010374" cy="80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3E37-2EE4-4F0A-924E-7C2671ADA698}"/>
              </a:ext>
            </a:extLst>
          </p:cNvPr>
          <p:cNvSpPr txBox="1"/>
          <p:nvPr/>
        </p:nvSpPr>
        <p:spPr>
          <a:xfrm>
            <a:off x="6474546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have we covered today?</a:t>
            </a:r>
            <a:endParaRPr lang="en-GB" sz="4000" dirty="0">
              <a:solidFill>
                <a:schemeClr val="bg2"/>
              </a:solidFill>
            </a:endParaRPr>
          </a:p>
        </p:txBody>
      </p:sp>
      <p:pic>
        <p:nvPicPr>
          <p:cNvPr id="23554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F6B4A3E9-DBC1-47BD-BA7C-9350045D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36" y="43260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85EFB742-38D6-413D-A54C-32A3DFF2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0" y="4281569"/>
            <a:ext cx="1304421" cy="130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98E3C-E597-4A06-84C7-8E1D98902DAD}"/>
              </a:ext>
            </a:extLst>
          </p:cNvPr>
          <p:cNvSpPr txBox="1"/>
          <p:nvPr/>
        </p:nvSpPr>
        <p:spPr>
          <a:xfrm>
            <a:off x="6905785" y="3081887"/>
            <a:ext cx="166656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800" b="1" dirty="0">
                <a:latin typeface="Quicksand" panose="020B0604020202020204" charset="0"/>
              </a:rPr>
              <a:t>Fixtures</a:t>
            </a:r>
            <a:endParaRPr lang="en-GB" sz="1600" b="1" dirty="0">
              <a:latin typeface="Quicksand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F673E-8B0C-4252-B741-48A816C8FD6B}"/>
              </a:ext>
            </a:extLst>
          </p:cNvPr>
          <p:cNvSpPr txBox="1"/>
          <p:nvPr/>
        </p:nvSpPr>
        <p:spPr>
          <a:xfrm>
            <a:off x="7093210" y="3758672"/>
            <a:ext cx="129171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1800" b="1" dirty="0">
                <a:latin typeface="Quicksand" panose="020B0604020202020204" charset="0"/>
              </a:rPr>
              <a:t>in</a:t>
            </a:r>
          </a:p>
        </p:txBody>
      </p:sp>
      <p:pic>
        <p:nvPicPr>
          <p:cNvPr id="9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D5DC6936-46C5-4F76-82D2-01F32E33F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8395" r="33423" b="49938"/>
          <a:stretch/>
        </p:blipFill>
        <p:spPr bwMode="auto">
          <a:xfrm>
            <a:off x="13756554" y="5415328"/>
            <a:ext cx="2739522" cy="24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04F8C8-0F9D-40DD-A378-304AFB6EEC9B}"/>
              </a:ext>
            </a:extLst>
          </p:cNvPr>
          <p:cNvSpPr txBox="1"/>
          <p:nvPr/>
        </p:nvSpPr>
        <p:spPr>
          <a:xfrm>
            <a:off x="13574010" y="4281569"/>
            <a:ext cx="3521420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8000" b="1" dirty="0">
                <a:solidFill>
                  <a:srgbClr val="009FE3"/>
                </a:solidFill>
                <a:latin typeface="Quicksand" panose="020B0604020202020204" charset="0"/>
              </a:rPr>
              <a:t>M</a:t>
            </a:r>
            <a:r>
              <a:rPr lang="en-GB" sz="8000" b="1" dirty="0">
                <a:solidFill>
                  <a:srgbClr val="C7D302"/>
                </a:solidFill>
                <a:latin typeface="Quicksand" panose="020B0604020202020204" charset="0"/>
              </a:rPr>
              <a:t>a</a:t>
            </a:r>
            <a:r>
              <a:rPr lang="en-GB" sz="8000" b="1" dirty="0">
                <a:solidFill>
                  <a:srgbClr val="F07E16"/>
                </a:solidFill>
                <a:latin typeface="Quicksand" panose="020B0604020202020204" charset="0"/>
              </a:rPr>
              <a:t>r</a:t>
            </a:r>
            <a:r>
              <a:rPr lang="en-GB" sz="8000" b="1" dirty="0">
                <a:solidFill>
                  <a:srgbClr val="DF2815"/>
                </a:solidFill>
                <a:latin typeface="Quicksand" panose="020B0604020202020204" charset="0"/>
              </a:rPr>
              <a:t>k</a:t>
            </a:r>
            <a:r>
              <a:rPr lang="en-GB" sz="8000" b="1" dirty="0">
                <a:solidFill>
                  <a:srgbClr val="696969"/>
                </a:solidFill>
                <a:latin typeface="Quicksand" panose="020B0604020202020204" charset="0"/>
              </a:rPr>
              <a:t>s</a:t>
            </a:r>
            <a:endParaRPr lang="en-GB" sz="1600" b="1" dirty="0">
              <a:solidFill>
                <a:srgbClr val="696969"/>
              </a:solidFill>
              <a:latin typeface="Quicksand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75757-C8ED-40FC-BFB9-E45EC4D1C23F}"/>
              </a:ext>
            </a:extLst>
          </p:cNvPr>
          <p:cNvSpPr txBox="1"/>
          <p:nvPr/>
        </p:nvSpPr>
        <p:spPr>
          <a:xfrm>
            <a:off x="3935695" y="9496901"/>
            <a:ext cx="15857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Quicksand" panose="020B0604020202020204" charset="0"/>
              </a:rPr>
              <a:t>in </a:t>
            </a:r>
            <a:r>
              <a:rPr lang="en-GB" sz="2400" b="1" dirty="0" err="1">
                <a:latin typeface="Quicksand" panose="020B0604020202020204" charset="0"/>
              </a:rPr>
              <a:t>pytest</a:t>
            </a:r>
            <a:endParaRPr lang="en-GB" sz="2400" b="1" dirty="0">
              <a:latin typeface="Quicksand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35C1E8-5BCD-4250-8E6F-08834ED61694}"/>
              </a:ext>
            </a:extLst>
          </p:cNvPr>
          <p:cNvSpPr/>
          <p:nvPr/>
        </p:nvSpPr>
        <p:spPr>
          <a:xfrm>
            <a:off x="3773613" y="8573571"/>
            <a:ext cx="7669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How to handle errors?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3DF3B-275E-47DC-BDD2-C783739D5AB5}"/>
              </a:ext>
            </a:extLst>
          </p:cNvPr>
          <p:cNvCxnSpPr>
            <a:cxnSpLocks/>
          </p:cNvCxnSpPr>
          <p:nvPr/>
        </p:nvCxnSpPr>
        <p:spPr>
          <a:xfrm>
            <a:off x="8572353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1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6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3E37-2EE4-4F0A-924E-7C2671ADA698}"/>
              </a:ext>
            </a:extLst>
          </p:cNvPr>
          <p:cNvSpPr txBox="1"/>
          <p:nvPr/>
        </p:nvSpPr>
        <p:spPr>
          <a:xfrm>
            <a:off x="1033116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have we covered today?</a:t>
            </a:r>
            <a:endParaRPr lang="en-GB" sz="4000" dirty="0">
              <a:solidFill>
                <a:schemeClr val="bg2"/>
              </a:solidFill>
            </a:endParaRPr>
          </a:p>
        </p:txBody>
      </p:sp>
      <p:pic>
        <p:nvPicPr>
          <p:cNvPr id="23554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F6B4A3E9-DBC1-47BD-BA7C-9350045D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6" y="5244196"/>
            <a:ext cx="1440895" cy="14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3DF3B-275E-47DC-BDD2-C783739D5AB5}"/>
              </a:ext>
            </a:extLst>
          </p:cNvPr>
          <p:cNvCxnSpPr>
            <a:cxnSpLocks/>
          </p:cNvCxnSpPr>
          <p:nvPr/>
        </p:nvCxnSpPr>
        <p:spPr>
          <a:xfrm>
            <a:off x="13425297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CD17-B978-4D22-8FBE-CE034ADFEFC0}"/>
              </a:ext>
            </a:extLst>
          </p:cNvPr>
          <p:cNvSpPr txBox="1"/>
          <p:nvPr/>
        </p:nvSpPr>
        <p:spPr>
          <a:xfrm>
            <a:off x="11156430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about next week?</a:t>
            </a:r>
            <a:endParaRPr lang="en-GB" sz="4000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0AC112-CE64-42D6-BD03-278CCAF89FC3}"/>
              </a:ext>
            </a:extLst>
          </p:cNvPr>
          <p:cNvCxnSpPr>
            <a:cxnSpLocks/>
          </p:cNvCxnSpPr>
          <p:nvPr/>
        </p:nvCxnSpPr>
        <p:spPr>
          <a:xfrm>
            <a:off x="3166338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Google Shape;172;p23">
            <a:extLst>
              <a:ext uri="{FF2B5EF4-FFF2-40B4-BE49-F238E27FC236}">
                <a16:creationId xmlns:a16="http://schemas.microsoft.com/office/drawing/2014/main" id="{9355312E-99E7-4055-95B5-A4FF6315E4D6}"/>
              </a:ext>
            </a:extLst>
          </p:cNvPr>
          <p:cNvSpPr txBox="1">
            <a:spLocks/>
          </p:cNvSpPr>
          <p:nvPr/>
        </p:nvSpPr>
        <p:spPr>
          <a:xfrm>
            <a:off x="11717463" y="3391952"/>
            <a:ext cx="7529907" cy="601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What other testing platforms are there?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Python build-in </a:t>
            </a:r>
            <a:r>
              <a:rPr lang="en-US" sz="2800" b="0" i="0" u="none" strike="noStrike" baseline="0" dirty="0" err="1">
                <a:solidFill>
                  <a:srgbClr val="0C2749"/>
                </a:solidFill>
                <a:latin typeface="Quicksand" panose="020B0604020202020204" charset="0"/>
              </a:rPr>
              <a:t>UnitTest</a:t>
            </a: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   VS   </a:t>
            </a:r>
            <a:r>
              <a:rPr lang="en-US" sz="2800" b="0" i="0" u="none" strike="noStrike" baseline="0" dirty="0" err="1">
                <a:solidFill>
                  <a:srgbClr val="0C2749"/>
                </a:solidFill>
                <a:latin typeface="Quicksand" panose="020B0604020202020204" charset="0"/>
              </a:rPr>
              <a:t>Pytest</a:t>
            </a: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How many tests should you write?</a:t>
            </a: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How to make tests fast?</a:t>
            </a: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Try</a:t>
            </a: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 test driven development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How to integrate test in your CI/CD?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Testing for Data Science</a:t>
            </a:r>
          </a:p>
          <a:p>
            <a:pPr rtl="0"/>
            <a:endParaRPr lang="en-US" sz="2800" b="1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5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thing…</a:t>
            </a: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November 8, 2019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C1FC-E276-4EE7-8A76-E8836CFE6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20482" name="Picture 2" descr="Debugging 101 : r/ProgrammerHumor">
            <a:extLst>
              <a:ext uri="{FF2B5EF4-FFF2-40B4-BE49-F238E27FC236}">
                <a16:creationId xmlns:a16="http://schemas.microsoft.com/office/drawing/2014/main" id="{B5508E2A-1A2B-4A30-B464-86F55D7D8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"/>
          <a:stretch/>
        </p:blipFill>
        <p:spPr bwMode="auto">
          <a:xfrm>
            <a:off x="5249571" y="1615904"/>
            <a:ext cx="8219563" cy="8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4;p23">
            <a:extLst>
              <a:ext uri="{FF2B5EF4-FFF2-40B4-BE49-F238E27FC236}">
                <a16:creationId xmlns:a16="http://schemas.microsoft.com/office/drawing/2014/main" id="{3BBCE8D4-774F-4FDB-B15E-5483CED73886}"/>
              </a:ext>
            </a:extLst>
          </p:cNvPr>
          <p:cNvSpPr txBox="1">
            <a:spLocks/>
          </p:cNvSpPr>
          <p:nvPr/>
        </p:nvSpPr>
        <p:spPr>
          <a:xfrm>
            <a:off x="1111239" y="2973164"/>
            <a:ext cx="3070800" cy="76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We’ve all been there…</a:t>
            </a:r>
          </a:p>
        </p:txBody>
      </p:sp>
      <p:sp>
        <p:nvSpPr>
          <p:cNvPr id="5" name="Google Shape;174;p23">
            <a:extLst>
              <a:ext uri="{FF2B5EF4-FFF2-40B4-BE49-F238E27FC236}">
                <a16:creationId xmlns:a16="http://schemas.microsoft.com/office/drawing/2014/main" id="{24F931DC-98DD-4B11-8545-78C42506CAF8}"/>
              </a:ext>
            </a:extLst>
          </p:cNvPr>
          <p:cNvSpPr txBox="1">
            <a:spLocks/>
          </p:cNvSpPr>
          <p:nvPr/>
        </p:nvSpPr>
        <p:spPr>
          <a:xfrm>
            <a:off x="14597843" y="2973164"/>
            <a:ext cx="4395018" cy="153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It will happen again…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4104B-9ED7-4758-A717-F0A2F3A7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090" y="8713439"/>
            <a:ext cx="4543425" cy="723900"/>
          </a:xfrm>
          <a:prstGeom prst="rect">
            <a:avLst/>
          </a:prstGeom>
        </p:spPr>
      </p:pic>
      <p:sp>
        <p:nvSpPr>
          <p:cNvPr id="8" name="Google Shape;174;p23">
            <a:extLst>
              <a:ext uri="{FF2B5EF4-FFF2-40B4-BE49-F238E27FC236}">
                <a16:creationId xmlns:a16="http://schemas.microsoft.com/office/drawing/2014/main" id="{FEF32A78-A4D4-4394-AE14-ECB272459340}"/>
              </a:ext>
            </a:extLst>
          </p:cNvPr>
          <p:cNvSpPr txBox="1">
            <a:spLocks/>
          </p:cNvSpPr>
          <p:nvPr/>
        </p:nvSpPr>
        <p:spPr>
          <a:xfrm>
            <a:off x="14865497" y="7134880"/>
            <a:ext cx="4395018" cy="153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A debugger, gets you here faster.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B5BC678-68F5-4768-83CB-B5BB72AB0EC2}"/>
              </a:ext>
            </a:extLst>
          </p:cNvPr>
          <p:cNvSpPr/>
          <p:nvPr/>
        </p:nvSpPr>
        <p:spPr>
          <a:xfrm>
            <a:off x="10800793" y="6487394"/>
            <a:ext cx="5871989" cy="1969939"/>
          </a:xfrm>
          <a:prstGeom prst="arc">
            <a:avLst>
              <a:gd name="adj1" fmla="val 12988833"/>
              <a:gd name="adj2" fmla="val 21192318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E323-87D3-4292-B306-713B618839DE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ACA8-03B6-494A-97AF-3C564956DE23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B4ABE-B03A-4C08-98C3-0F1292B582C5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7BA1-74C3-4CB3-B6E1-96E27A746EC9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F3D-CBFA-489D-AAAF-CBEF3CE987A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1A305-2E0D-4BAD-9860-911FA76E78D8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79F39A-2F4D-441D-B8D0-9C1F402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7B3CB0-5528-445B-9CDB-210F96E1E9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2B1023-7083-49C6-8884-CFDBEE7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F7FB-6F24-4A39-83FA-FA761F40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1574448"/>
            <a:ext cx="91303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pyproject.toml.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noProof="1"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[tool.pytest.ini_options]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addopts = </a:t>
            </a:r>
            <a:r>
              <a:rPr lang="en-GB" sz="18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"--strict-markers"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markers = [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"slow: mark slow tests(deselect with '-m 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not slow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')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32B2E-D87F-4428-93B2-49C49E14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4" y="1590528"/>
            <a:ext cx="913033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@pytest.mark.slow</a:t>
            </a:r>
            <a:br>
              <a: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</a:b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test_patience():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time.sleep(</a:t>
            </a:r>
            <a:r>
              <a:rPr lang="se-FI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"patience" </a:t>
            </a: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not in </a:t>
            </a:r>
            <a: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"programmer"</a:t>
            </a:r>
            <a:b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se-FI" sz="1800" b="1" i="0" noProof="1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A5A16-5652-4EF0-9855-78F5D4F5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1590528"/>
            <a:ext cx="9130333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pyproject.toml.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noProof="1"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[tool.pytest.ini_options]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markers = [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"slow: mark slow tests (deselect with '-m 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not slow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')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8F928-DB19-460A-9F59-5B87049B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4" y="4293507"/>
            <a:ext cx="9130333" cy="61863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$ pytest -m "slow" tests/test_marks.py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cachedir: tests\.pytest_cache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rootdir: C:\Users\...\testing_for_data_science, configfile: pyproject.toml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plugins: cov-2.9.0, mock-3.6.1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collected 1 item                           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tests\test_marks.py .                                            [100%]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 warnings summary ===========================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tests\test_marks.py:5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  C:\Users\jaspe\Documents\bdr\kennisbank\testing_for_data_science\tests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\test_marks.py:5: PytestUnknownMarkWarning: Unknown pytest.mark.slow - is this a typo?  You can register custom marks to avoid this warning - for details, see https://docs.pytest.org/en/stable/mark.html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    @pytest.mark.slow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-- Docs: https://docs.pytest.org/en/stable/warnings.html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 1 passed, 1 warning in 10.04s ====================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C5875E-0B9B-483C-8F58-9A5B2335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4310077"/>
            <a:ext cx="913033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-m "not slow" tests/test_marks.py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1 item / 1 deselected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 1 deselected in 0.02s ========================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6D94D-E2A1-4CC0-BE39-CA2AB0126862}"/>
              </a:ext>
            </a:extLst>
          </p:cNvPr>
          <p:cNvSpPr txBox="1"/>
          <p:nvPr/>
        </p:nvSpPr>
        <p:spPr>
          <a:xfrm>
            <a:off x="10237056" y="124393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Register marks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FDDF4-4752-49A0-98B8-97D5C43E4452}"/>
              </a:ext>
            </a:extLst>
          </p:cNvPr>
          <p:cNvSpPr txBox="1"/>
          <p:nvPr/>
        </p:nvSpPr>
        <p:spPr>
          <a:xfrm>
            <a:off x="883194" y="1213802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</p:spTree>
    <p:extLst>
      <p:ext uri="{BB962C8B-B14F-4D97-AF65-F5344CB8AC3E}">
        <p14:creationId xmlns:p14="http://schemas.microsoft.com/office/powerpoint/2010/main" val="1590590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E29B91-3A39-44DC-93B7-3B74071A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1" y="6196129"/>
            <a:ext cx="9290119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-m "not slow" -rs tests/test_marks.py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2 items / 1 deselected / 1 selected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tests\test_marks.py s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 short test summary info 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SKIPPED [1] tests\test_marks.py:11: We are not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 1 skipped, 1 deselected in 0.01s ===================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0FBDB-5300-41DC-806D-420257BB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800" noProof="1">
                <a:solidFill>
                  <a:srgbClr val="000000"/>
                </a:solidFill>
              </a:rPr>
            </a:br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@pytest.mark.skip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reason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"We are not patient."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test_patience_again():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time.sleep(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"patience"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not in 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"programmer"</a:t>
            </a:r>
            <a:b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US" sz="1800" b="1" i="0" noProof="1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361BB8-9605-436B-9DFE-9C723EC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800" noProof="1">
                <a:solidFill>
                  <a:srgbClr val="000000"/>
                </a:solidFill>
              </a:rPr>
            </a:br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@pytest.mark.skipif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condition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sys.version_info &gt; 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reason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"Tests for older python version."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test_for_python2_7():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sys.version_info &lt;= 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4F35EB-28C7-437C-BC2D-0EC6CD6B879F}"/>
              </a:ext>
            </a:extLst>
          </p:cNvPr>
          <p:cNvGrpSpPr/>
          <p:nvPr/>
        </p:nvGrpSpPr>
        <p:grpSpPr>
          <a:xfrm>
            <a:off x="10253205" y="5778989"/>
            <a:ext cx="9291600" cy="1280466"/>
            <a:chOff x="1532447" y="1869273"/>
            <a:chExt cx="7560000" cy="12804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8A325C-9A92-4956-A114-91D5AFE1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test_module.py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D1B4A7-BEDC-44F5-A2C9-E11CB65DD9B0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Skip all tests in a module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ECE8438-E3E9-4F00-A6ED-3F9C41256E4D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Skip conditionally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ABA8-03D9-4D69-9FC6-AF55C5F86471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D8DB31-A781-458B-BDF8-C76D4655E5FD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skip</a:t>
            </a:r>
          </a:p>
          <a:p>
            <a:r>
              <a:rPr lang="en-GB" sz="2000" dirty="0">
                <a:latin typeface="Quicksand" panose="020B0604020202020204" charset="0"/>
              </a:rPr>
              <a:t>For whatever reason or based on some condition.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532B7-BE81-499F-8998-4E93018A553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F91EF-6F88-45EE-BA82-0E3A1300A38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9753B-1DAA-47C4-A68E-4C03DDFD7F92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3D8212-B9BF-47DA-A774-8D030C0F7AC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81344-C674-426E-9439-D858BB0BFE5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E97B6F-D00B-4CAC-A8A2-D801DAA2F1A7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2BF283-7DE8-41D4-9C6B-B47B5136F1A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8263D0-C4BF-4909-8661-BF71F79C5C4D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2B6C6-B7B6-4BA1-97DD-63F5B9E0210C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28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A40FA-0C57-4A98-8F3A-25425B418F1B}"/>
              </a:ext>
            </a:extLst>
          </p:cNvPr>
          <p:cNvGrpSpPr/>
          <p:nvPr/>
        </p:nvGrpSpPr>
        <p:grpSpPr>
          <a:xfrm>
            <a:off x="374851" y="3901272"/>
            <a:ext cx="9291600" cy="2665460"/>
            <a:chOff x="1532447" y="1869273"/>
            <a:chExt cx="7560000" cy="2665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E29B91-3A39-44DC-93B7-3B74071A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b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test_predict_fortune():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future = </a:t>
              </a:r>
              <a:r>
                <a:rPr lang="en-US" sz="1800" u="wavy" dirty="0" err="1">
                  <a:uFill>
                    <a:solidFill>
                      <a:schemeClr val="accent2"/>
                    </a:solidFill>
                  </a:uFill>
                  <a:latin typeface="Consolas" panose="020B0609020204030204" pitchFamily="49" charset="0"/>
                </a:rPr>
                <a:t>predict_future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"Jasper"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not implemented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future == 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"good"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113BC-AD12-45E1-BA52-0A5721F451D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Basic example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A86E70-1B39-41E9-A209-84263A951FCF}"/>
              </a:ext>
            </a:extLst>
          </p:cNvPr>
          <p:cNvGrpSpPr/>
          <p:nvPr/>
        </p:nvGrpSpPr>
        <p:grpSpPr>
          <a:xfrm>
            <a:off x="10294200" y="3901272"/>
            <a:ext cx="9291600" cy="2665460"/>
            <a:chOff x="1532447" y="1869273"/>
            <a:chExt cx="7560000" cy="2665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5AACAA-E17F-439B-8AC7-DB5403B0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test_predict_fortune():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future = </a:t>
              </a:r>
              <a:r>
                <a:rPr lang="en-US" sz="1800" b="0" i="0" u="wavy" noProof="1">
                  <a:solidFill>
                    <a:srgbClr val="000000"/>
                  </a:solidFill>
                  <a:uFill>
                    <a:solidFill>
                      <a:schemeClr val="accent2"/>
                    </a:solidFill>
                  </a:uFill>
                  <a:latin typeface="Consolas" panose="020B0609020204030204" pitchFamily="49" charset="0"/>
                </a:rPr>
                <a:t>predict_future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"Jasper"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 ==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"good"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D1C436-A2CF-4594-AE23-EFE365389E7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The example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0E0D9F-300F-41B4-AF78-BA2685423BF7}"/>
              </a:ext>
            </a:extLst>
          </p:cNvPr>
          <p:cNvSpPr txBox="1"/>
          <p:nvPr/>
        </p:nvSpPr>
        <p:spPr>
          <a:xfrm>
            <a:off x="374849" y="1962732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Xfail</a:t>
            </a:r>
            <a:endParaRPr lang="en-GB" sz="2000" b="1" dirty="0">
              <a:latin typeface="Quicksand" panose="020B0604020202020204" charset="0"/>
            </a:endParaRPr>
          </a:p>
          <a:p>
            <a:r>
              <a:rPr lang="en-GB" sz="2000" dirty="0">
                <a:latin typeface="Quicksand" panose="020B0604020202020204" charset="0"/>
              </a:rPr>
              <a:t>Mark tests that are expected to fail, for instance if a feature isn’t implemented yet. If it passes nevertheless it’s called an </a:t>
            </a:r>
            <a:r>
              <a:rPr lang="en-GB" sz="2000" u="sng" dirty="0" err="1">
                <a:latin typeface="Quicksand" panose="020B0604020202020204" charset="0"/>
              </a:rPr>
              <a:t>xpass</a:t>
            </a:r>
            <a:r>
              <a:rPr lang="en-GB" sz="2000" dirty="0">
                <a:latin typeface="Quicksand" panose="020B0604020202020204" charset="0"/>
              </a:rPr>
              <a:t> but this is ignored by default.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E5B05-EF26-448A-B7FE-F8F067CC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49" y="6724468"/>
            <a:ext cx="9291600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$ pytest tests/test_marks_xfail.py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 test session starts ==========================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cachedir: tests\.pytest_cache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plugins: cov-2.9.0, mock-3.6.1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collected 1 item                              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tests\test_marks_xfail.py x                                       [100%]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 1 xfailed in 0.04s ==========================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F248E-A957-47D2-811D-C8EB7E48C72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44588-A766-43DB-9B07-2134C7C2D2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023743-B985-4043-B9D6-96B10FC68A46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59C9-3AF9-4F39-8551-78750F69B08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3C302-4732-424D-8A88-78EEBFFFEDDA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BCB005-51B6-4500-A831-4D9284BE10E1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59B1A6-9BB2-4669-B8A4-8AF4E59E6A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FCDE61-CC01-4B92-9303-7CDDE6AEF4D8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9B6C58-F472-4F81-9396-17D2C667B3E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34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A40FA-0C57-4A98-8F3A-25425B418F1B}"/>
              </a:ext>
            </a:extLst>
          </p:cNvPr>
          <p:cNvGrpSpPr/>
          <p:nvPr/>
        </p:nvGrpSpPr>
        <p:grpSpPr>
          <a:xfrm>
            <a:off x="810279" y="2145043"/>
            <a:ext cx="9291601" cy="4327454"/>
            <a:chOff x="1532446" y="1869273"/>
            <a:chExt cx="7560001" cy="43274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E29B91-3A39-44DC-93B7-3B74071A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6" y="2226409"/>
              <a:ext cx="7214628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Filter tests on marks with ```pytest –m 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slow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Display all registerd markers with ```pytest ––markers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  <a:endPara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e-FI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@pytest.mark.slow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e-FI" sz="180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Markers with additional functionality</a:t>
              </a:r>
              <a:endParaRPr lang="se-FI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@pytest.mark.skipif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...,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se-FI" altLang="en-US" sz="180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noProof="1">
                  <a:latin typeface="Consolas" panose="020B0609020204030204" pitchFamily="49" charset="0"/>
                </a:rPr>
                <a:t>		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On module level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113BC-AD12-45E1-BA52-0A5721F451D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Marks 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249DD3-9C55-4F02-A87E-337F581DAE3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9C62A-D342-4542-9E1A-FC9DA2831C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55FB1-2EFE-4077-809A-45AA60A3AC27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07877-89E5-4D21-A75C-DBDC0372E2F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3597-628E-4873-8060-709E47EBDC8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26775E-83F3-4A1D-AFCF-56357F10C7D6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14B550-8C96-4CE8-B058-42F43807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435DE8-A668-46F5-A685-ED18B3A2266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A4BAF0-2F70-4725-B1D7-407D5DDC4B2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10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49DD3-9C55-4F02-A87E-337F581DAE3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9C62A-D342-4542-9E1A-FC9DA2831C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55FB1-2EFE-4077-809A-45AA60A3AC27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07877-89E5-4D21-A75C-DBDC0372E2F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3597-628E-4873-8060-709E47EBDC8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26775E-83F3-4A1D-AFCF-56357F10C7D6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14B550-8C96-4CE8-B058-42F43807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435DE8-A668-46F5-A685-ED18B3A2266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A4BAF0-2F70-4725-B1D7-407D5DDC4B2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51334-2930-4D1C-B24D-01DABC9264DA}"/>
              </a:ext>
            </a:extLst>
          </p:cNvPr>
          <p:cNvGrpSpPr/>
          <p:nvPr/>
        </p:nvGrpSpPr>
        <p:grpSpPr>
          <a:xfrm>
            <a:off x="5251129" y="3677548"/>
            <a:ext cx="4326129" cy="3806133"/>
            <a:chOff x="6334920" y="2874386"/>
            <a:chExt cx="6177412" cy="5434894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E8A5951-D5D0-40B0-ADFB-9B8139CC88C9}"/>
                </a:ext>
              </a:extLst>
            </p:cNvPr>
            <p:cNvSpPr/>
            <p:nvPr/>
          </p:nvSpPr>
          <p:spPr>
            <a:xfrm>
              <a:off x="6723625" y="3280036"/>
              <a:ext cx="5393505" cy="4649573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CBE4DF-65F2-4F91-B603-982C58AF7490}"/>
                </a:ext>
              </a:extLst>
            </p:cNvPr>
            <p:cNvGrpSpPr/>
            <p:nvPr/>
          </p:nvGrpSpPr>
          <p:grpSpPr>
            <a:xfrm>
              <a:off x="8130624" y="2874386"/>
              <a:ext cx="2581050" cy="2337962"/>
              <a:chOff x="2816793" y="2630172"/>
              <a:chExt cx="2581050" cy="2337962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880215B-0532-4398-9D62-68D5A2A360A6}"/>
                  </a:ext>
                </a:extLst>
              </p:cNvPr>
              <p:cNvSpPr/>
              <p:nvPr/>
            </p:nvSpPr>
            <p:spPr>
              <a:xfrm>
                <a:off x="3207318" y="3025885"/>
                <a:ext cx="1800000" cy="155172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DCC3020-93E9-4D9E-AF18-423BB7EE564C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aa</a:t>
                </a:r>
                <a:endParaRPr lang="en-GB" sz="10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E6553C5-FA9B-48A5-8998-AD0992FB8133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ac</a:t>
                </a:r>
                <a:endParaRPr lang="en-GB" sz="10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8156493-CF76-4B59-B49A-CC48311C71C8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ab</a:t>
                </a:r>
                <a:endParaRPr lang="en-GB" sz="10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2FA59B-7878-4D0A-BF98-55BE428E69F0}"/>
                </a:ext>
              </a:extLst>
            </p:cNvPr>
            <p:cNvGrpSpPr/>
            <p:nvPr/>
          </p:nvGrpSpPr>
          <p:grpSpPr>
            <a:xfrm>
              <a:off x="6334920" y="5971318"/>
              <a:ext cx="2581050" cy="2337962"/>
              <a:chOff x="2816793" y="2630172"/>
              <a:chExt cx="2581050" cy="2337962"/>
            </a:xfrm>
          </p:grpSpPr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938876CF-35BC-4E3A-8A7C-695988F51C57}"/>
                  </a:ext>
                </a:extLst>
              </p:cNvPr>
              <p:cNvSpPr/>
              <p:nvPr/>
            </p:nvSpPr>
            <p:spPr>
              <a:xfrm>
                <a:off x="3207318" y="3044019"/>
                <a:ext cx="1800001" cy="155172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960CC01-7FF6-4EBD-810D-254FDD46CE9A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bc</a:t>
                </a:r>
                <a:endParaRPr lang="en-GB" sz="10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80FCFC7-BC64-4E3B-9492-5119BB5AD3EA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bb</a:t>
                </a:r>
                <a:endParaRPr lang="en-GB" sz="10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5C7898-51E0-4A62-AF37-8A853E567CB5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ba</a:t>
                </a:r>
                <a:endParaRPr lang="en-GB" sz="10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60AF89-38E0-4BF4-B61D-CFD9BD933C8B}"/>
                </a:ext>
              </a:extLst>
            </p:cNvPr>
            <p:cNvGrpSpPr/>
            <p:nvPr/>
          </p:nvGrpSpPr>
          <p:grpSpPr>
            <a:xfrm>
              <a:off x="9931282" y="5971318"/>
              <a:ext cx="2581050" cy="2337962"/>
              <a:chOff x="2816793" y="2630172"/>
              <a:chExt cx="2581050" cy="2337962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A21B2C24-7216-49B5-B87C-C08F47B71AC9}"/>
                  </a:ext>
                </a:extLst>
              </p:cNvPr>
              <p:cNvSpPr/>
              <p:nvPr/>
            </p:nvSpPr>
            <p:spPr>
              <a:xfrm>
                <a:off x="3207318" y="3044019"/>
                <a:ext cx="1800001" cy="155172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190A9D-AA86-40DA-B2D3-84D8DAC960F2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cb</a:t>
                </a:r>
                <a:endParaRPr lang="en-GB" sz="10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71273CE-8BBF-4855-963D-00B09B0A3C94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ca</a:t>
                </a:r>
                <a:endParaRPr lang="en-GB" sz="10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0F0BD91-35F9-484E-8200-986AE93B1D41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cc</a:t>
                </a:r>
                <a:endParaRPr lang="en-GB" sz="1000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0513E9-8C86-4F26-8834-F23033ADF178}"/>
              </a:ext>
            </a:extLst>
          </p:cNvPr>
          <p:cNvGrpSpPr/>
          <p:nvPr/>
        </p:nvGrpSpPr>
        <p:grpSpPr>
          <a:xfrm>
            <a:off x="1691117" y="5085594"/>
            <a:ext cx="1807546" cy="1637308"/>
            <a:chOff x="2020768" y="5107695"/>
            <a:chExt cx="1807546" cy="1637308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5C94AF3-7386-4C12-AC88-FDE3987937B1}"/>
                </a:ext>
              </a:extLst>
            </p:cNvPr>
            <p:cNvSpPr/>
            <p:nvPr/>
          </p:nvSpPr>
          <p:spPr>
            <a:xfrm>
              <a:off x="2294258" y="5384818"/>
              <a:ext cx="1260566" cy="1086694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E9701F-1C49-4C33-8DB0-8ACFF999C8A4}"/>
                </a:ext>
              </a:extLst>
            </p:cNvPr>
            <p:cNvSpPr/>
            <p:nvPr/>
          </p:nvSpPr>
          <p:spPr>
            <a:xfrm>
              <a:off x="2651051" y="5107695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a</a:t>
              </a:r>
              <a:endParaRPr lang="en-GB" sz="10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CEA519-2E01-428C-AFC7-5837E09C8316}"/>
                </a:ext>
              </a:extLst>
            </p:cNvPr>
            <p:cNvSpPr/>
            <p:nvPr/>
          </p:nvSpPr>
          <p:spPr>
            <a:xfrm>
              <a:off x="2020768" y="6198023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b</a:t>
              </a:r>
              <a:endParaRPr lang="en-GB" sz="10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0E4B610-BDC8-4662-9C1D-486C38AF3523}"/>
                </a:ext>
              </a:extLst>
            </p:cNvPr>
            <p:cNvSpPr/>
            <p:nvPr/>
          </p:nvSpPr>
          <p:spPr>
            <a:xfrm>
              <a:off x="3281334" y="6198023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c</a:t>
              </a:r>
              <a:endParaRPr lang="en-GB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B05CE1-9E13-4F22-A709-1CF5712EB6E4}"/>
              </a:ext>
            </a:extLst>
          </p:cNvPr>
          <p:cNvGrpSpPr/>
          <p:nvPr/>
        </p:nvGrpSpPr>
        <p:grpSpPr>
          <a:xfrm>
            <a:off x="9986585" y="1790329"/>
            <a:ext cx="9345039" cy="8135668"/>
            <a:chOff x="9986585" y="1790329"/>
            <a:chExt cx="9345039" cy="8135668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7ECDE59B-9D82-496C-82A0-48F5B5BD6FA9}"/>
                </a:ext>
              </a:extLst>
            </p:cNvPr>
            <p:cNvSpPr/>
            <p:nvPr/>
          </p:nvSpPr>
          <p:spPr>
            <a:xfrm>
              <a:off x="10257448" y="2074634"/>
              <a:ext cx="8798317" cy="7584756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50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EC76A6-6116-4EE7-8A57-66645F74C876}"/>
                </a:ext>
              </a:extLst>
            </p:cNvPr>
            <p:cNvGrpSpPr/>
            <p:nvPr/>
          </p:nvGrpSpPr>
          <p:grpSpPr>
            <a:xfrm>
              <a:off x="12499266" y="1790329"/>
              <a:ext cx="4326129" cy="3806133"/>
              <a:chOff x="6334920" y="2874386"/>
              <a:chExt cx="6177412" cy="5434894"/>
            </a:xfrm>
          </p:grpSpPr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05BBFFDA-0108-45D3-B661-CE50116E4307}"/>
                  </a:ext>
                </a:extLst>
              </p:cNvPr>
              <p:cNvSpPr/>
              <p:nvPr/>
            </p:nvSpPr>
            <p:spPr>
              <a:xfrm>
                <a:off x="6723625" y="3280036"/>
                <a:ext cx="5393505" cy="464957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D94C81B-031B-4828-8797-1C3E744BC2E5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F617F61F-04F3-4BC0-B7CD-AD7A35F75713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AAEE08A-EA1C-4B1F-8088-EB33DC5E57B1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aaa</a:t>
                  </a:r>
                  <a:endParaRPr lang="en-GB" sz="1450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09AAD7B-4FFC-414E-8BB0-F44D7755035A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aab</a:t>
                  </a:r>
                  <a:endParaRPr lang="en-GB" sz="1450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F6145F9-B8AB-41C1-82AD-978815497254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aac</a:t>
                  </a:r>
                  <a:endParaRPr lang="en-GB" sz="1450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0D0EDB3-88F2-43E9-8C55-16569C34FD0D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A9D5CA52-D974-41CD-B642-01CC81897B48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05D3384-1B4A-45A3-B454-7D8AE4B07107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acb</a:t>
                  </a:r>
                  <a:endParaRPr lang="en-GB" sz="1450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E28AAA32-89AF-4BB9-A8B5-AFE8DA67E71E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acc</a:t>
                  </a:r>
                  <a:endParaRPr lang="en-GB" sz="1450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6E89ABFA-A583-4D78-863B-22029059D06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aca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2EF8453-A1C6-4D1A-9900-8643531E72FA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D5CA5F8C-6635-4D78-97A4-DEAD93BBF48C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DF5B645-148C-4B2F-BE6D-E4B33F1F780B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abc</a:t>
                  </a:r>
                  <a:endParaRPr lang="en-GB" sz="1450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50CE46A-54CB-426A-B35D-45EB12362F0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aba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93200FA-C175-42F2-A762-A15F1343FE7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abb</a:t>
                  </a: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2F2BE5D-FF24-4496-A1CF-532876D9F72C}"/>
                </a:ext>
              </a:extLst>
            </p:cNvPr>
            <p:cNvGrpSpPr/>
            <p:nvPr/>
          </p:nvGrpSpPr>
          <p:grpSpPr>
            <a:xfrm>
              <a:off x="9986585" y="6119864"/>
              <a:ext cx="4326129" cy="3806133"/>
              <a:chOff x="6334920" y="2874386"/>
              <a:chExt cx="6177412" cy="5434894"/>
            </a:xfrm>
          </p:grpSpPr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24283DC2-CFBA-467C-BF48-BACE40B97E83}"/>
                  </a:ext>
                </a:extLst>
              </p:cNvPr>
              <p:cNvSpPr/>
              <p:nvPr/>
            </p:nvSpPr>
            <p:spPr>
              <a:xfrm>
                <a:off x="6723626" y="3280035"/>
                <a:ext cx="5393505" cy="464957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415A6A5-D232-418B-9404-B4CEDDF8E5A4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30" name="Isosceles Triangle 129">
                  <a:extLst>
                    <a:ext uri="{FF2B5EF4-FFF2-40B4-BE49-F238E27FC236}">
                      <a16:creationId xmlns:a16="http://schemas.microsoft.com/office/drawing/2014/main" id="{4C8A0F78-1F16-4557-9F46-EDA819FC8D4C}"/>
                    </a:ext>
                  </a:extLst>
                </p:cNvPr>
                <p:cNvSpPr/>
                <p:nvPr/>
              </p:nvSpPr>
              <p:spPr>
                <a:xfrm>
                  <a:off x="3207318" y="3025885"/>
                  <a:ext cx="1800000" cy="1551724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F7593E1-B4FB-48AB-97C9-8EA9294C91FA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bcc</a:t>
                  </a: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A3572C1-E210-45FC-9B3B-19EE1A2AB251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bca</a:t>
                  </a:r>
                  <a:endParaRPr lang="en-GB" sz="1450" dirty="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F05F2E0-40B8-46C0-A307-B8F2E6A37501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bcb</a:t>
                  </a:r>
                  <a:endParaRPr lang="en-GB" sz="1450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175F61D-2C85-4848-B2B8-C30B2E1E8B54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66C85A5D-785B-48A3-899E-D4F6C641E89E}"/>
                    </a:ext>
                  </a:extLst>
                </p:cNvPr>
                <p:cNvSpPr/>
                <p:nvPr/>
              </p:nvSpPr>
              <p:spPr>
                <a:xfrm>
                  <a:off x="3207318" y="3039485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77BE1F6-24E6-46DE-B98B-20948FC74794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bba</a:t>
                  </a:r>
                  <a:endParaRPr lang="en-GB" sz="1450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C4A7D78-357D-4BE7-867D-155F20EE1E9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bbb</a:t>
                  </a:r>
                  <a:endParaRPr lang="en-GB" sz="1450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4AD43EE3-E3F1-4FE4-A17B-9A3371B22D0B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bbc</a:t>
                  </a:r>
                  <a:endParaRPr lang="en-GB" sz="1450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F570DB7-AFA9-413B-8384-DEFF81BF5359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D7C529DC-4BFA-4774-B183-04B6E8C358A4}"/>
                    </a:ext>
                  </a:extLst>
                </p:cNvPr>
                <p:cNvSpPr/>
                <p:nvPr/>
              </p:nvSpPr>
              <p:spPr>
                <a:xfrm>
                  <a:off x="3207318" y="3039485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A50DD6A5-B54E-48C4-B295-D7BA6D0B8E45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bab</a:t>
                  </a:r>
                  <a:endParaRPr lang="en-GB" sz="1450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81CDAC0-CDCD-4D01-B9BE-A3BD3035C352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bac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36ACCD4-A2D4-4B41-B2E8-AA9BD8E18031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bab</a:t>
                  </a:r>
                  <a:endParaRPr lang="en-GB" sz="1450" dirty="0"/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9AC68ED-47A4-4EE1-A90B-1D72B21D53C6}"/>
                </a:ext>
              </a:extLst>
            </p:cNvPr>
            <p:cNvGrpSpPr/>
            <p:nvPr/>
          </p:nvGrpSpPr>
          <p:grpSpPr>
            <a:xfrm>
              <a:off x="15005495" y="6119864"/>
              <a:ext cx="4326129" cy="3806133"/>
              <a:chOff x="6334920" y="2874386"/>
              <a:chExt cx="6177412" cy="5434894"/>
            </a:xfrm>
          </p:grpSpPr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01F1F370-AD1B-4380-804C-03D244F209E8}"/>
                  </a:ext>
                </a:extLst>
              </p:cNvPr>
              <p:cNvSpPr/>
              <p:nvPr/>
            </p:nvSpPr>
            <p:spPr>
              <a:xfrm>
                <a:off x="6723625" y="3280036"/>
                <a:ext cx="5393505" cy="464957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81E990F-AD75-4C43-A047-BC26D33FB1B2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515D35AF-7712-43EF-9960-1FF878DA4F2D}"/>
                    </a:ext>
                  </a:extLst>
                </p:cNvPr>
                <p:cNvSpPr/>
                <p:nvPr/>
              </p:nvSpPr>
              <p:spPr>
                <a:xfrm>
                  <a:off x="3207318" y="3025885"/>
                  <a:ext cx="1800000" cy="1551724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E7CD07-7438-4BCF-AB49-1DB9FADEB557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cbb</a:t>
                  </a:r>
                  <a:endParaRPr lang="en-GB" sz="1450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8E4343E-8323-4108-8480-C233EDA8727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cbc</a:t>
                  </a:r>
                  <a:endParaRPr lang="en-GB" sz="1450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BE2CABA-8E5D-47FA-88AD-247298DB506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cba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1C64B19-7EA4-4CF0-8A31-8BD2484BA58A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43" name="Isosceles Triangle 142">
                  <a:extLst>
                    <a:ext uri="{FF2B5EF4-FFF2-40B4-BE49-F238E27FC236}">
                      <a16:creationId xmlns:a16="http://schemas.microsoft.com/office/drawing/2014/main" id="{0DD933CD-D5A9-4FF5-9291-BA23A228A182}"/>
                    </a:ext>
                  </a:extLst>
                </p:cNvPr>
                <p:cNvSpPr/>
                <p:nvPr/>
              </p:nvSpPr>
              <p:spPr>
                <a:xfrm>
                  <a:off x="3207318" y="3044019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BC3F72BF-F166-4AE9-AF54-F50708B164DF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cac</a:t>
                  </a:r>
                  <a:endParaRPr lang="en-GB" sz="1450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4D775BF-3584-4704-8F54-4C35D9FBE781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caa</a:t>
                  </a:r>
                  <a:endParaRPr lang="en-GB" sz="1450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FD2D707-A45F-46D8-94FB-AAF91F427DAD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cab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D78CF5F-3B7C-4AA7-83FD-7E134386653F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39" name="Isosceles Triangle 138">
                  <a:extLst>
                    <a:ext uri="{FF2B5EF4-FFF2-40B4-BE49-F238E27FC236}">
                      <a16:creationId xmlns:a16="http://schemas.microsoft.com/office/drawing/2014/main" id="{CCE6CF67-F976-4BFF-B3BE-BBE49141C105}"/>
                    </a:ext>
                  </a:extLst>
                </p:cNvPr>
                <p:cNvSpPr/>
                <p:nvPr/>
              </p:nvSpPr>
              <p:spPr>
                <a:xfrm>
                  <a:off x="3207318" y="3044019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7718A48E-9EAD-4829-989C-ADA60A8E838E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cca</a:t>
                  </a:r>
                  <a:endParaRPr lang="en-GB" sz="1450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D6D5FE9-7B6C-4826-915E-A3237541C4F4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ccb</a:t>
                  </a:r>
                  <a:endParaRPr lang="en-GB" sz="1450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625CF67-A906-4AB1-B097-669BA382494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ccc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94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B4CBDDE-AC13-48BB-800F-58819AF1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216FD82-96E6-4680-A405-B8A0240E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7E69138-6CD9-4D22-9B29-5BE4C336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7A345E9-6FB7-47D4-9A50-E356F3A1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3129041"/>
            <a:ext cx="7560000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 = 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age =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 = 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=age)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8FE1D-2BC2-4C0C-9A1C-058CA6350A64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14D8D-8CE8-4AB9-8E0B-C30C5AF28A59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B4050-5BC6-47AA-B758-8CAFA31D30B0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3F741-6B58-4017-9F3C-C78E5E3EA301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8A969-B0F1-4382-A223-DF9C6C73BBE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47B9F-CECE-4141-9181-4D6382465863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1D433A-6194-4452-8103-BF02AF5BB9D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594D0A-DFD3-46BA-B281-73122C0FB14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DE2238-CD9A-4294-80F5-42ED5B278DC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75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  <p:bldP spid="15" grpId="0" animBg="1"/>
      <p:bldP spid="12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629DD-AA78-4322-927A-A0AF7E21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527" y="2219821"/>
            <a:ext cx="7560000" cy="6463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test_append.py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first_entry():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append_first(order, first_entry):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order.append(first_entry)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test_append(append_first, order, first_entry):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append_first == [first_entry]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== [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== []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FA49E-33F4-4498-9F12-8F0561ADE1C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B04DC-B7D7-4FD8-9EA1-F4F095794BB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2CAF0-DB57-4FE0-9D29-BE3D8EC28B0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C079-1C79-4486-9CDE-98F1C14A920D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F9242-D04B-4B3F-AA56-3E9DB0D33DAF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5582E5-5036-4E55-81BE-F06ED331334E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B6C57E-F3DC-4DDA-8964-E51234BF6A3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AB9CAA-356E-47EF-B9FF-25DACC351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7F79FE-B860-41BF-A51B-B0A5118D59E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080977"/>
      </p:ext>
    </p:extLst>
  </p:cSld>
  <p:clrMapOvr>
    <a:masterClrMapping/>
  </p:clrMapOvr>
</p:sld>
</file>

<file path=ppt/theme/theme1.xml><?xml version="1.0" encoding="utf-8"?>
<a:theme xmlns:a="http://schemas.openxmlformats.org/drawingml/2006/main" name="BDR Theme">
  <a:themeElements>
    <a:clrScheme name="Custom 1">
      <a:dk1>
        <a:srgbClr val="0C2749"/>
      </a:dk1>
      <a:lt1>
        <a:srgbClr val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13828</TotalTime>
  <Words>5663</Words>
  <Application>Microsoft Office PowerPoint</Application>
  <PresentationFormat>Custom</PresentationFormat>
  <Paragraphs>550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Quicksand</vt:lpstr>
      <vt:lpstr>Calibri</vt:lpstr>
      <vt:lpstr>Consolas</vt:lpstr>
      <vt:lpstr>Muli</vt:lpstr>
      <vt:lpstr>Abadi</vt:lpstr>
      <vt:lpstr>Arial</vt:lpstr>
      <vt:lpstr>BDR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last thing…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Jasper Derikx - External</cp:lastModifiedBy>
  <cp:revision>9</cp:revision>
  <dcterms:modified xsi:type="dcterms:W3CDTF">2022-03-21T15:32:00Z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c2282f-a952-4781-b943-52f7eb0fad02_Enabled">
    <vt:lpwstr>true</vt:lpwstr>
  </property>
  <property fmtid="{D5CDD505-2E9C-101B-9397-08002B2CF9AE}" pid="3" name="MSIP_Label_03c2282f-a952-4781-b943-52f7eb0fad02_SetDate">
    <vt:lpwstr>2022-03-01T14:08:18Z</vt:lpwstr>
  </property>
  <property fmtid="{D5CDD505-2E9C-101B-9397-08002B2CF9AE}" pid="4" name="MSIP_Label_03c2282f-a952-4781-b943-52f7eb0fad02_Method">
    <vt:lpwstr>Privileged</vt:lpwstr>
  </property>
  <property fmtid="{D5CDD505-2E9C-101B-9397-08002B2CF9AE}" pid="5" name="MSIP_Label_03c2282f-a952-4781-b943-52f7eb0fad02_Name">
    <vt:lpwstr>Public</vt:lpwstr>
  </property>
  <property fmtid="{D5CDD505-2E9C-101B-9397-08002B2CF9AE}" pid="6" name="MSIP_Label_03c2282f-a952-4781-b943-52f7eb0fad02_SiteId">
    <vt:lpwstr>a6b169f1-592b-4329-8f33-8db8903003c7</vt:lpwstr>
  </property>
  <property fmtid="{D5CDD505-2E9C-101B-9397-08002B2CF9AE}" pid="7" name="MSIP_Label_03c2282f-a952-4781-b943-52f7eb0fad02_ActionId">
    <vt:lpwstr>4fdf79fc-9003-48a3-9ad2-2db9e3f7ab1e</vt:lpwstr>
  </property>
  <property fmtid="{D5CDD505-2E9C-101B-9397-08002B2CF9AE}" pid="8" name="MSIP_Label_03c2282f-a952-4781-b943-52f7eb0fad02_ContentBits">
    <vt:lpwstr>0</vt:lpwstr>
  </property>
</Properties>
</file>