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4"/>
  </p:notesMasterIdLst>
  <p:sldIdLst>
    <p:sldId id="256" r:id="rId2"/>
    <p:sldId id="343" r:id="rId3"/>
    <p:sldId id="299" r:id="rId4"/>
    <p:sldId id="331" r:id="rId5"/>
    <p:sldId id="300" r:id="rId6"/>
    <p:sldId id="335" r:id="rId7"/>
    <p:sldId id="332" r:id="rId8"/>
    <p:sldId id="341" r:id="rId9"/>
    <p:sldId id="337" r:id="rId10"/>
    <p:sldId id="342" r:id="rId11"/>
    <p:sldId id="340" r:id="rId12"/>
    <p:sldId id="344" r:id="rId13"/>
    <p:sldId id="345" r:id="rId14"/>
    <p:sldId id="346" r:id="rId15"/>
    <p:sldId id="347" r:id="rId16"/>
    <p:sldId id="348" r:id="rId17"/>
    <p:sldId id="355" r:id="rId18"/>
    <p:sldId id="349" r:id="rId19"/>
    <p:sldId id="350" r:id="rId20"/>
    <p:sldId id="351" r:id="rId21"/>
    <p:sldId id="354" r:id="rId22"/>
    <p:sldId id="352" r:id="rId23"/>
  </p:sldIdLst>
  <p:sldSz cx="20104100" cy="11309350"/>
  <p:notesSz cx="20104100" cy="1130935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Quicksan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1" autoAdjust="0"/>
  </p:normalViewPr>
  <p:slideViewPr>
    <p:cSldViewPr snapToGrid="0">
      <p:cViewPr varScale="1">
        <p:scale>
          <a:sx n="60" d="100"/>
          <a:sy n="60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FAC36-B06F-45C5-98F5-6E3940E80C6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207451C-8F0C-46E8-BB9D-EEAC9C5EA7B4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400" dirty="0">
              <a:latin typeface="Quicksand" panose="020B0604020202020204" charset="0"/>
            </a:rPr>
            <a:t>Write a test that fails.</a:t>
          </a:r>
        </a:p>
      </dgm:t>
    </dgm:pt>
    <dgm:pt modelId="{D741442A-F424-41F1-9C75-F4E03979C4BB}" type="parTrans" cxnId="{CAE33026-C6D0-41CC-A6DC-3A3DD4F52C71}">
      <dgm:prSet/>
      <dgm:spPr/>
      <dgm:t>
        <a:bodyPr/>
        <a:lstStyle/>
        <a:p>
          <a:endParaRPr lang="en-GB"/>
        </a:p>
      </dgm:t>
    </dgm:pt>
    <dgm:pt modelId="{37F7AAE1-B181-4D35-85D8-0D0C54147F51}" type="sibTrans" cxnId="{CAE33026-C6D0-41CC-A6DC-3A3DD4F52C7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GB"/>
        </a:p>
      </dgm:t>
    </dgm:pt>
    <dgm:pt modelId="{B993DF55-2768-4BFB-ADFC-32188DD3AFB5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3"/>
              </a:solidFill>
              <a:latin typeface="Quicksand" panose="020B0604020202020204" charset="0"/>
              <a:ea typeface="+mn-ea"/>
              <a:cs typeface="+mn-cs"/>
            </a:rPr>
            <a:t>Write code to make the test pass.</a:t>
          </a:r>
        </a:p>
      </dgm:t>
    </dgm:pt>
    <dgm:pt modelId="{177F763B-E571-4EC5-9E0A-57597BC4C508}" type="sibTrans" cxnId="{530C7E9B-ACC6-4D99-9A41-2FA5DCD02EEA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GB"/>
        </a:p>
      </dgm:t>
    </dgm:pt>
    <dgm:pt modelId="{3E703F4B-B8BA-41CE-A2F2-BC9048F5DA34}" type="parTrans" cxnId="{530C7E9B-ACC6-4D99-9A41-2FA5DCD02EEA}">
      <dgm:prSet/>
      <dgm:spPr/>
      <dgm:t>
        <a:bodyPr/>
        <a:lstStyle/>
        <a:p>
          <a:endParaRPr lang="en-GB"/>
        </a:p>
      </dgm:t>
    </dgm:pt>
    <dgm:pt modelId="{24549E34-6654-49F4-A582-675D59698881}" type="pres">
      <dgm:prSet presAssocID="{9D0FAC36-B06F-45C5-98F5-6E3940E80C6A}" presName="cycle" presStyleCnt="0">
        <dgm:presLayoutVars>
          <dgm:dir/>
          <dgm:resizeHandles val="exact"/>
        </dgm:presLayoutVars>
      </dgm:prSet>
      <dgm:spPr/>
    </dgm:pt>
    <dgm:pt modelId="{B385CBB0-EE78-4D4C-BF2D-F92C81EBF634}" type="pres">
      <dgm:prSet presAssocID="{6207451C-8F0C-46E8-BB9D-EEAC9C5EA7B4}" presName="node" presStyleLbl="node1" presStyleIdx="0" presStyleCnt="2" custScaleY="40558" custRadScaleRad="75090" custRadScaleInc="-2365">
        <dgm:presLayoutVars>
          <dgm:bulletEnabled val="1"/>
        </dgm:presLayoutVars>
      </dgm:prSet>
      <dgm:spPr/>
    </dgm:pt>
    <dgm:pt modelId="{ECD64DD0-BAFA-473E-AD7D-ED074CB98A28}" type="pres">
      <dgm:prSet presAssocID="{6207451C-8F0C-46E8-BB9D-EEAC9C5EA7B4}" presName="spNode" presStyleCnt="0"/>
      <dgm:spPr/>
    </dgm:pt>
    <dgm:pt modelId="{6B4B0A9D-3E7F-4FA5-8F46-D2E750D7F614}" type="pres">
      <dgm:prSet presAssocID="{37F7AAE1-B181-4D35-85D8-0D0C54147F51}" presName="sibTrans" presStyleLbl="sibTrans1D1" presStyleIdx="0" presStyleCnt="2"/>
      <dgm:spPr/>
    </dgm:pt>
    <dgm:pt modelId="{5E82A651-477C-4338-8E4B-B6D269BB952C}" type="pres">
      <dgm:prSet presAssocID="{B993DF55-2768-4BFB-ADFC-32188DD3AFB5}" presName="node" presStyleLbl="node1" presStyleIdx="1" presStyleCnt="2" custScaleY="40558" custRadScaleRad="166955" custRadScaleInc="1064">
        <dgm:presLayoutVars>
          <dgm:bulletEnabled val="1"/>
        </dgm:presLayoutVars>
      </dgm:prSet>
      <dgm:spPr/>
    </dgm:pt>
    <dgm:pt modelId="{D149B7BF-4F7A-446C-9A25-51CB4CFFD03C}" type="pres">
      <dgm:prSet presAssocID="{B993DF55-2768-4BFB-ADFC-32188DD3AFB5}" presName="spNode" presStyleCnt="0"/>
      <dgm:spPr/>
    </dgm:pt>
    <dgm:pt modelId="{88D83082-7A5B-44AB-A11E-30B9E3313153}" type="pres">
      <dgm:prSet presAssocID="{177F763B-E571-4EC5-9E0A-57597BC4C508}" presName="sibTrans" presStyleLbl="sibTrans1D1" presStyleIdx="1" presStyleCnt="2"/>
      <dgm:spPr/>
    </dgm:pt>
  </dgm:ptLst>
  <dgm:cxnLst>
    <dgm:cxn modelId="{CAE33026-C6D0-41CC-A6DC-3A3DD4F52C71}" srcId="{9D0FAC36-B06F-45C5-98F5-6E3940E80C6A}" destId="{6207451C-8F0C-46E8-BB9D-EEAC9C5EA7B4}" srcOrd="0" destOrd="0" parTransId="{D741442A-F424-41F1-9C75-F4E03979C4BB}" sibTransId="{37F7AAE1-B181-4D35-85D8-0D0C54147F51}"/>
    <dgm:cxn modelId="{6F6CA35B-9209-48E9-B5C9-FD49D5747E5E}" type="presOf" srcId="{6207451C-8F0C-46E8-BB9D-EEAC9C5EA7B4}" destId="{B385CBB0-EE78-4D4C-BF2D-F92C81EBF634}" srcOrd="0" destOrd="0" presId="urn:microsoft.com/office/officeart/2005/8/layout/cycle5"/>
    <dgm:cxn modelId="{47285467-677C-40E8-BA11-6716A0D50F4C}" type="presOf" srcId="{37F7AAE1-B181-4D35-85D8-0D0C54147F51}" destId="{6B4B0A9D-3E7F-4FA5-8F46-D2E750D7F614}" srcOrd="0" destOrd="0" presId="urn:microsoft.com/office/officeart/2005/8/layout/cycle5"/>
    <dgm:cxn modelId="{530C7E9B-ACC6-4D99-9A41-2FA5DCD02EEA}" srcId="{9D0FAC36-B06F-45C5-98F5-6E3940E80C6A}" destId="{B993DF55-2768-4BFB-ADFC-32188DD3AFB5}" srcOrd="1" destOrd="0" parTransId="{3E703F4B-B8BA-41CE-A2F2-BC9048F5DA34}" sibTransId="{177F763B-E571-4EC5-9E0A-57597BC4C508}"/>
    <dgm:cxn modelId="{5D14CDB8-25CA-4CBE-9395-E637DA8FB498}" type="presOf" srcId="{9D0FAC36-B06F-45C5-98F5-6E3940E80C6A}" destId="{24549E34-6654-49F4-A582-675D59698881}" srcOrd="0" destOrd="0" presId="urn:microsoft.com/office/officeart/2005/8/layout/cycle5"/>
    <dgm:cxn modelId="{378BD8D3-35FB-45C0-BADE-9B1719D52979}" type="presOf" srcId="{177F763B-E571-4EC5-9E0A-57597BC4C508}" destId="{88D83082-7A5B-44AB-A11E-30B9E3313153}" srcOrd="0" destOrd="0" presId="urn:microsoft.com/office/officeart/2005/8/layout/cycle5"/>
    <dgm:cxn modelId="{49EEB1EC-F65B-4AF8-8A45-0182D27D0BAD}" type="presOf" srcId="{B993DF55-2768-4BFB-ADFC-32188DD3AFB5}" destId="{5E82A651-477C-4338-8E4B-B6D269BB952C}" srcOrd="0" destOrd="0" presId="urn:microsoft.com/office/officeart/2005/8/layout/cycle5"/>
    <dgm:cxn modelId="{F7FAF19D-C411-4A64-A76F-57A453EF0660}" type="presParOf" srcId="{24549E34-6654-49F4-A582-675D59698881}" destId="{B385CBB0-EE78-4D4C-BF2D-F92C81EBF634}" srcOrd="0" destOrd="0" presId="urn:microsoft.com/office/officeart/2005/8/layout/cycle5"/>
    <dgm:cxn modelId="{ECBB5AD6-DEE2-4F21-A17D-33FB0F6E24BE}" type="presParOf" srcId="{24549E34-6654-49F4-A582-675D59698881}" destId="{ECD64DD0-BAFA-473E-AD7D-ED074CB98A28}" srcOrd="1" destOrd="0" presId="urn:microsoft.com/office/officeart/2005/8/layout/cycle5"/>
    <dgm:cxn modelId="{8BF4562B-1DB4-40E9-9C4C-A6FBDB06E2CF}" type="presParOf" srcId="{24549E34-6654-49F4-A582-675D59698881}" destId="{6B4B0A9D-3E7F-4FA5-8F46-D2E750D7F614}" srcOrd="2" destOrd="0" presId="urn:microsoft.com/office/officeart/2005/8/layout/cycle5"/>
    <dgm:cxn modelId="{0E0615FE-B161-4DE2-A4BD-B1817A20D75A}" type="presParOf" srcId="{24549E34-6654-49F4-A582-675D59698881}" destId="{5E82A651-477C-4338-8E4B-B6D269BB952C}" srcOrd="3" destOrd="0" presId="urn:microsoft.com/office/officeart/2005/8/layout/cycle5"/>
    <dgm:cxn modelId="{E8F6294C-DDCE-4735-B1C8-0DD73D4F55B5}" type="presParOf" srcId="{24549E34-6654-49F4-A582-675D59698881}" destId="{D149B7BF-4F7A-446C-9A25-51CB4CFFD03C}" srcOrd="4" destOrd="0" presId="urn:microsoft.com/office/officeart/2005/8/layout/cycle5"/>
    <dgm:cxn modelId="{8C207DAC-68AE-4415-9979-5E2E821BF0C8}" type="presParOf" srcId="{24549E34-6654-49F4-A582-675D59698881}" destId="{88D83082-7A5B-44AB-A11E-30B9E3313153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5CBB0-EE78-4D4C-BF2D-F92C81EBF634}">
      <dsp:nvSpPr>
        <dsp:cNvPr id="0" name=""/>
        <dsp:cNvSpPr/>
      </dsp:nvSpPr>
      <dsp:spPr>
        <a:xfrm>
          <a:off x="2659847" y="2884494"/>
          <a:ext cx="5237295" cy="138069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Quicksand" panose="020B0604020202020204" charset="0"/>
            </a:rPr>
            <a:t>Write a test that fails.</a:t>
          </a:r>
        </a:p>
      </dsp:txBody>
      <dsp:txXfrm>
        <a:off x="2727247" y="2951894"/>
        <a:ext cx="5102495" cy="1245892"/>
      </dsp:txXfrm>
    </dsp:sp>
    <dsp:sp modelId="{6B4B0A9D-3E7F-4FA5-8F46-D2E750D7F614}">
      <dsp:nvSpPr>
        <dsp:cNvPr id="0" name=""/>
        <dsp:cNvSpPr/>
      </dsp:nvSpPr>
      <dsp:spPr>
        <a:xfrm>
          <a:off x="5373269" y="-545319"/>
          <a:ext cx="6859647" cy="6859647"/>
        </a:xfrm>
        <a:custGeom>
          <a:avLst/>
          <a:gdLst/>
          <a:ahLst/>
          <a:cxnLst/>
          <a:rect l="0" t="0" r="0" b="0"/>
          <a:pathLst>
            <a:path>
              <a:moveTo>
                <a:pt x="270750" y="2094178"/>
              </a:moveTo>
              <a:arcTo wR="3429823" hR="3429823" stAng="12175109" swAng="8049803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2A651-477C-4338-8E4B-B6D269BB952C}">
      <dsp:nvSpPr>
        <dsp:cNvPr id="0" name=""/>
        <dsp:cNvSpPr/>
      </dsp:nvSpPr>
      <dsp:spPr>
        <a:xfrm>
          <a:off x="9656132" y="2884514"/>
          <a:ext cx="5237295" cy="138069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3"/>
              </a:solidFill>
              <a:latin typeface="Quicksand" panose="020B0604020202020204" charset="0"/>
              <a:ea typeface="+mn-ea"/>
              <a:cs typeface="+mn-cs"/>
            </a:rPr>
            <a:t>Write code to make the test pass.</a:t>
          </a:r>
        </a:p>
      </dsp:txBody>
      <dsp:txXfrm>
        <a:off x="9723532" y="2951914"/>
        <a:ext cx="5102495" cy="1245892"/>
      </dsp:txXfrm>
    </dsp:sp>
    <dsp:sp modelId="{88D83082-7A5B-44AB-A11E-30B9E3313153}">
      <dsp:nvSpPr>
        <dsp:cNvPr id="0" name=""/>
        <dsp:cNvSpPr/>
      </dsp:nvSpPr>
      <dsp:spPr>
        <a:xfrm>
          <a:off x="5409346" y="861184"/>
          <a:ext cx="6808026" cy="6808026"/>
        </a:xfrm>
        <a:custGeom>
          <a:avLst/>
          <a:gdLst/>
          <a:ahLst/>
          <a:cxnLst/>
          <a:rect l="0" t="0" r="0" b="0"/>
          <a:pathLst>
            <a:path>
              <a:moveTo>
                <a:pt x="6539312" y="4729607"/>
              </a:moveTo>
              <a:arcTo wR="3404013" hR="3404013" stAng="1375109" swAng="8049803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and change of text and/or images</a:t>
            </a:r>
            <a:endParaRPr sz="14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textbox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or copy/paste your story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Pasting text should be done with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Mac: Command + Control + V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dirty="0"/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Windows: 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(https://nutsandboltsspeedtraining.com/powerpoint-tutorials/paste-special-powerpoint/)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your text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‘Tab’ on your keyboard to go to the next preset text style. We have 9 different styles on regular Text placeholders (Heading placeholders are always in 1 style)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blue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turquoise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white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blue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white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blue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white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QuickSand</a:t>
            </a:r>
            <a:r>
              <a:rPr lang="en-US" dirty="0"/>
              <a:t> Regular turquoise 34 / 40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QuickSabd</a:t>
            </a:r>
            <a:r>
              <a:rPr lang="en-US" dirty="0"/>
              <a:t> Regular white 34 / 40 </a:t>
            </a:r>
            <a:r>
              <a:rPr lang="en-US" dirty="0" err="1"/>
              <a:t>pt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‘Shift Tab’ to go to the previous style!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footer Testing for Data Science by going to the Insert tab, than choose Header &amp; Footer, than check footer, and fill your title. Press Apply to all!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presentation date by going to the insert tab, than choose Date &amp; Time, than check date &amp; time, choose format. Press Apply to all! (Date is only present on presentation title slide, uncheck in Date &amp; Time if you do not want a date on this slide!)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many pages you can change the background image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i.e.Presentation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slide): format background: insert image from file. Choose your picture from the Assets folder!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content slides with a visual: change the default visual: format background: insert image from file (assets folder). Choose your picture! Possible change position by changing the offset percentages</a:t>
            </a:r>
            <a:endParaRPr dirty="0"/>
          </a:p>
        </p:txBody>
      </p:sp>
      <p:sp>
        <p:nvSpPr>
          <p:cNvPr id="157" name="Google Shape;157;p1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 should not dependent on external factors.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 example of </a:t>
            </a:r>
            <a:r>
              <a:rPr lang="en-GB" dirty="0" err="1"/>
              <a:t>monkeypatching</a:t>
            </a:r>
            <a:r>
              <a:rPr lang="en-GB" dirty="0"/>
              <a:t> </a:t>
            </a:r>
            <a:r>
              <a:rPr lang="en-GB" dirty="0" err="1"/>
              <a:t>gridsearch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19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Only test your own code!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17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 </a:t>
            </a:r>
            <a:r>
              <a:rPr lang="en-GB" dirty="0" err="1"/>
              <a:t>kleine</a:t>
            </a:r>
            <a:r>
              <a:rPr lang="en-GB" dirty="0"/>
              <a:t> loop, </a:t>
            </a:r>
            <a:r>
              <a:rPr lang="en-GB" dirty="0" err="1"/>
              <a:t>lijkt</a:t>
            </a:r>
            <a:r>
              <a:rPr lang="en-GB" dirty="0"/>
              <a:t> </a:t>
            </a:r>
            <a:r>
              <a:rPr lang="en-GB" dirty="0" err="1"/>
              <a:t>vervelend</a:t>
            </a:r>
            <a:r>
              <a:rPr lang="en-GB" dirty="0"/>
              <a:t>, maar je </a:t>
            </a:r>
            <a:r>
              <a:rPr lang="en-GB" dirty="0" err="1"/>
              <a:t>productie</a:t>
            </a:r>
            <a:r>
              <a:rPr lang="en-GB" dirty="0"/>
              <a:t> code </a:t>
            </a:r>
            <a:r>
              <a:rPr lang="en-GB" dirty="0" err="1"/>
              <a:t>sloot</a:t>
            </a:r>
            <a:r>
              <a:rPr lang="en-GB" dirty="0"/>
              <a:t> 1 </a:t>
            </a:r>
            <a:r>
              <a:rPr lang="en-GB" dirty="0" err="1"/>
              <a:t>minuut</a:t>
            </a:r>
            <a:r>
              <a:rPr lang="en-GB" dirty="0"/>
              <a:t> </a:t>
            </a:r>
            <a:r>
              <a:rPr lang="en-GB" dirty="0" err="1"/>
              <a:t>geleden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je tests. De </a:t>
            </a:r>
            <a:r>
              <a:rPr lang="en-GB" u="sng" dirty="0" err="1"/>
              <a:t>volledige</a:t>
            </a:r>
            <a:r>
              <a:rPr lang="en-GB" dirty="0"/>
              <a:t> </a:t>
            </a:r>
            <a:r>
              <a:rPr lang="en-GB" dirty="0" err="1"/>
              <a:t>functionaliteit</a:t>
            </a:r>
            <a:r>
              <a:rPr lang="en-GB" dirty="0"/>
              <a:t> is </a:t>
            </a:r>
            <a:r>
              <a:rPr lang="en-GB" dirty="0" err="1"/>
              <a:t>beschreven</a:t>
            </a:r>
            <a:r>
              <a:rPr lang="en-GB" dirty="0"/>
              <a:t> in je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beantwoord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direct de </a:t>
            </a:r>
            <a:r>
              <a:rPr lang="en-GB" dirty="0" err="1"/>
              <a:t>vraag</a:t>
            </a:r>
            <a:r>
              <a:rPr lang="en-GB" dirty="0"/>
              <a:t>: </a:t>
            </a:r>
            <a:r>
              <a:rPr lang="en-GB" dirty="0" err="1"/>
              <a:t>hoeveel</a:t>
            </a:r>
            <a:r>
              <a:rPr lang="en-GB" dirty="0"/>
              <a:t> tests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schrijven</a:t>
            </a:r>
            <a:r>
              <a:rPr lang="en-GB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Het </a:t>
            </a:r>
            <a:r>
              <a:rPr lang="en-GB" dirty="0" err="1"/>
              <a:t>geeft</a:t>
            </a:r>
            <a:r>
              <a:rPr lang="en-GB" dirty="0"/>
              <a:t> je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volledig</a:t>
            </a:r>
            <a:r>
              <a:rPr lang="en-GB" dirty="0"/>
              <a:t> </a:t>
            </a:r>
            <a:r>
              <a:rPr lang="en-GB" dirty="0" err="1"/>
              <a:t>vertrouwen</a:t>
            </a:r>
            <a:r>
              <a:rPr lang="en-GB" dirty="0"/>
              <a:t> in je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Het is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iets</a:t>
            </a:r>
            <a:r>
              <a:rPr lang="en-GB" dirty="0"/>
              <a:t> wat je van de </a:t>
            </a:r>
            <a:r>
              <a:rPr lang="en-GB" dirty="0" err="1"/>
              <a:t>een</a:t>
            </a:r>
            <a:r>
              <a:rPr lang="en-GB" dirty="0"/>
              <a:t> op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toepassen</a:t>
            </a:r>
            <a:r>
              <a:rPr lang="en-GB" dirty="0"/>
              <a:t>, maar </a:t>
            </a:r>
            <a:r>
              <a:rPr lang="en-GB" dirty="0" err="1"/>
              <a:t>iets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oefenen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uiteindelijk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toepassen</a:t>
            </a:r>
            <a:r>
              <a:rPr lang="en-GB" dirty="0"/>
              <a:t> in je </a:t>
            </a:r>
            <a:r>
              <a:rPr lang="en-GB" dirty="0" err="1"/>
              <a:t>werk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 -&gt; </a:t>
            </a:r>
            <a:r>
              <a:rPr lang="en-GB" dirty="0" err="1"/>
              <a:t>aansturen</a:t>
            </a:r>
            <a:r>
              <a:rPr lang="en-GB" dirty="0"/>
              <a:t> op requirements.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69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Terugkomen</a:t>
            </a:r>
            <a:r>
              <a:rPr lang="en-GB" dirty="0"/>
              <a:t> op </a:t>
            </a:r>
            <a:r>
              <a:rPr lang="en-GB" dirty="0" err="1"/>
              <a:t>uitleg</a:t>
            </a:r>
            <a:r>
              <a:rPr lang="en-GB" dirty="0"/>
              <a:t> van </a:t>
            </a:r>
            <a:r>
              <a:rPr lang="en-GB" dirty="0" err="1"/>
              <a:t>ttd</a:t>
            </a:r>
            <a:r>
              <a:rPr lang="en-GB" dirty="0"/>
              <a:t>.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364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67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 how dummy_data.csv is created in repo. Creates webpage, because we don’t want to rely on internet connection, or changes from other resources. Tests are repeatable.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725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Mappenstructuur (welke keuzes kun je hierin maken)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(bestanden, functies, classes,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Conftest.py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13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Third party vs built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Nose is an extension of </a:t>
            </a:r>
            <a:r>
              <a:rPr lang="en-GB" dirty="0" err="1"/>
              <a:t>unittest</a:t>
            </a:r>
            <a:r>
              <a:rPr lang="en-GB" dirty="0"/>
              <a:t>. Nose recommends to use Nose2, and Nose2 recommends to use </a:t>
            </a:r>
            <a:r>
              <a:rPr lang="en-GB" dirty="0" err="1"/>
              <a:t>Pytest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Unittest</a:t>
            </a:r>
            <a:r>
              <a:rPr lang="en-GB" dirty="0"/>
              <a:t> is built in, but you can pip install some new functionality with unittest2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99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Unreadable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Limits test structures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Verry little functionality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 can run </a:t>
            </a:r>
            <a:r>
              <a:rPr lang="en-GB" dirty="0" err="1"/>
              <a:t>doctests</a:t>
            </a:r>
            <a:r>
              <a:rPr lang="en-GB" dirty="0"/>
              <a:t> with </a:t>
            </a:r>
            <a:r>
              <a:rPr lang="en-GB" dirty="0" err="1"/>
              <a:t>pytest</a:t>
            </a:r>
            <a:r>
              <a:rPr lang="en-GB" dirty="0"/>
              <a:t>.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91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Xunit</a:t>
            </a:r>
            <a:r>
              <a:rPr lang="en-GB" dirty="0"/>
              <a:t> style of tests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Different assertions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Pytest</a:t>
            </a:r>
            <a:r>
              <a:rPr lang="en-GB" dirty="0"/>
              <a:t> can run </a:t>
            </a:r>
            <a:r>
              <a:rPr lang="en-GB" dirty="0" err="1"/>
              <a:t>unittest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Different parametrizing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Different fixture 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9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hope I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convinced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power of tests. But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maybe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worried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it.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bennefits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Tests?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tests,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meassure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coverage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28600" lvl="0" indent="-228600">
              <a:buFont typeface="Wingdings" panose="05000000000000000000" pitchFamily="2" charset="2"/>
              <a:buChar char=""/>
            </a:pP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pytest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buFont typeface="Wingdings" panose="05000000000000000000" pitchFamily="2" charset="2"/>
              <a:buChar char=""/>
            </a:pP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pytest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--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cov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-report html --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cov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62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 the guidelines with your team.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Mutation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Test_driven</a:t>
            </a:r>
            <a:r>
              <a:rPr lang="en-GB" dirty="0"/>
              <a:t> development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21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less time it takes to run tests, the more you will press that button to test your project.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47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Only test your own code!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47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(blue)">
  <p:cSld name="Cover (blue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4304675"/>
            <a:ext cx="72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gradient)">
  <p:cSld name="Title (gradient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00000" y="5940000"/>
            <a:ext cx="18306001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marR="0" lvl="2" indent="-22860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/>
            </a:lvl3pPr>
            <a:lvl4pPr marL="1828800" lvl="3" indent="-228600" algn="l">
              <a:lnSpc>
                <a:spcPct val="211111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170"/>
              <a:buNone/>
              <a:defRPr/>
            </a:lvl4pPr>
            <a:lvl5pPr marL="2286000" lvl="4" indent="-22860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None/>
              <a:defRPr/>
            </a:lvl5pPr>
            <a:lvl6pPr marL="2743200" lvl="5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170"/>
              <a:buChar char="•"/>
              <a:defRPr/>
            </a:lvl6pPr>
            <a:lvl7pPr marL="3200400" lvl="6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Char char="•"/>
              <a:defRPr/>
            </a:lvl7pPr>
            <a:lvl8pPr marL="3657600" lvl="7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1800"/>
              <a:buNone/>
              <a:defRPr/>
            </a:lvl8pPr>
            <a:lvl9pPr marL="4114800" lvl="8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gradient)" preserve="1">
  <p:cSld name="Title (gradient 2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00000" y="5940000"/>
            <a:ext cx="18306001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marR="0" lvl="2" indent="-22860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/>
            </a:lvl3pPr>
            <a:lvl4pPr marL="1828800" lvl="3" indent="-228600" algn="l">
              <a:lnSpc>
                <a:spcPct val="211111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170"/>
              <a:buNone/>
              <a:defRPr/>
            </a:lvl4pPr>
            <a:lvl5pPr marL="2286000" lvl="4" indent="-22860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None/>
              <a:defRPr/>
            </a:lvl5pPr>
            <a:lvl6pPr marL="2743200" lvl="5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170"/>
              <a:buChar char="•"/>
              <a:defRPr/>
            </a:lvl6pPr>
            <a:lvl7pPr marL="3200400" lvl="6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Char char="•"/>
              <a:defRPr/>
            </a:lvl7pPr>
            <a:lvl8pPr marL="3657600" lvl="7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1800"/>
              <a:buNone/>
              <a:defRPr/>
            </a:lvl8pPr>
            <a:lvl9pPr marL="4114800" lvl="8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99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Empty (white)">
  <p:cSld name="Content - Empty (white)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B9AD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cover (blue)">
  <p:cSld name="Backcover (blue)">
    <p:bg>
      <p:bgPr>
        <a:solidFill>
          <a:srgbClr val="0C2749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20105510" cy="11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3464246"/>
            <a:ext cx="7200000" cy="2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0" y="10242000"/>
            <a:ext cx="20104101" cy="1080000"/>
          </a:xfrm>
          <a:prstGeom prst="rect">
            <a:avLst/>
          </a:prstGeom>
          <a:solidFill>
            <a:srgbClr val="00B9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0"/>
          <p:cNvGrpSpPr/>
          <p:nvPr/>
        </p:nvGrpSpPr>
        <p:grpSpPr>
          <a:xfrm>
            <a:off x="2398600" y="10548000"/>
            <a:ext cx="2954450" cy="362984"/>
            <a:chOff x="900000" y="9898497"/>
            <a:chExt cx="2954450" cy="362984"/>
          </a:xfrm>
        </p:grpSpPr>
        <p:sp>
          <p:nvSpPr>
            <p:cNvPr id="145" name="Google Shape;145;p20"/>
            <p:cNvSpPr/>
            <p:nvPr/>
          </p:nvSpPr>
          <p:spPr>
            <a:xfrm>
              <a:off x="90000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Phone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695450" y="9898497"/>
              <a:ext cx="2159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C2749"/>
                  </a:solidFill>
                  <a:latin typeface="Muli"/>
                  <a:ea typeface="Muli"/>
                  <a:cs typeface="Muli"/>
                  <a:sym typeface="Muli"/>
                </a:rPr>
                <a:t>+31 (0)168 479294</a:t>
              </a:r>
              <a:endParaRPr sz="1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6013450" y="10548000"/>
            <a:ext cx="3467100" cy="362984"/>
            <a:chOff x="5226050" y="9898497"/>
            <a:chExt cx="3467100" cy="362984"/>
          </a:xfrm>
        </p:grpSpPr>
        <p:sp>
          <p:nvSpPr>
            <p:cNvPr id="148" name="Google Shape;148;p20"/>
            <p:cNvSpPr/>
            <p:nvPr/>
          </p:nvSpPr>
          <p:spPr>
            <a:xfrm>
              <a:off x="522605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Email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37250" y="9898497"/>
              <a:ext cx="27559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C2749"/>
                  </a:solidFill>
                  <a:latin typeface="Muli"/>
                  <a:ea typeface="Muli"/>
                  <a:cs typeface="Muli"/>
                  <a:sym typeface="Muli"/>
                </a:rPr>
                <a:t>info@bigdatarepublic.nl</a:t>
              </a:r>
              <a:endParaRPr sz="1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10053862" y="10548000"/>
            <a:ext cx="7465788" cy="362984"/>
            <a:chOff x="9901462" y="9898497"/>
            <a:chExt cx="7465788" cy="362984"/>
          </a:xfrm>
        </p:grpSpPr>
        <p:sp>
          <p:nvSpPr>
            <p:cNvPr id="151" name="Google Shape;151;p20"/>
            <p:cNvSpPr/>
            <p:nvPr/>
          </p:nvSpPr>
          <p:spPr>
            <a:xfrm>
              <a:off x="10890250" y="9898497"/>
              <a:ext cx="6477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C2749"/>
                  </a:solidFill>
                  <a:latin typeface="Muli"/>
                  <a:ea typeface="Muli"/>
                  <a:cs typeface="Muli"/>
                  <a:sym typeface="Muli"/>
                </a:rPr>
                <a:t>Coltbaan 4C, 3439 NG Nieuwegein, The Netherlands</a:t>
              </a:r>
              <a:endParaRPr sz="1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9901462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Address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002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00000" y="720000"/>
            <a:ext cx="183060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00000" y="2160000"/>
            <a:ext cx="18306001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 sz="3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228600" algn="l" rtl="0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Muli"/>
              <a:buNone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Muli"/>
              <a:buNone/>
              <a:defRPr sz="2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Arial"/>
              <a:buChar char="•"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Char char="•"/>
              <a:defRPr sz="2800" b="0" i="1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3400"/>
              <a:buFont typeface="Quicksand"/>
              <a:buNone/>
              <a:defRPr sz="3400" b="0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Quicksand"/>
              <a:buNone/>
              <a:defRPr sz="3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8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22">
            <a:extLst>
              <a:ext uri="{FF2B5EF4-FFF2-40B4-BE49-F238E27FC236}">
                <a16:creationId xmlns:a16="http://schemas.microsoft.com/office/drawing/2014/main" id="{9BC6E72F-D8DE-478A-83A4-C19EB288840B}"/>
              </a:ext>
            </a:extLst>
          </p:cNvPr>
          <p:cNvSpPr txBox="1">
            <a:spLocks/>
          </p:cNvSpPr>
          <p:nvPr/>
        </p:nvSpPr>
        <p:spPr>
          <a:xfrm>
            <a:off x="4079903" y="8117143"/>
            <a:ext cx="11944294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 algn="ctr">
              <a:lnSpc>
                <a:spcPct val="131250"/>
              </a:lnSpc>
              <a:buSzPts val="2080"/>
              <a:buFont typeface="Quicksand"/>
              <a:buNone/>
            </a:pPr>
            <a:r>
              <a:rPr lang="en-US" sz="4800" b="1" dirty="0">
                <a:solidFill>
                  <a:schemeClr val="bg1"/>
                </a:solidFill>
                <a:latin typeface="Quicksand" panose="020B0604020202020204" charset="0"/>
              </a:rPr>
              <a:t>Testing for Data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4865522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96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make tests fast?</a:t>
            </a:r>
          </a:p>
        </p:txBody>
      </p:sp>
      <p:sp>
        <p:nvSpPr>
          <p:cNvPr id="14" name="Google Shape;282;p37">
            <a:extLst>
              <a:ext uri="{FF2B5EF4-FFF2-40B4-BE49-F238E27FC236}">
                <a16:creationId xmlns:a16="http://schemas.microsoft.com/office/drawing/2014/main" id="{E0576162-70A0-4D64-B3BC-02091FB7C6A2}"/>
              </a:ext>
            </a:extLst>
          </p:cNvPr>
          <p:cNvSpPr txBox="1">
            <a:spLocks/>
          </p:cNvSpPr>
          <p:nvPr/>
        </p:nvSpPr>
        <p:spPr>
          <a:xfrm>
            <a:off x="900000" y="2159998"/>
            <a:ext cx="18306001" cy="880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Tell test-runner where your tests are located</a:t>
            </a:r>
          </a:p>
          <a:p>
            <a:r>
              <a:rPr lang="en-GB" sz="3600" b="0" i="0" dirty="0">
                <a:solidFill>
                  <a:srgbClr val="CC7832"/>
                </a:solidFill>
                <a:latin typeface="JetBrains Mono"/>
              </a:rPr>
              <a:t>	</a:t>
            </a:r>
            <a:r>
              <a:rPr lang="en-GB" sz="2000" b="0" i="0" dirty="0" err="1">
                <a:solidFill>
                  <a:srgbClr val="CC7832"/>
                </a:solidFill>
                <a:latin typeface="Consolas" panose="020B0609020204030204" pitchFamily="49" charset="0"/>
              </a:rPr>
              <a:t>testpaths</a:t>
            </a:r>
            <a:r>
              <a:rPr lang="en-GB" sz="2000" b="0" i="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GB" sz="2000" b="0" i="0" dirty="0">
                <a:solidFill>
                  <a:srgbClr val="A9B7C6"/>
                </a:solidFill>
                <a:latin typeface="Consolas" panose="020B0609020204030204" pitchFamily="49" charset="0"/>
              </a:rPr>
              <a:t>= [</a:t>
            </a:r>
          </a:p>
          <a:p>
            <a:r>
              <a:rPr lang="en-GB" sz="2000" dirty="0">
                <a:solidFill>
                  <a:srgbClr val="A9B7C6"/>
                </a:solidFill>
                <a:latin typeface="Consolas" panose="020B0609020204030204" pitchFamily="49" charset="0"/>
              </a:rPr>
              <a:t>		</a:t>
            </a:r>
            <a:r>
              <a:rPr lang="en-GB" sz="2000" b="0" i="0" dirty="0">
                <a:solidFill>
                  <a:srgbClr val="6A8759"/>
                </a:solidFill>
                <a:latin typeface="Consolas" panose="020B0609020204030204" pitchFamily="49" charset="0"/>
              </a:rPr>
              <a:t>"tests"</a:t>
            </a:r>
            <a:r>
              <a:rPr lang="en-GB" sz="2000" b="0" i="0" dirty="0">
                <a:solidFill>
                  <a:srgbClr val="A9B7C6"/>
                </a:solidFill>
                <a:latin typeface="Consolas" panose="020B0609020204030204" pitchFamily="49" charset="0"/>
              </a:rPr>
              <a:t>,					# In </a:t>
            </a:r>
            <a:r>
              <a:rPr lang="en-GB" sz="2000" b="0" i="0" dirty="0" err="1">
                <a:solidFill>
                  <a:srgbClr val="A9B7C6"/>
                </a:solidFill>
                <a:latin typeface="Consolas" panose="020B0609020204030204" pitchFamily="49" charset="0"/>
              </a:rPr>
              <a:t>pyproject.toml</a:t>
            </a:r>
            <a:r>
              <a:rPr lang="en-GB" sz="2000" b="0" i="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GB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GB" sz="2000" b="0" i="0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Find slow tests</a:t>
            </a:r>
          </a:p>
          <a:p>
            <a:pPr marL="3600" lvl="1">
              <a:lnSpc>
                <a:spcPct val="13125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--durations=10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Shows times of 10 slowest tests.</a:t>
            </a:r>
          </a:p>
          <a:p>
            <a:pPr marL="3600" lvl="1">
              <a:lnSpc>
                <a:spcPct val="13125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--durations=-1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Shows times of all tests.</a:t>
            </a:r>
          </a:p>
          <a:p>
            <a:pPr marL="3600" lvl="1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1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1"/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Only run a selection of tests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–m &lt;marker&gt;	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Select by marker.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–k &lt;name&gt;	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Select by name.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--last-failed 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(--</a:t>
            </a:r>
            <a:r>
              <a:rPr lang="en-US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lf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Only runs test that failed in the last run.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--failed-failed 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(--ff)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Runs failed tests before other tests. 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--new-first 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(--</a:t>
            </a:r>
            <a:r>
              <a:rPr lang="en-US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nf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Runs new tests before other tests.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–x		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Stop if 1 test fails.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--stepwise 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(--</a:t>
            </a:r>
            <a:r>
              <a:rPr lang="en-US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Runs tests until 1 fails, continues from that one the next time.</a:t>
            </a:r>
          </a:p>
          <a:p>
            <a:pPr marL="3600" lvl="2">
              <a:lnSpc>
                <a:spcPct val="131250"/>
              </a:lnSpc>
            </a:pP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pytest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 --stepwise –stepwise-skip			</a:t>
            </a:r>
            <a:r>
              <a:rPr lang="en-US" sz="2000" dirty="0">
                <a:solidFill>
                  <a:srgbClr val="A9B7C6"/>
                </a:solidFill>
                <a:latin typeface="Consolas" panose="020B0609020204030204" pitchFamily="49" charset="0"/>
              </a:rPr>
              <a:t># Skips one failing test, in the stepwise process.</a:t>
            </a:r>
          </a:p>
          <a:p>
            <a:pPr marL="3600" lvl="2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2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2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3600" lvl="2">
              <a:lnSpc>
                <a:spcPct val="131250"/>
              </a:lnSpc>
            </a:pPr>
            <a:endParaRPr lang="en-US" sz="20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make tests fast?</a:t>
            </a:r>
          </a:p>
        </p:txBody>
      </p:sp>
    </p:spTree>
    <p:extLst>
      <p:ext uri="{BB962C8B-B14F-4D97-AF65-F5344CB8AC3E}">
        <p14:creationId xmlns:p14="http://schemas.microsoft.com/office/powerpoint/2010/main" val="71384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make tests fast?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091A2-567F-4386-8571-89576D7E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3" y="3753245"/>
            <a:ext cx="929011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from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Employee: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B200B2"/>
                </a:solidFill>
                <a:latin typeface="Consolas" panose="020B0609020204030204" pitchFamily="49" charset="0"/>
              </a:rPr>
              <a:t>__init__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.salary = </a:t>
            </a:r>
            <a:r>
              <a:rPr lang="en-US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(random() * 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4C894-D855-441C-892D-1CFC10B7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205" y="3753245"/>
            <a:ext cx="9290117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from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data_model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data_model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test_employee(monkeypatch):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monkeypatch.setattr(data_model, </a:t>
            </a:r>
            <a:r>
              <a:rPr lang="en-GB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"random"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lambda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employee = Employee()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employee.salary ==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b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en-GB" sz="1800" b="0" i="0" noProof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A8413-7969-481C-B5CB-CEA2D7525F63}"/>
              </a:ext>
            </a:extLst>
          </p:cNvPr>
          <p:cNvSpPr txBox="1"/>
          <p:nvPr/>
        </p:nvSpPr>
        <p:spPr>
          <a:xfrm>
            <a:off x="10251722" y="3365609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test_data_model.py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141D6-488C-48C1-B430-A46A8984EFFE}"/>
              </a:ext>
            </a:extLst>
          </p:cNvPr>
          <p:cNvSpPr txBox="1"/>
          <p:nvPr/>
        </p:nvSpPr>
        <p:spPr>
          <a:xfrm>
            <a:off x="760450" y="333616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data_model.py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3636F-969D-4D1A-B5D8-E41C0591171E}"/>
              </a:ext>
            </a:extLst>
          </p:cNvPr>
          <p:cNvSpPr txBox="1"/>
          <p:nvPr/>
        </p:nvSpPr>
        <p:spPr>
          <a:xfrm>
            <a:off x="760450" y="1961405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 err="1">
                <a:latin typeface="Quicksand" panose="020B0604020202020204" charset="0"/>
              </a:rPr>
              <a:t>Monkeypatch</a:t>
            </a:r>
            <a:r>
              <a:rPr lang="en-GB" sz="2000" b="1" dirty="0">
                <a:latin typeface="Quicksand" panose="020B0604020202020204" charset="0"/>
              </a:rPr>
              <a:t> </a:t>
            </a:r>
            <a:r>
              <a:rPr lang="en-GB" sz="2000" dirty="0">
                <a:latin typeface="Quicksand" panose="020B0604020202020204" charset="0"/>
              </a:rPr>
              <a:t>(fixture)</a:t>
            </a:r>
          </a:p>
          <a:p>
            <a:r>
              <a:rPr lang="en-GB" sz="2000" dirty="0">
                <a:latin typeface="Quicksand" panose="020B0604020202020204" charset="0"/>
              </a:rPr>
              <a:t>Replaces functions, classes, dictionaries etc. with a “fake” version during a test.</a:t>
            </a:r>
          </a:p>
        </p:txBody>
      </p:sp>
    </p:spTree>
    <p:extLst>
      <p:ext uri="{BB962C8B-B14F-4D97-AF65-F5344CB8AC3E}">
        <p14:creationId xmlns:p14="http://schemas.microsoft.com/office/powerpoint/2010/main" val="237606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make tests fast?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091A2-567F-4386-8571-89576D7E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3" y="3700834"/>
            <a:ext cx="9290117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requests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from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datetime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max_temperature_on_day(day: date):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response = requests.get(</a:t>
            </a:r>
          </a:p>
          <a:p>
            <a:r>
              <a:rPr lang="en-US" sz="1800" noProof="1">
                <a:latin typeface="Consolas" panose="020B0609020204030204" pitchFamily="49" charset="0"/>
              </a:rPr>
              <a:t>	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f"https://www.weather.com/temperatures?day=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day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json_data = response.json()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(json_data[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"temperatures"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4C894-D855-441C-892D-1CFC10B7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205" y="3702200"/>
            <a:ext cx="9290117" cy="59093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requests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from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app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max_temperature_on_day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MockResponse: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808000"/>
                </a:solidFill>
                <a:latin typeface="Consolas" panose="020B0609020204030204" pitchFamily="49" charset="0"/>
              </a:rPr>
              <a:t>@staticmethod</a:t>
            </a:r>
            <a:br>
              <a:rPr lang="en-GB" sz="1800" b="0" i="0" noProof="1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json():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"temperatures"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16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noProof="1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test_max_temperature_on_day(monkeypatch):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mock_get(</a:t>
            </a:r>
            <a:r>
              <a:rPr lang="en-GB" sz="1800" b="0" i="0" noProof="1">
                <a:solidFill>
                  <a:srgbClr val="808080"/>
                </a:solidFill>
                <a:latin typeface="Consolas" panose="020B0609020204030204" pitchFamily="49" charset="0"/>
              </a:rPr>
              <a:t>*args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808080"/>
                </a:solidFill>
                <a:latin typeface="Consolas" panose="020B0609020204030204" pitchFamily="49" charset="0"/>
              </a:rPr>
              <a:t>**kwargs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MockResponse()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monkeypatch.setattr(requests, </a:t>
            </a:r>
            <a:r>
              <a:rPr lang="en-GB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"get"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mock_get)</a:t>
            </a:r>
          </a:p>
          <a:p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result = max_temperature_on_day(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day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=date(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2001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result == </a:t>
            </a:r>
            <a:r>
              <a: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</a:p>
          <a:p>
            <a:endParaRPr lang="en-GB" sz="1800" b="0" i="0" noProof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A8413-7969-481C-B5CB-CEA2D7525F63}"/>
              </a:ext>
            </a:extLst>
          </p:cNvPr>
          <p:cNvSpPr txBox="1"/>
          <p:nvPr/>
        </p:nvSpPr>
        <p:spPr>
          <a:xfrm>
            <a:off x="10251722" y="3365609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test_app.py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141D6-488C-48C1-B430-A46A8984EFFE}"/>
              </a:ext>
            </a:extLst>
          </p:cNvPr>
          <p:cNvSpPr txBox="1"/>
          <p:nvPr/>
        </p:nvSpPr>
        <p:spPr>
          <a:xfrm>
            <a:off x="760450" y="333616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app.py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3636F-969D-4D1A-B5D8-E41C0591171E}"/>
              </a:ext>
            </a:extLst>
          </p:cNvPr>
          <p:cNvSpPr txBox="1"/>
          <p:nvPr/>
        </p:nvSpPr>
        <p:spPr>
          <a:xfrm>
            <a:off x="760450" y="1961405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 err="1">
                <a:latin typeface="Quicksand" panose="020B0604020202020204" charset="0"/>
              </a:rPr>
              <a:t>Monkeypatch</a:t>
            </a:r>
            <a:r>
              <a:rPr lang="en-GB" sz="2000" b="1" dirty="0">
                <a:latin typeface="Quicksand" panose="020B0604020202020204" charset="0"/>
              </a:rPr>
              <a:t> </a:t>
            </a:r>
            <a:r>
              <a:rPr lang="en-GB" sz="2000" dirty="0">
                <a:latin typeface="Quicksand" panose="020B0604020202020204" charset="0"/>
              </a:rPr>
              <a:t>(fixture)</a:t>
            </a:r>
          </a:p>
          <a:p>
            <a:r>
              <a:rPr lang="en-GB" sz="2000" dirty="0">
                <a:latin typeface="Quicksand" panose="020B0604020202020204" charset="0"/>
              </a:rPr>
              <a:t>Replaces functions, classes, dictionaries etc. with a “fake” version during a test.</a:t>
            </a:r>
          </a:p>
        </p:txBody>
      </p:sp>
    </p:spTree>
    <p:extLst>
      <p:ext uri="{BB962C8B-B14F-4D97-AF65-F5344CB8AC3E}">
        <p14:creationId xmlns:p14="http://schemas.microsoft.com/office/powerpoint/2010/main" val="30775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make tests fast?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3636F-969D-4D1A-B5D8-E41C0591171E}"/>
              </a:ext>
            </a:extLst>
          </p:cNvPr>
          <p:cNvSpPr txBox="1"/>
          <p:nvPr/>
        </p:nvSpPr>
        <p:spPr>
          <a:xfrm>
            <a:off x="760449" y="1351948"/>
            <a:ext cx="1868240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Cache </a:t>
            </a:r>
            <a:endParaRPr lang="en-GB" sz="2000" dirty="0">
              <a:latin typeface="Quicksand" panose="020B0604020202020204" charset="0"/>
            </a:endParaRPr>
          </a:p>
          <a:p>
            <a:r>
              <a:rPr lang="en-GB" sz="2000" dirty="0">
                <a:latin typeface="Quicksand" panose="020B0604020202020204" charset="0"/>
              </a:rPr>
              <a:t>Place where </a:t>
            </a:r>
            <a:r>
              <a:rPr lang="en-GB" sz="2000" dirty="0" err="1">
                <a:latin typeface="Quicksand" panose="020B0604020202020204" charset="0"/>
              </a:rPr>
              <a:t>pytest</a:t>
            </a:r>
            <a:r>
              <a:rPr lang="en-GB" sz="2000" dirty="0">
                <a:latin typeface="Quicksand" panose="020B0604020202020204" charset="0"/>
              </a:rPr>
              <a:t> saves </a:t>
            </a:r>
            <a:r>
              <a:rPr lang="en-GB" sz="2000" dirty="0" err="1">
                <a:latin typeface="Quicksand" panose="020B0604020202020204" charset="0"/>
              </a:rPr>
              <a:t>test_ids</a:t>
            </a:r>
            <a:r>
              <a:rPr lang="en-GB" sz="2000" dirty="0">
                <a:latin typeface="Quicksand" panose="020B0604020202020204" charset="0"/>
              </a:rPr>
              <a:t> from discovery, outcomes of previous test runs, etc.</a:t>
            </a:r>
          </a:p>
          <a:p>
            <a:r>
              <a:rPr lang="en-GB" sz="2000" dirty="0">
                <a:latin typeface="Quicksand" panose="020B0604020202020204" charset="0"/>
              </a:rPr>
              <a:t>But you can also store your own values.</a:t>
            </a:r>
          </a:p>
          <a:p>
            <a:r>
              <a:rPr lang="en-GB" sz="2000" dirty="0">
                <a:latin typeface="Quicksand" panose="020B0604020202020204" charset="0"/>
              </a:rPr>
              <a:t>Clear the cache for a fresh run with:  </a:t>
            </a:r>
            <a:r>
              <a:rPr lang="en-GB" sz="2000" dirty="0" err="1">
                <a:latin typeface="Consolas" panose="020B0609020204030204" pitchFamily="49" charset="0"/>
              </a:rPr>
              <a:t>pytest</a:t>
            </a:r>
            <a:r>
              <a:rPr lang="en-GB" sz="2000" dirty="0">
                <a:latin typeface="Consolas" panose="020B0609020204030204" pitchFamily="49" charset="0"/>
              </a:rPr>
              <a:t> --cache-clear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433815-383C-4E3D-873A-95D22F14C21C}"/>
              </a:ext>
            </a:extLst>
          </p:cNvPr>
          <p:cNvGrpSpPr/>
          <p:nvPr/>
        </p:nvGrpSpPr>
        <p:grpSpPr>
          <a:xfrm>
            <a:off x="810053" y="3757570"/>
            <a:ext cx="9291600" cy="6266446"/>
            <a:chOff x="1532447" y="1869273"/>
            <a:chExt cx="7560000" cy="626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FCA9DA-0A5B-48AB-BF52-617ACD6E9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5909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time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expensive_computation():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time.sleep(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running expensive computation...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808000"/>
                  </a:solidFill>
                  <a:latin typeface="Consolas" panose="020B0609020204030204" pitchFamily="49" charset="0"/>
                </a:rPr>
                <a:t>@pytest.fixture</a:t>
              </a:r>
              <a:br>
                <a:rPr lang="en-GB" sz="1800" b="0" i="0" noProof="1">
                  <a:solidFill>
                    <a:srgbClr val="808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mydata(request):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val = request.config.cache.get(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"example/value"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None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val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is None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expensive_computation()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val =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42</a:t>
              </a:r>
              <a:b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request.config.cache.set(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"example/value"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val)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val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test_function(mydata):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mydata ==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23</a:t>
              </a:r>
            </a:p>
            <a:p>
              <a:endParaRPr lang="en-GB" sz="1800" b="0" i="0" noProof="1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5B37BF-2C09-46D6-A59B-7C98978EA6E3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The example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4169B3-6AEA-45C3-851E-41B6C0940ABA}"/>
              </a:ext>
            </a:extLst>
          </p:cNvPr>
          <p:cNvGrpSpPr/>
          <p:nvPr/>
        </p:nvGrpSpPr>
        <p:grpSpPr>
          <a:xfrm>
            <a:off x="10365888" y="2923379"/>
            <a:ext cx="9291600" cy="7097443"/>
            <a:chOff x="1532447" y="1869273"/>
            <a:chExt cx="7560000" cy="70974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71CB6D-68F2-48B1-AB9F-5F26EA94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6740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$ pytest tests/test_cache.py::test_function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========================= test session starts ==========================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platform win32 -- Python 3.7.11, pytest-7.1.1, pluggy-0.13.1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cachedir: tests\.pytest_cache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rootdir: ...\testing_for_data_science_day_2, configfile: pyproject.toml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plugins: cov-2.9.0, env-0.6.2, mock-3.6.1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collected 1 item                                                         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tests\test_cache.py .                                            [100%]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========================== 1 passed in 10.01s ========================== 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$ pytest tests/test_cache.py::test_function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========================= test session starts ==========================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platform win32 -- Python 3.7.11, pytest-7.1.1, pluggy-0.13.1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cachedir: tests\.pytest_cache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rootdir: ...\testing_for_data_science_day_2, configfile: pyproject.toml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plugins: cov-2.9.0, env-0.6.2, mock-3.6.1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collected 1 item                                                         </a:t>
              </a:r>
            </a:p>
            <a:p>
              <a:endParaRPr lang="en-GB" sz="1800" i="0" noProof="1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tests\test_cache.py .                                            [100%] </a:t>
              </a:r>
            </a:p>
            <a:p>
              <a:r>
                <a:rPr lang="en-GB" sz="1800" i="0" noProof="1">
                  <a:solidFill>
                    <a:schemeClr val="accent3"/>
                  </a:solidFill>
                  <a:latin typeface="Consolas" panose="020B0609020204030204" pitchFamily="49" charset="0"/>
                </a:rPr>
                <a:t>========================== 1 passed in 0.02s ===========================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00DD02-0E1C-4D6A-A912-0217D96490E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Terminal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67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5972424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What is test driven development?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9261A6-6E22-4866-82BC-1E1A8CA85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23011"/>
              </p:ext>
            </p:extLst>
          </p:nvPr>
        </p:nvGraphicFramePr>
        <p:xfrm>
          <a:off x="834189" y="2192137"/>
          <a:ext cx="14897195" cy="70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39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What is test driven development?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pic>
        <p:nvPicPr>
          <p:cNvPr id="1026" name="Picture 2" descr="Test-driven Development | IceMobile">
            <a:extLst>
              <a:ext uri="{FF2B5EF4-FFF2-40B4-BE49-F238E27FC236}">
                <a16:creationId xmlns:a16="http://schemas.microsoft.com/office/drawing/2014/main" id="{4BCB96F2-2296-43A2-9381-0F8AE606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58" y="2030973"/>
            <a:ext cx="15564184" cy="68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3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7095369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8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integrate test in your CI/CD?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A25FD1-7E64-45B6-80AA-70EB1E502054}"/>
              </a:ext>
            </a:extLst>
          </p:cNvPr>
          <p:cNvSpPr/>
          <p:nvPr/>
        </p:nvSpPr>
        <p:spPr>
          <a:xfrm>
            <a:off x="5943232" y="6539594"/>
            <a:ext cx="2943468" cy="591868"/>
          </a:xfrm>
          <a:prstGeom prst="roundRect">
            <a:avLst>
              <a:gd name="adj" fmla="val 691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develop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68998-36EF-4F5F-BC6B-4A228E65D955}"/>
              </a:ext>
            </a:extLst>
          </p:cNvPr>
          <p:cNvGrpSpPr/>
          <p:nvPr/>
        </p:nvGrpSpPr>
        <p:grpSpPr>
          <a:xfrm>
            <a:off x="4305956" y="6325420"/>
            <a:ext cx="1362874" cy="513452"/>
            <a:chOff x="1107611" y="5205391"/>
            <a:chExt cx="1362874" cy="51345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46B86C9-49D0-41C7-858A-73ADE7F73643}"/>
                </a:ext>
              </a:extLst>
            </p:cNvPr>
            <p:cNvCxnSpPr>
              <a:cxnSpLocks/>
            </p:cNvCxnSpPr>
            <p:nvPr/>
          </p:nvCxnSpPr>
          <p:spPr>
            <a:xfrm>
              <a:off x="1444142" y="5718843"/>
              <a:ext cx="786064" cy="0"/>
            </a:xfrm>
            <a:prstGeom prst="straightConnector1">
              <a:avLst/>
            </a:prstGeom>
            <a:ln w="57150" cap="rnd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68A9A9-04E1-4994-A397-EFAC1841E4B0}"/>
                </a:ext>
              </a:extLst>
            </p:cNvPr>
            <p:cNvSpPr txBox="1"/>
            <p:nvPr/>
          </p:nvSpPr>
          <p:spPr>
            <a:xfrm>
              <a:off x="1107611" y="5205391"/>
              <a:ext cx="1362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Quicksand" panose="020B0604020202020204" charset="0"/>
                </a:rPr>
                <a:t>Pull request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397A9-8277-478D-9DDC-67FEC07E41E9}"/>
              </a:ext>
            </a:extLst>
          </p:cNvPr>
          <p:cNvGrpSpPr/>
          <p:nvPr/>
        </p:nvGrpSpPr>
        <p:grpSpPr>
          <a:xfrm>
            <a:off x="2470192" y="6325420"/>
            <a:ext cx="950901" cy="513453"/>
            <a:chOff x="1313597" y="5205390"/>
            <a:chExt cx="950901" cy="51345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E8D800-51C4-4DCA-93DF-C243C383B3F3}"/>
                </a:ext>
              </a:extLst>
            </p:cNvPr>
            <p:cNvCxnSpPr>
              <a:cxnSpLocks/>
            </p:cNvCxnSpPr>
            <p:nvPr/>
          </p:nvCxnSpPr>
          <p:spPr>
            <a:xfrm>
              <a:off x="1444142" y="5718843"/>
              <a:ext cx="786064" cy="0"/>
            </a:xfrm>
            <a:prstGeom prst="straightConnector1">
              <a:avLst/>
            </a:prstGeom>
            <a:ln w="57150" cap="rnd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176C11-0FCE-4461-8B2F-F80E0E9642F8}"/>
                </a:ext>
              </a:extLst>
            </p:cNvPr>
            <p:cNvSpPr txBox="1"/>
            <p:nvPr/>
          </p:nvSpPr>
          <p:spPr>
            <a:xfrm>
              <a:off x="1313597" y="5205390"/>
              <a:ext cx="95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Quicksand" panose="020B0604020202020204" charset="0"/>
                </a:rPr>
                <a:t>Commit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20ED75-0D8D-436F-8DC8-5D688C82AFF9}"/>
              </a:ext>
            </a:extLst>
          </p:cNvPr>
          <p:cNvSpPr/>
          <p:nvPr/>
        </p:nvSpPr>
        <p:spPr>
          <a:xfrm>
            <a:off x="5966221" y="5644248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</a:t>
            </a:r>
          </a:p>
          <a:p>
            <a:pPr algn="ctr"/>
            <a:r>
              <a:rPr lang="en-GB" dirty="0"/>
              <a:t>infra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C1E0254-77FB-4237-8242-488EAA0E6950}"/>
              </a:ext>
            </a:extLst>
          </p:cNvPr>
          <p:cNvSpPr/>
          <p:nvPr/>
        </p:nvSpPr>
        <p:spPr>
          <a:xfrm>
            <a:off x="7413359" y="5646680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solution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69AD50-4D78-4639-9A3D-BC38A51FC779}"/>
              </a:ext>
            </a:extLst>
          </p:cNvPr>
          <p:cNvGrpSpPr/>
          <p:nvPr/>
        </p:nvGrpSpPr>
        <p:grpSpPr>
          <a:xfrm>
            <a:off x="3441763" y="4025132"/>
            <a:ext cx="1103187" cy="2786616"/>
            <a:chOff x="808726" y="3754647"/>
            <a:chExt cx="1103187" cy="278661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66742A-E962-400C-BB68-5C3E616987F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1360320" y="4093201"/>
              <a:ext cx="0" cy="24480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509150-110F-424A-96FC-C092921995EE}"/>
                </a:ext>
              </a:extLst>
            </p:cNvPr>
            <p:cNvSpPr txBox="1"/>
            <p:nvPr/>
          </p:nvSpPr>
          <p:spPr>
            <a:xfrm>
              <a:off x="808726" y="3754647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Quicksand" panose="020B0604020202020204" charset="0"/>
                </a:rPr>
                <a:t>unit tests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4893F4-539A-4649-AC3E-47107241EDC6}"/>
              </a:ext>
            </a:extLst>
          </p:cNvPr>
          <p:cNvGrpSpPr/>
          <p:nvPr/>
        </p:nvGrpSpPr>
        <p:grpSpPr>
          <a:xfrm>
            <a:off x="7888445" y="2912465"/>
            <a:ext cx="1835759" cy="3617827"/>
            <a:chOff x="440815" y="3667052"/>
            <a:chExt cx="1835759" cy="284139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11B865-B771-4D79-8E5F-F379D99FE109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1338676" y="4005606"/>
              <a:ext cx="20019" cy="250283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AA1B0D-9284-4BB4-A7CD-87BE73182431}"/>
                </a:ext>
              </a:extLst>
            </p:cNvPr>
            <p:cNvSpPr txBox="1"/>
            <p:nvPr/>
          </p:nvSpPr>
          <p:spPr>
            <a:xfrm>
              <a:off x="440815" y="3667052"/>
              <a:ext cx="1835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Quicksand" panose="020B0604020202020204" charset="0"/>
                </a:rPr>
                <a:t>integration tests</a:t>
              </a: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5A9E4FAC-E1D8-4685-84DE-9B2D9E04B473}"/>
              </a:ext>
            </a:extLst>
          </p:cNvPr>
          <p:cNvSpPr/>
          <p:nvPr/>
        </p:nvSpPr>
        <p:spPr>
          <a:xfrm>
            <a:off x="1116700" y="5705560"/>
            <a:ext cx="972457" cy="2211499"/>
          </a:xfrm>
          <a:prstGeom prst="arc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D8BD48-AA11-4053-A3EB-F2B34324B279}"/>
              </a:ext>
            </a:extLst>
          </p:cNvPr>
          <p:cNvSpPr txBox="1"/>
          <p:nvPr/>
        </p:nvSpPr>
        <p:spPr>
          <a:xfrm>
            <a:off x="263308" y="5351860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  <a:latin typeface="Quicksand" panose="020B0604020202020204" charset="0"/>
              </a:rPr>
              <a:t>run unit tests</a:t>
            </a:r>
          </a:p>
          <a:p>
            <a:pPr algn="ctr"/>
            <a:r>
              <a:rPr lang="en-GB" sz="1600" dirty="0">
                <a:solidFill>
                  <a:schemeClr val="accent2"/>
                </a:solidFill>
                <a:latin typeface="Quicksand" panose="020B0604020202020204" charset="0"/>
              </a:rPr>
              <a:t>manually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DD0C147-A010-472A-818E-09CB8A047EEB}"/>
              </a:ext>
            </a:extLst>
          </p:cNvPr>
          <p:cNvSpPr/>
          <p:nvPr/>
        </p:nvSpPr>
        <p:spPr>
          <a:xfrm>
            <a:off x="10691419" y="6542938"/>
            <a:ext cx="2943468" cy="591868"/>
          </a:xfrm>
          <a:prstGeom prst="roundRect">
            <a:avLst>
              <a:gd name="adj" fmla="val 691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acceptance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17D8DB-0AB3-49A1-AF87-4EC1E4537083}"/>
              </a:ext>
            </a:extLst>
          </p:cNvPr>
          <p:cNvGrpSpPr/>
          <p:nvPr/>
        </p:nvGrpSpPr>
        <p:grpSpPr>
          <a:xfrm>
            <a:off x="9054143" y="6328764"/>
            <a:ext cx="1362874" cy="513452"/>
            <a:chOff x="1107611" y="5205391"/>
            <a:chExt cx="1362874" cy="51345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539AA58-D935-4EE9-95EC-2770596A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444142" y="5718843"/>
              <a:ext cx="786064" cy="0"/>
            </a:xfrm>
            <a:prstGeom prst="straightConnector1">
              <a:avLst/>
            </a:prstGeom>
            <a:ln w="57150" cap="rnd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BA2043-D2E3-4A7E-8F0F-EBB51D024D42}"/>
                </a:ext>
              </a:extLst>
            </p:cNvPr>
            <p:cNvSpPr txBox="1"/>
            <p:nvPr/>
          </p:nvSpPr>
          <p:spPr>
            <a:xfrm>
              <a:off x="1107611" y="5205391"/>
              <a:ext cx="1362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Quicksand" panose="020B0604020202020204" charset="0"/>
                </a:rPr>
                <a:t>Pull request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E7FE20-D984-4767-8EEB-6B94FE960EED}"/>
              </a:ext>
            </a:extLst>
          </p:cNvPr>
          <p:cNvSpPr/>
          <p:nvPr/>
        </p:nvSpPr>
        <p:spPr>
          <a:xfrm>
            <a:off x="10714408" y="5647592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</a:t>
            </a:r>
          </a:p>
          <a:p>
            <a:pPr algn="ctr"/>
            <a:r>
              <a:rPr lang="en-GB" dirty="0"/>
              <a:t>infra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3D50EB8-1DF1-415A-AEBC-A39E42C1E7ED}"/>
              </a:ext>
            </a:extLst>
          </p:cNvPr>
          <p:cNvSpPr/>
          <p:nvPr/>
        </p:nvSpPr>
        <p:spPr>
          <a:xfrm>
            <a:off x="12161546" y="5650024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solution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883AD8-CC77-4185-B21F-33D7655B8B46}"/>
              </a:ext>
            </a:extLst>
          </p:cNvPr>
          <p:cNvGrpSpPr/>
          <p:nvPr/>
        </p:nvGrpSpPr>
        <p:grpSpPr>
          <a:xfrm>
            <a:off x="12636632" y="2915809"/>
            <a:ext cx="1835759" cy="3617827"/>
            <a:chOff x="440815" y="3667052"/>
            <a:chExt cx="1835759" cy="284139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A0FA22-82A8-466F-B22D-277B1368E427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V="1">
              <a:off x="1338676" y="4005606"/>
              <a:ext cx="20019" cy="250283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7E85C4-5024-4C89-8319-855B5DDC3284}"/>
                </a:ext>
              </a:extLst>
            </p:cNvPr>
            <p:cNvSpPr txBox="1"/>
            <p:nvPr/>
          </p:nvSpPr>
          <p:spPr>
            <a:xfrm>
              <a:off x="440815" y="3667052"/>
              <a:ext cx="1835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Quicksand" panose="020B0604020202020204" charset="0"/>
                </a:rPr>
                <a:t>integration tests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953F242-F3A9-46E1-B165-76F5BA982B71}"/>
              </a:ext>
            </a:extLst>
          </p:cNvPr>
          <p:cNvSpPr/>
          <p:nvPr/>
        </p:nvSpPr>
        <p:spPr>
          <a:xfrm>
            <a:off x="15510120" y="6539594"/>
            <a:ext cx="2943468" cy="591868"/>
          </a:xfrm>
          <a:prstGeom prst="roundRect">
            <a:avLst>
              <a:gd name="adj" fmla="val 691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production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E82A97B-00FC-4D0A-AD96-61436A124705}"/>
              </a:ext>
            </a:extLst>
          </p:cNvPr>
          <p:cNvGrpSpPr/>
          <p:nvPr/>
        </p:nvGrpSpPr>
        <p:grpSpPr>
          <a:xfrm>
            <a:off x="13872844" y="6325420"/>
            <a:ext cx="1362874" cy="513452"/>
            <a:chOff x="1107611" y="5205391"/>
            <a:chExt cx="1362874" cy="51345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6D42AE-319B-4B83-9B0A-0B7883145E51}"/>
                </a:ext>
              </a:extLst>
            </p:cNvPr>
            <p:cNvCxnSpPr>
              <a:cxnSpLocks/>
            </p:cNvCxnSpPr>
            <p:nvPr/>
          </p:nvCxnSpPr>
          <p:spPr>
            <a:xfrm>
              <a:off x="1444142" y="5718843"/>
              <a:ext cx="786064" cy="0"/>
            </a:xfrm>
            <a:prstGeom prst="straightConnector1">
              <a:avLst/>
            </a:prstGeom>
            <a:ln w="57150" cap="rnd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0D840C-A035-40F8-BD24-F8C24CD375A8}"/>
                </a:ext>
              </a:extLst>
            </p:cNvPr>
            <p:cNvSpPr txBox="1"/>
            <p:nvPr/>
          </p:nvSpPr>
          <p:spPr>
            <a:xfrm>
              <a:off x="1107611" y="5205391"/>
              <a:ext cx="1362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Quicksand" panose="020B0604020202020204" charset="0"/>
                </a:rPr>
                <a:t>Pull request</a:t>
              </a:r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1F1B2F-6319-4914-974D-F12C3BFD4CF9}"/>
              </a:ext>
            </a:extLst>
          </p:cNvPr>
          <p:cNvSpPr/>
          <p:nvPr/>
        </p:nvSpPr>
        <p:spPr>
          <a:xfrm>
            <a:off x="15533109" y="5644248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</a:t>
            </a:r>
          </a:p>
          <a:p>
            <a:pPr algn="ctr"/>
            <a:r>
              <a:rPr lang="en-GB" dirty="0"/>
              <a:t>infra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3AE393-CECB-4F0A-AC6B-DB1DF1D736E2}"/>
              </a:ext>
            </a:extLst>
          </p:cNvPr>
          <p:cNvSpPr/>
          <p:nvPr/>
        </p:nvSpPr>
        <p:spPr>
          <a:xfrm>
            <a:off x="16980247" y="5646680"/>
            <a:ext cx="1221008" cy="810794"/>
          </a:xfrm>
          <a:prstGeom prst="roundRect">
            <a:avLst>
              <a:gd name="adj" fmla="val 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solution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E9340D-E6F4-4036-BAFB-9823A77C85CD}"/>
              </a:ext>
            </a:extLst>
          </p:cNvPr>
          <p:cNvGrpSpPr/>
          <p:nvPr/>
        </p:nvGrpSpPr>
        <p:grpSpPr>
          <a:xfrm>
            <a:off x="17455333" y="2912465"/>
            <a:ext cx="1835759" cy="3617827"/>
            <a:chOff x="440815" y="3667052"/>
            <a:chExt cx="1835759" cy="284139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8BEEA35-BAE4-4818-9926-417AAFBBDBDA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V="1">
              <a:off x="1338676" y="4005606"/>
              <a:ext cx="20019" cy="250283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143634-CA4D-4E4A-A957-9F745A8CF59A}"/>
                </a:ext>
              </a:extLst>
            </p:cNvPr>
            <p:cNvSpPr txBox="1"/>
            <p:nvPr/>
          </p:nvSpPr>
          <p:spPr>
            <a:xfrm>
              <a:off x="440815" y="3667052"/>
              <a:ext cx="1835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Quicksand" panose="020B0604020202020204" charset="0"/>
                </a:rPr>
                <a:t>integration tests</a:t>
              </a:r>
            </a:p>
          </p:txBody>
        </p:sp>
      </p:grpSp>
      <p:sp>
        <p:nvSpPr>
          <p:cNvPr id="94" name="Arc 93">
            <a:extLst>
              <a:ext uri="{FF2B5EF4-FFF2-40B4-BE49-F238E27FC236}">
                <a16:creationId xmlns:a16="http://schemas.microsoft.com/office/drawing/2014/main" id="{A63CE88B-FA09-4FA7-93AD-66ED8E48E2C4}"/>
              </a:ext>
            </a:extLst>
          </p:cNvPr>
          <p:cNvSpPr/>
          <p:nvPr/>
        </p:nvSpPr>
        <p:spPr>
          <a:xfrm rot="11030366">
            <a:off x="4943924" y="5426718"/>
            <a:ext cx="2345733" cy="3277109"/>
          </a:xfrm>
          <a:prstGeom prst="arc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0260BA6-FB61-4C25-B9AF-03BBA726E790}"/>
              </a:ext>
            </a:extLst>
          </p:cNvPr>
          <p:cNvSpPr txBox="1"/>
          <p:nvPr/>
        </p:nvSpPr>
        <p:spPr>
          <a:xfrm>
            <a:off x="5943232" y="8340600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  <a:latin typeface="Quicksand" panose="020B0604020202020204" charset="0"/>
              </a:rPr>
              <a:t>Show test results and coverage </a:t>
            </a:r>
          </a:p>
          <a:p>
            <a:pPr algn="ctr"/>
            <a:r>
              <a:rPr lang="en-GB" sz="1600" dirty="0">
                <a:solidFill>
                  <a:schemeClr val="accent2"/>
                </a:solidFill>
                <a:latin typeface="Quicksand" panose="020B0604020202020204" charset="0"/>
              </a:rPr>
              <a:t>in pull request timeline</a:t>
            </a:r>
          </a:p>
        </p:txBody>
      </p:sp>
    </p:spTree>
    <p:extLst>
      <p:ext uri="{BB962C8B-B14F-4D97-AF65-F5344CB8AC3E}">
        <p14:creationId xmlns:p14="http://schemas.microsoft.com/office/powerpoint/2010/main" val="120563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472C82-F441-4C39-AB8D-DB49B9430B3F}"/>
              </a:ext>
            </a:extLst>
          </p:cNvPr>
          <p:cNvGrpSpPr/>
          <p:nvPr/>
        </p:nvGrpSpPr>
        <p:grpSpPr>
          <a:xfrm>
            <a:off x="531607" y="11517338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C4AA7B-9985-401A-8FD6-A86457749F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213ED-4EBC-4AEE-AF89-B18FC41D17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2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8234358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59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to test for Data Science?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8EE-FF98-460F-BBF1-5748F6199D4C}"/>
              </a:ext>
            </a:extLst>
          </p:cNvPr>
          <p:cNvGrpSpPr/>
          <p:nvPr/>
        </p:nvGrpSpPr>
        <p:grpSpPr>
          <a:xfrm>
            <a:off x="1051560" y="562468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7A3487-E8FB-4E13-8583-D245314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8300A-87DD-4221-B38C-EA9C14FB7A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D00564-A6A1-4304-9FA9-D91CFFDD07A2}"/>
              </a:ext>
            </a:extLst>
          </p:cNvPr>
          <p:cNvSpPr txBox="1"/>
          <p:nvPr/>
        </p:nvSpPr>
        <p:spPr>
          <a:xfrm>
            <a:off x="2340000" y="23966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accent3"/>
              </a:solidFill>
              <a:latin typeface="Quicksand"/>
              <a:sym typeface="Quicksand"/>
            </a:endParaRPr>
          </a:p>
        </p:txBody>
      </p:sp>
      <p:sp>
        <p:nvSpPr>
          <p:cNvPr id="44" name="Google Shape;282;p37">
            <a:extLst>
              <a:ext uri="{FF2B5EF4-FFF2-40B4-BE49-F238E27FC236}">
                <a16:creationId xmlns:a16="http://schemas.microsoft.com/office/drawing/2014/main" id="{7603895E-BA17-4E1D-8B6A-732371A0184C}"/>
              </a:ext>
            </a:extLst>
          </p:cNvPr>
          <p:cNvSpPr txBox="1">
            <a:spLocks/>
          </p:cNvSpPr>
          <p:nvPr/>
        </p:nvSpPr>
        <p:spPr>
          <a:xfrm>
            <a:off x="1348920" y="3200877"/>
            <a:ext cx="8260301" cy="610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6550" lvl="1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Don’t confuse testing with data validation.</a:t>
            </a:r>
          </a:p>
          <a:p>
            <a:pPr marL="746550" lvl="1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Create dummy data.</a:t>
            </a:r>
          </a:p>
          <a:p>
            <a:pPr marL="3600" lvl="5">
              <a:lnSpc>
                <a:spcPct val="131250"/>
              </a:lnSpc>
            </a:pPr>
            <a:r>
              <a:rPr lang="en-US" sz="20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	- Commit it to the repo, to make test repeatable.</a:t>
            </a:r>
          </a:p>
          <a:p>
            <a:pPr marL="3600" lvl="5">
              <a:lnSpc>
                <a:spcPct val="131250"/>
              </a:lnSpc>
            </a:pPr>
            <a:r>
              <a:rPr lang="en-US" sz="20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	- Anonymize all personal data.</a:t>
            </a:r>
          </a:p>
          <a:p>
            <a:pPr marL="3600" lvl="5">
              <a:lnSpc>
                <a:spcPct val="131250"/>
              </a:lnSpc>
            </a:pPr>
            <a:r>
              <a:rPr lang="en-US" sz="20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	- Automate this process in a script.</a:t>
            </a:r>
          </a:p>
          <a:p>
            <a:pPr marL="3600" lvl="5">
              <a:lnSpc>
                <a:spcPct val="131250"/>
              </a:lnSpc>
            </a:pPr>
            <a:endParaRPr lang="en-US" sz="2000" dirty="0">
              <a:solidFill>
                <a:srgbClr val="0C2749"/>
              </a:solidFill>
              <a:latin typeface="Muli"/>
              <a:ea typeface="Muli"/>
              <a:cs typeface="Muli"/>
              <a:sym typeface="Muli"/>
            </a:endParaRPr>
          </a:p>
          <a:p>
            <a:pPr marL="460800" lvl="5" indent="-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sym typeface="Muli"/>
              </a:rPr>
              <a:t>Compare numbers with tolerances.</a:t>
            </a:r>
            <a:endParaRPr lang="en-US" sz="2800" dirty="0">
              <a:solidFill>
                <a:srgbClr val="0C2749"/>
              </a:solidFill>
              <a:latin typeface="Muli"/>
              <a:ea typeface="Muli"/>
              <a:cs typeface="Muli"/>
              <a:sym typeface="Muli"/>
            </a:endParaRPr>
          </a:p>
          <a:p>
            <a:pPr marL="3600" lvl="5">
              <a:lnSpc>
                <a:spcPct val="131250"/>
              </a:lnSpc>
            </a:pPr>
            <a:endParaRPr lang="en-US" sz="2800" dirty="0">
              <a:solidFill>
                <a:srgbClr val="0C274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AA47CC-037B-4E8C-9854-7B7044C3B0FA}"/>
              </a:ext>
            </a:extLst>
          </p:cNvPr>
          <p:cNvGrpSpPr/>
          <p:nvPr/>
        </p:nvGrpSpPr>
        <p:grpSpPr>
          <a:xfrm>
            <a:off x="10052050" y="906610"/>
            <a:ext cx="9291600" cy="3496457"/>
            <a:chOff x="1532447" y="1869273"/>
            <a:chExt cx="7560000" cy="34964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08B71-7500-4AFB-946F-188F98D30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1393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pandas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pd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read_article_data(filepath: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pd.read_csv(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file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=filepath)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test_read_article_data():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article_data = read_article_data()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all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(article_data.price &gt;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FE0157-A150-4A5B-A56D-17C70085FC2D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No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11CB62-8E06-4F8D-B881-8222ABBBC13E}"/>
              </a:ext>
            </a:extLst>
          </p:cNvPr>
          <p:cNvGrpSpPr/>
          <p:nvPr/>
        </p:nvGrpSpPr>
        <p:grpSpPr>
          <a:xfrm>
            <a:off x="10052050" y="4613645"/>
            <a:ext cx="9291600" cy="5439223"/>
            <a:chOff x="10052050" y="4613645"/>
            <a:chExt cx="9291600" cy="54392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83E08E-02F8-4C71-9941-A08103409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050" y="4974555"/>
              <a:ext cx="9291600" cy="5078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pandas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pd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read_article_data(file_path: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df = pd.read_csv(file_path)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df = df[df.price &gt;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df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test_read_article_data(tmp_path):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input_data = pd.DataFrame([[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"apple"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1.29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], [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"banana"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]],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    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columns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"id"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"price"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file_path = os.path.join(tmp_path, 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"bad_data.csv"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input_data.to_csv(file_path)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article_data = read_article_data(file_path)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list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(article_data.id) == [</a:t>
              </a:r>
              <a:r>
                <a:rPr lang="en-GB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"apple"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</a:p>
            <a:p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C2498E-6CF4-4E3B-A85A-C5B9F2A92010}"/>
                </a:ext>
              </a:extLst>
            </p:cNvPr>
            <p:cNvSpPr txBox="1"/>
            <p:nvPr/>
          </p:nvSpPr>
          <p:spPr>
            <a:xfrm>
              <a:off x="10052050" y="4613645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Yes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DFA643-E369-4591-806C-0A49DFB9E117}"/>
              </a:ext>
            </a:extLst>
          </p:cNvPr>
          <p:cNvGrpSpPr/>
          <p:nvPr/>
        </p:nvGrpSpPr>
        <p:grpSpPr>
          <a:xfrm>
            <a:off x="10052050" y="2511473"/>
            <a:ext cx="9291600" cy="6824218"/>
            <a:chOff x="10052050" y="4613645"/>
            <a:chExt cx="9291600" cy="682421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30A0FB-EA83-4DE6-BE8B-4B52720C6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050" y="4974555"/>
              <a:ext cx="9291600" cy="646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from pytest import approx</a:t>
              </a:r>
            </a:p>
            <a:p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numpy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np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pandas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pd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from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approx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test_add():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  </a:t>
              </a: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False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approx(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True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approx(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rel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1e-6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abs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1e-12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True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test_numpy():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 + 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])\</a:t>
              </a:r>
            </a:p>
            <a:p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	    == approx(np.array([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0.6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 + np.array([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 == approx(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test_pandas():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pd.testing.assert_frame_equal(pd.DataFrame([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 +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         pd.DataFrame([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         pd.DataFrame([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0.2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0.6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]))</a:t>
              </a:r>
              <a:endPara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endPara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78C0354-414A-45FB-80DB-5D68AEFB94AA}"/>
                </a:ext>
              </a:extLst>
            </p:cNvPr>
            <p:cNvSpPr txBox="1"/>
            <p:nvPr/>
          </p:nvSpPr>
          <p:spPr>
            <a:xfrm>
              <a:off x="10052050" y="4613645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Compare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0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for Data Science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45A00-BAE8-42AE-8E6E-22F8F67D9A09}"/>
              </a:ext>
            </a:extLst>
          </p:cNvPr>
          <p:cNvSpPr txBox="1"/>
          <p:nvPr/>
        </p:nvSpPr>
        <p:spPr>
          <a:xfrm>
            <a:off x="2340000" y="288554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Quicksand"/>
                <a:sym typeface="Quicksand"/>
              </a:rPr>
              <a:t>Overview of last week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B550C4-F45F-43BD-A472-7CA637F37EA2}"/>
              </a:ext>
            </a:extLst>
          </p:cNvPr>
          <p:cNvGrpSpPr/>
          <p:nvPr/>
        </p:nvGrpSpPr>
        <p:grpSpPr>
          <a:xfrm>
            <a:off x="1051560" y="598326"/>
            <a:ext cx="16514328" cy="0"/>
            <a:chOff x="1051560" y="-226423"/>
            <a:chExt cx="1651432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169B4A-B14F-4383-B010-B53106F12AE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934062-CFCF-41B7-B790-42B6C228D1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95F9B5-8B07-4894-A29B-C92E69FF572A}"/>
              </a:ext>
            </a:extLst>
          </p:cNvPr>
          <p:cNvGrpSpPr/>
          <p:nvPr/>
        </p:nvGrpSpPr>
        <p:grpSpPr>
          <a:xfrm>
            <a:off x="1051560" y="1210293"/>
            <a:ext cx="8702864" cy="4604453"/>
            <a:chOff x="1532447" y="1869273"/>
            <a:chExt cx="7560000" cy="46044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BFEF54-1EB1-44D9-85B7-361555783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247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src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model.py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tests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pytest_base</a:t>
              </a:r>
              <a:r>
                <a:rPr lang="en-US" altLang="en-US" sz="1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temp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└── test_save_data0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	     └── file.csv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conftest.py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test_data.py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test_model.py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└──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pyproject.toml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74C7A8-E880-44B4-82DE-CDB10C262E8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Folder structure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2368DF-B694-476D-A17E-A2560075B866}"/>
              </a:ext>
            </a:extLst>
          </p:cNvPr>
          <p:cNvGrpSpPr/>
          <p:nvPr/>
        </p:nvGrpSpPr>
        <p:grpSpPr>
          <a:xfrm>
            <a:off x="10585310" y="1210293"/>
            <a:ext cx="8385686" cy="4594899"/>
            <a:chOff x="10294200" y="2565958"/>
            <a:chExt cx="9291600" cy="45948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D5A5FA-6DDF-4BCA-9237-7AEA288B0535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test_data.py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5B387C-9876-48E6-82F8-994DCCB2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4247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src.data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read_data, save_data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808000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"location, expected"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[(</a:t>
              </a:r>
              <a:r>
                <a:rPr lang="en-US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"folder_a"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1000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   (</a:t>
              </a:r>
              <a:r>
                <a:rPr lang="en-US" sz="1800" b="1" i="0" noProof="1">
                  <a:solidFill>
                    <a:srgbClr val="008000"/>
                  </a:solidFill>
                  <a:latin typeface="Consolas" panose="020B0609020204030204" pitchFamily="49" charset="0"/>
                </a:rPr>
                <a:t>"folder_b"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1000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)])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test_read_data(location,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result = read_data(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path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=location)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len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(result) == expected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test_save_data(tmp_path):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save_data(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path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=tmp_path)</a:t>
              </a:r>
              <a:endParaRPr lang="en-US" sz="1800" noProof="1">
                <a:latin typeface="Consolas" panose="020B0609020204030204" pitchFamily="49" charset="0"/>
              </a:endParaRPr>
            </a:p>
            <a:p>
              <a:endPara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7FF6C6-FDD0-4C03-AF8C-58B1631ADB01}"/>
              </a:ext>
            </a:extLst>
          </p:cNvPr>
          <p:cNvGrpSpPr/>
          <p:nvPr/>
        </p:nvGrpSpPr>
        <p:grpSpPr>
          <a:xfrm>
            <a:off x="1051560" y="6345655"/>
            <a:ext cx="8702864" cy="3763902"/>
            <a:chOff x="10294200" y="2565958"/>
            <a:chExt cx="9291600" cy="37639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597DAF-7962-4215-B40E-3AC635B17B2A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 err="1">
                  <a:latin typeface="Quicksand" panose="020B0604020202020204" charset="0"/>
                </a:rPr>
                <a:t>pyproject.toml</a:t>
              </a:r>
              <a:endParaRPr lang="en-GB" sz="1600" i="1" dirty="0">
                <a:latin typeface="Quicksand" panose="020B060402020202020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ECF294-64B1-49AC-9664-5C74DDE30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3416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tool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pytest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ini_options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testpaths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"tests"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markers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"slow: marks tests as slow (deselect with '-m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not slow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')"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addopts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"--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tests/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pytest_basetemp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</a:t>
              </a:r>
              <a:b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filterwarnings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'ignore::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DeprecationWarning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</a:t>
              </a:r>
              <a:b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</a:p>
            <a:p>
              <a:endPara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2606415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472C82-F441-4C39-AB8D-DB49B9430B3F}"/>
              </a:ext>
            </a:extLst>
          </p:cNvPr>
          <p:cNvGrpSpPr/>
          <p:nvPr/>
        </p:nvGrpSpPr>
        <p:grpSpPr>
          <a:xfrm>
            <a:off x="531607" y="11517338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C4AA7B-9985-401A-8FD6-A86457749F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213ED-4EBC-4AEE-AF89-B18FC41D17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384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What testing platforms are out there?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AB44F2-D874-4254-AB53-619CE2C8BBDE}"/>
              </a:ext>
            </a:extLst>
          </p:cNvPr>
          <p:cNvGrpSpPr/>
          <p:nvPr/>
        </p:nvGrpSpPr>
        <p:grpSpPr>
          <a:xfrm>
            <a:off x="1691473" y="4745492"/>
            <a:ext cx="2902856" cy="1373639"/>
            <a:chOff x="899886" y="2133600"/>
            <a:chExt cx="2902856" cy="13736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E96E13-3E21-45D1-9D6E-B74B6D3B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0387" y="2983364"/>
              <a:ext cx="1419225" cy="523875"/>
            </a:xfrm>
            <a:prstGeom prst="rect">
              <a:avLst/>
            </a:prstGeom>
          </p:spPr>
        </p:pic>
        <p:pic>
          <p:nvPicPr>
            <p:cNvPr id="1026" name="Picture 2" descr="Python programmeren - flexibele en begrijpelijke programmeertaal - c't">
              <a:extLst>
                <a:ext uri="{FF2B5EF4-FFF2-40B4-BE49-F238E27FC236}">
                  <a16:creationId xmlns:a16="http://schemas.microsoft.com/office/drawing/2014/main" id="{52F9E8BB-1D91-4ED4-AA93-5A03C0184E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1" t="10221" r="11241" b="8901"/>
            <a:stretch/>
          </p:blipFill>
          <p:spPr bwMode="auto">
            <a:xfrm>
              <a:off x="899886" y="2133600"/>
              <a:ext cx="2902856" cy="10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48D6C2-B0EF-48A9-ABEC-005F8BEC8B27}"/>
              </a:ext>
            </a:extLst>
          </p:cNvPr>
          <p:cNvGrpSpPr/>
          <p:nvPr/>
        </p:nvGrpSpPr>
        <p:grpSpPr>
          <a:xfrm>
            <a:off x="6422573" y="4759894"/>
            <a:ext cx="2902856" cy="1401875"/>
            <a:chOff x="5421086" y="2133600"/>
            <a:chExt cx="2902856" cy="1401875"/>
          </a:xfrm>
        </p:grpSpPr>
        <p:pic>
          <p:nvPicPr>
            <p:cNvPr id="26" name="Picture 2" descr="Python programmeren - flexibele en begrijpelijke programmeertaal - c't">
              <a:extLst>
                <a:ext uri="{FF2B5EF4-FFF2-40B4-BE49-F238E27FC236}">
                  <a16:creationId xmlns:a16="http://schemas.microsoft.com/office/drawing/2014/main" id="{311A7291-D8F4-4862-9AEF-978B78A30E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1" t="10221" r="11241" b="8901"/>
            <a:stretch/>
          </p:blipFill>
          <p:spPr bwMode="auto">
            <a:xfrm>
              <a:off x="5421086" y="2133600"/>
              <a:ext cx="2902856" cy="10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059702-B856-4B30-9A8D-A6C79BBC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4937" y="3106850"/>
              <a:ext cx="1285875" cy="42862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9B1A8A8-2776-4C72-B055-86A1D87D4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0689" y="4921250"/>
            <a:ext cx="2543175" cy="733425"/>
          </a:xfrm>
          <a:prstGeom prst="rect">
            <a:avLst/>
          </a:prstGeom>
        </p:spPr>
      </p:pic>
      <p:pic>
        <p:nvPicPr>
          <p:cNvPr id="1028" name="Picture 4" descr="pytest · PyPI">
            <a:extLst>
              <a:ext uri="{FF2B5EF4-FFF2-40B4-BE49-F238E27FC236}">
                <a16:creationId xmlns:a16="http://schemas.microsoft.com/office/drawing/2014/main" id="{BE6E58DA-506E-4DF6-A187-F0FB930C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966" y="43607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98C43C-B3B9-4DD5-8B8C-7516BAA68A50}"/>
              </a:ext>
            </a:extLst>
          </p:cNvPr>
          <p:cNvSpPr txBox="1"/>
          <p:nvPr/>
        </p:nvSpPr>
        <p:spPr>
          <a:xfrm>
            <a:off x="5024718" y="5252570"/>
            <a:ext cx="10049434" cy="53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lt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228DC-1693-427A-A0D6-5CE1D5C45BCF}"/>
              </a:ext>
            </a:extLst>
          </p:cNvPr>
          <p:cNvSpPr txBox="1"/>
          <p:nvPr/>
        </p:nvSpPr>
        <p:spPr>
          <a:xfrm>
            <a:off x="2340000" y="288554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56AD08-0044-4AFB-9AFB-B1863C4D54E9}"/>
              </a:ext>
            </a:extLst>
          </p:cNvPr>
          <p:cNvGrpSpPr/>
          <p:nvPr/>
        </p:nvGrpSpPr>
        <p:grpSpPr>
          <a:xfrm>
            <a:off x="1051560" y="598326"/>
            <a:ext cx="16514328" cy="0"/>
            <a:chOff x="1051560" y="-226423"/>
            <a:chExt cx="16514328" cy="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C05382-EAC1-4A7B-9CEA-6A6B800216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C52B06-BB7A-4FC5-9BAA-EA28A3AAD678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75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What testing platforms are out there?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48D6C2-B0EF-48A9-ABEC-005F8BEC8B27}"/>
              </a:ext>
            </a:extLst>
          </p:cNvPr>
          <p:cNvGrpSpPr/>
          <p:nvPr/>
        </p:nvGrpSpPr>
        <p:grpSpPr>
          <a:xfrm>
            <a:off x="12276267" y="8387116"/>
            <a:ext cx="1799816" cy="869184"/>
            <a:chOff x="5421086" y="2133600"/>
            <a:chExt cx="2902856" cy="1401875"/>
          </a:xfrm>
        </p:grpSpPr>
        <p:pic>
          <p:nvPicPr>
            <p:cNvPr id="26" name="Picture 2" descr="Python programmeren - flexibele en begrijpelijke programmeertaal - c't">
              <a:extLst>
                <a:ext uri="{FF2B5EF4-FFF2-40B4-BE49-F238E27FC236}">
                  <a16:creationId xmlns:a16="http://schemas.microsoft.com/office/drawing/2014/main" id="{311A7291-D8F4-4862-9AEF-978B78A30E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1" t="10221" r="11241" b="8901"/>
            <a:stretch/>
          </p:blipFill>
          <p:spPr bwMode="auto">
            <a:xfrm>
              <a:off x="5421086" y="2133600"/>
              <a:ext cx="2902856" cy="10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059702-B856-4B30-9A8D-A6C79BBC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4937" y="3106850"/>
              <a:ext cx="1285875" cy="428625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E750323-CD72-43CA-AA0E-5AC02EF710E0}"/>
              </a:ext>
            </a:extLst>
          </p:cNvPr>
          <p:cNvSpPr txBox="1"/>
          <p:nvPr/>
        </p:nvSpPr>
        <p:spPr>
          <a:xfrm>
            <a:off x="5667785" y="1684997"/>
            <a:ext cx="8486366" cy="75713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800" b="0" i="0" noProof="1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627A"/>
                </a:solidFill>
                <a:latin typeface="Consolas" panose="020B0609020204030204" pitchFamily="49" charset="0"/>
              </a:rPr>
              <a:t>factorial</a:t>
            </a:r>
            <a: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(n: </a:t>
            </a:r>
            <a:r>
              <a:rPr lang="en-US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 -&gt; </a:t>
            </a:r>
            <a:r>
              <a:rPr lang="en-US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1" noProof="1">
                <a:solidFill>
                  <a:srgbClr val="8C8C8C"/>
                </a:solidFill>
                <a:latin typeface="Consolas" panose="020B0609020204030204" pitchFamily="49" charset="0"/>
              </a:rPr>
              <a:t>"""Return the factorial of n, an exact integer &gt;= 0.</a:t>
            </a:r>
            <a:br>
              <a:rPr lang="en-US" sz="1800" b="0" i="1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sz="1800" b="0" i="1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noProof="1">
                <a:solidFill>
                  <a:srgbClr val="8C8C8C"/>
                </a:solidFill>
                <a:latin typeface="Consolas" panose="020B0609020204030204" pitchFamily="49" charset="0"/>
              </a:rPr>
              <a:t>    &gt;&gt;&gt; [factorial(n) for n in range(6)]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[1, 1, 2, 6, 24, 120]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&gt;&gt;&gt; factorial(30)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265252859812191058636308480000000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&gt;&gt;&gt; factorial(-1)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Traceback (most recent call last):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    ...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ValueError: n must be &gt;= 0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"""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if not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n &gt;= 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raise </a:t>
            </a:r>
            <a:r>
              <a:rPr lang="en-US" sz="1800" b="0" i="0" u="none" strike="noStrike" baseline="0" noProof="1">
                <a:solidFill>
                  <a:srgbClr val="000080"/>
                </a:solidFill>
                <a:latin typeface="Consolas" panose="020B0609020204030204" pitchFamily="49" charset="0"/>
              </a:rPr>
              <a:t>ValueError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noProof="1">
                <a:solidFill>
                  <a:srgbClr val="067D17"/>
                </a:solidFill>
                <a:latin typeface="Consolas" panose="020B0609020204030204" pitchFamily="49" charset="0"/>
              </a:rPr>
              <a:t>"n must be &gt;= 0"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if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math.floor(n) != n: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raise </a:t>
            </a:r>
            <a:r>
              <a:rPr lang="en-US" sz="1800" b="0" i="0" u="none" strike="noStrike" baseline="0" noProof="1">
                <a:solidFill>
                  <a:srgbClr val="000080"/>
                </a:solidFill>
                <a:latin typeface="Consolas" panose="020B0609020204030204" pitchFamily="49" charset="0"/>
              </a:rPr>
              <a:t>ValueError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noProof="1">
                <a:solidFill>
                  <a:srgbClr val="067D17"/>
                </a:solidFill>
                <a:latin typeface="Consolas" panose="020B0609020204030204" pitchFamily="49" charset="0"/>
              </a:rPr>
              <a:t>"n must be exact integer"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if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n+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1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== n:  </a:t>
            </a: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# catch a value like 1e300</a:t>
            </a:r>
            <a:b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sz="1800" b="0" i="1" u="none" strike="noStrike" baseline="0" noProof="1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raise </a:t>
            </a:r>
            <a:r>
              <a:rPr lang="en-US" sz="1800" b="0" i="0" u="none" strike="noStrike" baseline="0" noProof="1">
                <a:solidFill>
                  <a:srgbClr val="000080"/>
                </a:solidFill>
                <a:latin typeface="Consolas" panose="020B0609020204030204" pitchFamily="49" charset="0"/>
              </a:rPr>
              <a:t>OverflowError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noProof="1">
                <a:solidFill>
                  <a:srgbClr val="067D17"/>
                </a:solidFill>
                <a:latin typeface="Consolas" panose="020B0609020204030204" pitchFamily="49" charset="0"/>
              </a:rPr>
              <a:t>"n too large"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result = 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b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factor = 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2</a:t>
            </a:r>
            <a:b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while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factor &lt;= n: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    result *= factor</a:t>
            </a:r>
            <a:b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        factor += </a:t>
            </a: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b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 noProof="1">
                <a:solidFill>
                  <a:srgbClr val="1750EB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0" u="none" strike="noStrike" baseline="0" noProof="1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en-US" sz="1800" b="0" i="0" u="none" strike="noStrike" baseline="0" noProof="1">
                <a:solidFill>
                  <a:srgbClr val="080808"/>
                </a:solidFill>
                <a:latin typeface="Consolas" panose="020B0609020204030204" pitchFamily="49" charset="0"/>
              </a:rPr>
              <a:t>result</a:t>
            </a:r>
            <a:endParaRPr lang="en-US" sz="1800" noProof="1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endParaRPr lang="en-US" sz="1800" b="0" i="0" u="none" strike="noStrike" baseline="0" noProof="1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078071-A73E-4E08-B43B-71CC6CC86844}"/>
              </a:ext>
            </a:extLst>
          </p:cNvPr>
          <p:cNvCxnSpPr>
            <a:cxnSpLocks/>
          </p:cNvCxnSpPr>
          <p:nvPr/>
        </p:nvCxnSpPr>
        <p:spPr>
          <a:xfrm>
            <a:off x="1051560" y="598322"/>
            <a:ext cx="972457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78E8E-0071-4D25-9CB8-28219CD9531C}"/>
              </a:ext>
            </a:extLst>
          </p:cNvPr>
          <p:cNvCxnSpPr>
            <a:cxnSpLocks/>
          </p:cNvCxnSpPr>
          <p:nvPr/>
        </p:nvCxnSpPr>
        <p:spPr>
          <a:xfrm>
            <a:off x="10365888" y="598322"/>
            <a:ext cx="72000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391D4F-D36A-44CF-A1E4-45D67EDB66B4}"/>
              </a:ext>
            </a:extLst>
          </p:cNvPr>
          <p:cNvSpPr txBox="1"/>
          <p:nvPr/>
        </p:nvSpPr>
        <p:spPr>
          <a:xfrm>
            <a:off x="2340000" y="288554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</p:spTree>
    <p:extLst>
      <p:ext uri="{BB962C8B-B14F-4D97-AF65-F5344CB8AC3E}">
        <p14:creationId xmlns:p14="http://schemas.microsoft.com/office/powerpoint/2010/main" val="16953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What testing platforms are out there?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0B4ED0-143F-4060-9206-308AFDCF6B91}"/>
              </a:ext>
            </a:extLst>
          </p:cNvPr>
          <p:cNvGrpSpPr/>
          <p:nvPr/>
        </p:nvGrpSpPr>
        <p:grpSpPr>
          <a:xfrm>
            <a:off x="10658106" y="1324085"/>
            <a:ext cx="7560000" cy="8679299"/>
            <a:chOff x="1677603" y="1341318"/>
            <a:chExt cx="7560000" cy="86792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85502-91ED-4FE6-A905-B3DA6DA6B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603" y="1341318"/>
              <a:ext cx="7560000" cy="86792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endParaRPr>
            </a:p>
            <a:p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pytest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from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src.utils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Connection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scope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  <a:t>'session'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connection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conn = Connection()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conn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conn.close()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@pytest.fixture</a:t>
              </a:r>
              <a:b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session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(connection):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sess = connection.new_session()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sess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sess.close()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test_boolean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(session):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session.is_up()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test_session_status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(session):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session.status() == </a:t>
              </a:r>
              <a: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  <a:t>"running"</a:t>
              </a:r>
              <a:b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9E880D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067D17"/>
                  </a:solidFill>
                  <a:latin typeface="Consolas" panose="020B0609020204030204" pitchFamily="49" charset="0"/>
                </a:rPr>
                <a:t>'i'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range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1750EB"/>
                  </a:solidFill>
                  <a:latin typeface="Consolas" panose="020B0609020204030204" pitchFamily="49" charset="0"/>
                </a:rPr>
                <a:t>10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))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627A"/>
                  </a:solidFill>
                  <a:latin typeface="Consolas" panose="020B0609020204030204" pitchFamily="49" charset="0"/>
                </a:rPr>
                <a:t>test_multi_param_stuff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(i):</a:t>
              </a:r>
              <a:b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noProof="1">
                  <a:solidFill>
                    <a:srgbClr val="0033B3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1750EB"/>
                  </a:solidFill>
                  <a:latin typeface="Consolas" panose="020B0609020204030204" pitchFamily="49" charset="0"/>
                </a:rPr>
                <a:t>0 </a:t>
              </a:r>
              <a:r>
                <a:rPr lang="en-GB" sz="1800" b="0" i="0" noProof="1">
                  <a:solidFill>
                    <a:srgbClr val="080808"/>
                  </a:solidFill>
                  <a:latin typeface="Consolas" panose="020B0609020204030204" pitchFamily="49" charset="0"/>
                </a:rPr>
                <a:t>== I</a:t>
              </a:r>
              <a:endParaRPr lang="en-GB" sz="1800" noProof="1">
                <a:solidFill>
                  <a:srgbClr val="080808"/>
                </a:solidFill>
                <a:latin typeface="Consolas" panose="020B0609020204030204" pitchFamily="49" charset="0"/>
              </a:endParaRPr>
            </a:p>
            <a:p>
              <a:endPara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28" name="Picture 4" descr="pytest · PyPI">
              <a:extLst>
                <a:ext uri="{FF2B5EF4-FFF2-40B4-BE49-F238E27FC236}">
                  <a16:creationId xmlns:a16="http://schemas.microsoft.com/office/drawing/2014/main" id="{BE6E58DA-506E-4DF6-A187-F0FB930C4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719" y="1396307"/>
              <a:ext cx="1511884" cy="151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1AEAF-D1E2-4019-A093-F4ACA8B6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34" y="1327313"/>
            <a:ext cx="7560000" cy="86792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800" b="0" i="0" noProof="1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from 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unittest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TestCase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from 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src.utils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Connection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TestExample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(TestCase):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9E880D"/>
                </a:solidFill>
                <a:latin typeface="Consolas" panose="020B0609020204030204" pitchFamily="49" charset="0"/>
              </a:rPr>
              <a:t>@classmethod</a:t>
            </a:r>
            <a:br>
              <a:rPr lang="en-GB" sz="1800" b="0" i="0" noProof="1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627A"/>
                </a:solidFill>
                <a:latin typeface="Consolas" panose="020B0609020204030204" pitchFamily="49" charset="0"/>
              </a:rPr>
              <a:t>setUpClass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cls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cls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.conn = Connection()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9E880D"/>
                </a:solidFill>
                <a:latin typeface="Consolas" panose="020B0609020204030204" pitchFamily="49" charset="0"/>
              </a:rPr>
              <a:t>@classmethod</a:t>
            </a:r>
            <a:br>
              <a:rPr lang="en-GB" sz="1800" b="0" i="0" noProof="1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627A"/>
                </a:solidFill>
                <a:latin typeface="Consolas" panose="020B0609020204030204" pitchFamily="49" charset="0"/>
              </a:rPr>
              <a:t>tearDownClass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cls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cls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.conn.close()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627A"/>
                </a:solidFill>
                <a:latin typeface="Consolas" panose="020B0609020204030204" pitchFamily="49" charset="0"/>
              </a:rPr>
              <a:t>setUp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.sess = 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.conn.new_session()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627A"/>
                </a:solidFill>
                <a:latin typeface="Consolas" panose="020B0609020204030204" pitchFamily="49" charset="0"/>
              </a:rPr>
              <a:t>tearDown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.sess.close()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627A"/>
                </a:solidFill>
                <a:latin typeface="Consolas" panose="020B0609020204030204" pitchFamily="49" charset="0"/>
              </a:rPr>
              <a:t>test_boolean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.assertTrue(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.sess.is_up())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627A"/>
                </a:solidFill>
                <a:latin typeface="Consolas" panose="020B0609020204030204" pitchFamily="49" charset="0"/>
              </a:rPr>
              <a:t>test_session_status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.assertEqual(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.sess.status(), </a:t>
            </a:r>
            <a:r>
              <a:rPr lang="en-GB" sz="1800" b="0" i="0" noProof="1">
                <a:solidFill>
                  <a:srgbClr val="067D17"/>
                </a:solidFill>
                <a:latin typeface="Consolas" panose="020B0609020204030204" pitchFamily="49" charset="0"/>
              </a:rPr>
              <a:t>"running"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627A"/>
                </a:solidFill>
                <a:latin typeface="Consolas" panose="020B0609020204030204" pitchFamily="49" charset="0"/>
              </a:rPr>
              <a:t>test_multi_param_stuff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for 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i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in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1750EB"/>
                </a:solidFill>
                <a:latin typeface="Consolas" panose="020B0609020204030204" pitchFamily="49" charset="0"/>
              </a:rPr>
              <a:t>10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en-GB" sz="1800" b="0" i="0" noProof="1">
                <a:solidFill>
                  <a:srgbClr val="0033B3"/>
                </a:solidFill>
                <a:latin typeface="Consolas" panose="020B0609020204030204" pitchFamily="49" charset="0"/>
              </a:rPr>
              <a:t>with 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.subTest(i):</a:t>
            </a:r>
            <a:b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800" b="0" i="0" noProof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.assertEqual(</a:t>
            </a:r>
            <a:r>
              <a:rPr lang="en-GB" sz="1800" b="0" i="0" noProof="1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GB" sz="1800" b="0" i="0" noProof="1">
                <a:solidFill>
                  <a:srgbClr val="080808"/>
                </a:solidFill>
                <a:latin typeface="Consolas" panose="020B0609020204030204" pitchFamily="49" charset="0"/>
              </a:rPr>
              <a:t>, i)</a:t>
            </a:r>
            <a:endParaRPr lang="en-GB" sz="1800" noProof="1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endParaRPr lang="en-GB" sz="1800" b="0" i="0" noProof="1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AB44F2-D874-4254-AB53-619CE2C8BBDE}"/>
              </a:ext>
            </a:extLst>
          </p:cNvPr>
          <p:cNvGrpSpPr/>
          <p:nvPr/>
        </p:nvGrpSpPr>
        <p:grpSpPr>
          <a:xfrm>
            <a:off x="7059829" y="1538452"/>
            <a:ext cx="1890905" cy="894781"/>
            <a:chOff x="899886" y="2133600"/>
            <a:chExt cx="2902856" cy="13736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E96E13-3E21-45D1-9D6E-B74B6D3B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0387" y="2983364"/>
              <a:ext cx="1419225" cy="523875"/>
            </a:xfrm>
            <a:prstGeom prst="rect">
              <a:avLst/>
            </a:prstGeom>
          </p:spPr>
        </p:pic>
        <p:pic>
          <p:nvPicPr>
            <p:cNvPr id="1026" name="Picture 2" descr="Python programmeren - flexibele en begrijpelijke programmeertaal - c't">
              <a:extLst>
                <a:ext uri="{FF2B5EF4-FFF2-40B4-BE49-F238E27FC236}">
                  <a16:creationId xmlns:a16="http://schemas.microsoft.com/office/drawing/2014/main" id="{52F9E8BB-1D91-4ED4-AA93-5A03C0184E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1" t="10221" r="11241" b="8901"/>
            <a:stretch/>
          </p:blipFill>
          <p:spPr bwMode="auto">
            <a:xfrm>
              <a:off x="899886" y="2133600"/>
              <a:ext cx="2902856" cy="10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3857CD-0AD6-44B2-9750-E109DC41E14E}"/>
              </a:ext>
            </a:extLst>
          </p:cNvPr>
          <p:cNvSpPr txBox="1"/>
          <p:nvPr/>
        </p:nvSpPr>
        <p:spPr>
          <a:xfrm>
            <a:off x="2340000" y="288554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9AC16-3FF5-4399-BABB-BB8CEEBA2288}"/>
              </a:ext>
            </a:extLst>
          </p:cNvPr>
          <p:cNvGrpSpPr/>
          <p:nvPr/>
        </p:nvGrpSpPr>
        <p:grpSpPr>
          <a:xfrm>
            <a:off x="1051560" y="598335"/>
            <a:ext cx="16514328" cy="0"/>
            <a:chOff x="1051560" y="-226423"/>
            <a:chExt cx="16514328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18673-2D4D-447B-9EF7-BF913095C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238D65-17B4-4C72-891D-5582DA76EBA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506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B768C-EF51-4E06-A656-BEF2F4E5F79C}"/>
              </a:ext>
            </a:extLst>
          </p:cNvPr>
          <p:cNvSpPr txBox="1"/>
          <p:nvPr/>
        </p:nvSpPr>
        <p:spPr>
          <a:xfrm>
            <a:off x="2340000" y="227871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Quicksand"/>
                <a:sym typeface="Quicksand"/>
              </a:rPr>
              <a:t>What testing platforms are out there?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0798B-9005-4EAB-A5F9-F9C30FAE54DD}"/>
              </a:ext>
            </a:extLst>
          </p:cNvPr>
          <p:cNvGrpSpPr/>
          <p:nvPr/>
        </p:nvGrpSpPr>
        <p:grpSpPr>
          <a:xfrm>
            <a:off x="1051560" y="3735968"/>
            <a:ext cx="16514328" cy="0"/>
            <a:chOff x="1051560" y="-226423"/>
            <a:chExt cx="16514328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6887D1-962A-44F7-A748-C6789078F9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D0C6-21C9-4C0B-AFA3-DE24A6C76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5C93D6-4B46-434F-9F99-8B62D1042E67}"/>
              </a:ext>
            </a:extLst>
          </p:cNvPr>
          <p:cNvSpPr txBox="1"/>
          <p:nvPr/>
        </p:nvSpPr>
        <p:spPr>
          <a:xfrm>
            <a:off x="2340000" y="341071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77339-3877-4BDE-BAF9-06EA47E56743}"/>
              </a:ext>
            </a:extLst>
          </p:cNvPr>
          <p:cNvSpPr txBox="1"/>
          <p:nvPr/>
        </p:nvSpPr>
        <p:spPr>
          <a:xfrm>
            <a:off x="2340000" y="454272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make tests fast?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7EAA-E978-4280-AF67-5FBF7CD7F7EA}"/>
              </a:ext>
            </a:extLst>
          </p:cNvPr>
          <p:cNvSpPr txBox="1"/>
          <p:nvPr/>
        </p:nvSpPr>
        <p:spPr>
          <a:xfrm>
            <a:off x="2340000" y="5674728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What is test driven development?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3622-6AF1-4B67-9733-78612D294296}"/>
              </a:ext>
            </a:extLst>
          </p:cNvPr>
          <p:cNvSpPr txBox="1"/>
          <p:nvPr/>
        </p:nvSpPr>
        <p:spPr>
          <a:xfrm>
            <a:off x="2340000" y="6806733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integrate test in your CI/CD?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9A2F5-FFCB-4FDD-AA6D-5A7AE234708B}"/>
              </a:ext>
            </a:extLst>
          </p:cNvPr>
          <p:cNvSpPr txBox="1"/>
          <p:nvPr/>
        </p:nvSpPr>
        <p:spPr>
          <a:xfrm>
            <a:off x="2340000" y="7938739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lt1"/>
                </a:solidFill>
                <a:latin typeface="Quicksand"/>
                <a:sym typeface="Quicksand"/>
              </a:rPr>
              <a:t>How to test for Data Science?</a:t>
            </a:r>
            <a:endParaRPr lang="en-GB" sz="3200" b="1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135F7-E05A-4264-A148-7FB793DCE138}"/>
              </a:ext>
            </a:extLst>
          </p:cNvPr>
          <p:cNvGrpSpPr/>
          <p:nvPr/>
        </p:nvGrpSpPr>
        <p:grpSpPr>
          <a:xfrm>
            <a:off x="363967" y="11535277"/>
            <a:ext cx="16514328" cy="0"/>
            <a:chOff x="1051560" y="-226423"/>
            <a:chExt cx="16514328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146C9-F5C7-4B33-8E1F-9040961B1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E56F8D-ECCE-407F-ACD1-8654672FD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05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3"/>
            <a:r>
              <a:rPr lang="en-US" dirty="0"/>
              <a:t>How many tests should you write?</a:t>
            </a:r>
          </a:p>
        </p:txBody>
      </p:sp>
      <p:sp>
        <p:nvSpPr>
          <p:cNvPr id="14" name="Google Shape;282;p37">
            <a:extLst>
              <a:ext uri="{FF2B5EF4-FFF2-40B4-BE49-F238E27FC236}">
                <a16:creationId xmlns:a16="http://schemas.microsoft.com/office/drawing/2014/main" id="{E0576162-70A0-4D64-B3BC-02091FB7C6A2}"/>
              </a:ext>
            </a:extLst>
          </p:cNvPr>
          <p:cNvSpPr txBox="1">
            <a:spLocks/>
          </p:cNvSpPr>
          <p:nvPr/>
        </p:nvSpPr>
        <p:spPr>
          <a:xfrm>
            <a:off x="1798100" y="2663636"/>
            <a:ext cx="6935426" cy="24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" lvl="1">
              <a:lnSpc>
                <a:spcPct val="131250"/>
              </a:lnSpc>
            </a:pPr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Tests will…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…detect errors/bugs.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…prove correctness of code.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…ensure faster maintenance.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CABF89-D40B-4678-801D-2E57F0F96FFF}"/>
              </a:ext>
            </a:extLst>
          </p:cNvPr>
          <p:cNvGrpSpPr/>
          <p:nvPr/>
        </p:nvGrpSpPr>
        <p:grpSpPr>
          <a:xfrm>
            <a:off x="1051560" y="580400"/>
            <a:ext cx="16514328" cy="0"/>
            <a:chOff x="1051560" y="-226423"/>
            <a:chExt cx="16514328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CB591E6-C278-4B38-9B06-4C8AFF9DF17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" y="-226423"/>
              <a:ext cx="972457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506BA4-9507-42EB-B6D2-98DA01F7BD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888" y="-226423"/>
              <a:ext cx="7200000" cy="0"/>
            </a:xfrm>
            <a:prstGeom prst="line">
              <a:avLst/>
            </a:prstGeom>
            <a:ln w="63500" cap="rnd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EE01DF-81A5-43EA-8589-BD0016137145}"/>
              </a:ext>
            </a:extLst>
          </p:cNvPr>
          <p:cNvSpPr txBox="1"/>
          <p:nvPr/>
        </p:nvSpPr>
        <p:spPr>
          <a:xfrm>
            <a:off x="2340000" y="255150"/>
            <a:ext cx="99241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Quicksand"/>
                <a:sym typeface="Quicksand"/>
              </a:rPr>
              <a:t>How many tests should you write?</a:t>
            </a:r>
          </a:p>
        </p:txBody>
      </p:sp>
      <p:sp>
        <p:nvSpPr>
          <p:cNvPr id="11" name="Google Shape;282;p37">
            <a:extLst>
              <a:ext uri="{FF2B5EF4-FFF2-40B4-BE49-F238E27FC236}">
                <a16:creationId xmlns:a16="http://schemas.microsoft.com/office/drawing/2014/main" id="{83963D78-ABE6-44AF-B30F-297841B6670D}"/>
              </a:ext>
            </a:extLst>
          </p:cNvPr>
          <p:cNvSpPr txBox="1">
            <a:spLocks/>
          </p:cNvSpPr>
          <p:nvPr/>
        </p:nvSpPr>
        <p:spPr>
          <a:xfrm>
            <a:off x="1796199" y="6087714"/>
            <a:ext cx="6935426" cy="24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" lvl="1">
              <a:lnSpc>
                <a:spcPct val="131250"/>
              </a:lnSpc>
            </a:pPr>
            <a:r>
              <a:rPr lang="en-US" sz="2800" b="1" dirty="0">
                <a:solidFill>
                  <a:schemeClr val="accent1"/>
                </a:solidFill>
                <a:latin typeface="Quicksand" panose="020B0604020202020204" charset="0"/>
              </a:rPr>
              <a:t>Guidelines: 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Aim for a test coverage &gt; </a:t>
            </a:r>
            <a:r>
              <a:rPr lang="en-US" sz="25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80%.</a:t>
            </a:r>
          </a:p>
          <a:p>
            <a:pPr marL="746550" lvl="1" indent="-742950">
              <a:lnSpc>
                <a:spcPct val="1312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rPr>
              <a:t>Write a test, before fixing a bug.</a:t>
            </a:r>
          </a:p>
        </p:txBody>
      </p:sp>
    </p:spTree>
    <p:extLst>
      <p:ext uri="{BB962C8B-B14F-4D97-AF65-F5344CB8AC3E}">
        <p14:creationId xmlns:p14="http://schemas.microsoft.com/office/powerpoint/2010/main" val="40000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2749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DR Theme">
  <a:themeElements>
    <a:clrScheme name="Custom 1">
      <a:dk1>
        <a:srgbClr val="0C2749"/>
      </a:dk1>
      <a:lt1>
        <a:srgbClr val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9640</TotalTime>
  <Words>3465</Words>
  <Application>Microsoft Office PowerPoint</Application>
  <PresentationFormat>Custom</PresentationFormat>
  <Paragraphs>276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Quicksand</vt:lpstr>
      <vt:lpstr>Consolas</vt:lpstr>
      <vt:lpstr>Muli</vt:lpstr>
      <vt:lpstr>Arial</vt:lpstr>
      <vt:lpstr>Wingdings</vt:lpstr>
      <vt:lpstr>JetBrains Mono</vt:lpstr>
      <vt:lpstr>Calibri</vt:lpstr>
      <vt:lpstr>BDR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Jasper Derikx - External</cp:lastModifiedBy>
  <cp:revision>11</cp:revision>
  <dcterms:modified xsi:type="dcterms:W3CDTF">2022-03-31T19:15:59Z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c2282f-a952-4781-b943-52f7eb0fad02_Enabled">
    <vt:lpwstr>true</vt:lpwstr>
  </property>
  <property fmtid="{D5CDD505-2E9C-101B-9397-08002B2CF9AE}" pid="3" name="MSIP_Label_03c2282f-a952-4781-b943-52f7eb0fad02_SetDate">
    <vt:lpwstr>2022-03-01T14:08:18Z</vt:lpwstr>
  </property>
  <property fmtid="{D5CDD505-2E9C-101B-9397-08002B2CF9AE}" pid="4" name="MSIP_Label_03c2282f-a952-4781-b943-52f7eb0fad02_Method">
    <vt:lpwstr>Privileged</vt:lpwstr>
  </property>
  <property fmtid="{D5CDD505-2E9C-101B-9397-08002B2CF9AE}" pid="5" name="MSIP_Label_03c2282f-a952-4781-b943-52f7eb0fad02_Name">
    <vt:lpwstr>Public</vt:lpwstr>
  </property>
  <property fmtid="{D5CDD505-2E9C-101B-9397-08002B2CF9AE}" pid="6" name="MSIP_Label_03c2282f-a952-4781-b943-52f7eb0fad02_SiteId">
    <vt:lpwstr>a6b169f1-592b-4329-8f33-8db8903003c7</vt:lpwstr>
  </property>
  <property fmtid="{D5CDD505-2E9C-101B-9397-08002B2CF9AE}" pid="7" name="MSIP_Label_03c2282f-a952-4781-b943-52f7eb0fad02_ActionId">
    <vt:lpwstr>4fdf79fc-9003-48a3-9ad2-2db9e3f7ab1e</vt:lpwstr>
  </property>
  <property fmtid="{D5CDD505-2E9C-101B-9397-08002B2CF9AE}" pid="8" name="MSIP_Label_03c2282f-a952-4781-b943-52f7eb0fad02_ContentBits">
    <vt:lpwstr>0</vt:lpwstr>
  </property>
</Properties>
</file>