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7"/>
  </p:notesMasterIdLst>
  <p:sldIdLst>
    <p:sldId id="256" r:id="rId2"/>
    <p:sldId id="257" r:id="rId3"/>
    <p:sldId id="259" r:id="rId4"/>
    <p:sldId id="260" r:id="rId5"/>
    <p:sldId id="258" r:id="rId6"/>
    <p:sldId id="285" r:id="rId7"/>
    <p:sldId id="317" r:id="rId8"/>
    <p:sldId id="351" r:id="rId9"/>
    <p:sldId id="388" r:id="rId10"/>
    <p:sldId id="261" r:id="rId11"/>
    <p:sldId id="264" r:id="rId12"/>
    <p:sldId id="262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3" r:id="rId23"/>
    <p:sldId id="275" r:id="rId24"/>
    <p:sldId id="276" r:id="rId25"/>
    <p:sldId id="277" r:id="rId26"/>
    <p:sldId id="278" r:id="rId27"/>
    <p:sldId id="279" r:id="rId28"/>
    <p:sldId id="282" r:id="rId29"/>
    <p:sldId id="280" r:id="rId30"/>
    <p:sldId id="283" r:id="rId31"/>
    <p:sldId id="281" r:id="rId32"/>
    <p:sldId id="263" r:id="rId33"/>
    <p:sldId id="284" r:id="rId34"/>
    <p:sldId id="295" r:id="rId35"/>
    <p:sldId id="287" r:id="rId36"/>
    <p:sldId id="289" r:id="rId37"/>
    <p:sldId id="290" r:id="rId38"/>
    <p:sldId id="291" r:id="rId39"/>
    <p:sldId id="292" r:id="rId40"/>
    <p:sldId id="293" r:id="rId41"/>
    <p:sldId id="294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286" r:id="rId64"/>
    <p:sldId id="318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29" r:id="rId82"/>
    <p:sldId id="341" r:id="rId83"/>
    <p:sldId id="339" r:id="rId84"/>
    <p:sldId id="342" r:id="rId85"/>
    <p:sldId id="343" r:id="rId86"/>
    <p:sldId id="344" r:id="rId87"/>
    <p:sldId id="345" r:id="rId88"/>
    <p:sldId id="346" r:id="rId89"/>
    <p:sldId id="330" r:id="rId90"/>
    <p:sldId id="347" r:id="rId91"/>
    <p:sldId id="348" r:id="rId92"/>
    <p:sldId id="349" r:id="rId93"/>
    <p:sldId id="340" r:id="rId94"/>
    <p:sldId id="319" r:id="rId95"/>
    <p:sldId id="350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  <p:sldId id="360" r:id="rId104"/>
    <p:sldId id="361" r:id="rId105"/>
    <p:sldId id="363" r:id="rId106"/>
    <p:sldId id="362" r:id="rId107"/>
    <p:sldId id="365" r:id="rId108"/>
    <p:sldId id="366" r:id="rId109"/>
    <p:sldId id="367" r:id="rId110"/>
    <p:sldId id="368" r:id="rId111"/>
    <p:sldId id="369" r:id="rId112"/>
    <p:sldId id="371" r:id="rId113"/>
    <p:sldId id="374" r:id="rId114"/>
    <p:sldId id="375" r:id="rId115"/>
    <p:sldId id="376" r:id="rId116"/>
    <p:sldId id="378" r:id="rId117"/>
    <p:sldId id="379" r:id="rId118"/>
    <p:sldId id="380" r:id="rId119"/>
    <p:sldId id="381" r:id="rId120"/>
    <p:sldId id="383" r:id="rId121"/>
    <p:sldId id="382" r:id="rId122"/>
    <p:sldId id="385" r:id="rId123"/>
    <p:sldId id="386" r:id="rId124"/>
    <p:sldId id="352" r:id="rId125"/>
    <p:sldId id="387" r:id="rId1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face" id="{51AF5F7E-1C7F-4C7A-9800-134BBFDE923D}">
          <p14:sldIdLst>
            <p14:sldId id="256"/>
            <p14:sldId id="257"/>
            <p14:sldId id="259"/>
            <p14:sldId id="260"/>
            <p14:sldId id="258"/>
            <p14:sldId id="285"/>
            <p14:sldId id="317"/>
            <p14:sldId id="351"/>
            <p14:sldId id="388"/>
          </p14:sldIdLst>
        </p14:section>
        <p14:section name="Picking and installing an Interpreter" id="{8C1B3EE4-CA06-42C5-BCDD-5FE595381871}">
          <p14:sldIdLst>
            <p14:sldId id="261"/>
            <p14:sldId id="264"/>
            <p14:sldId id="262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</p14:sldIdLst>
        </p14:section>
        <p14:section name="Hello! World!" id="{BB2B1B19-4844-40B8-AEFB-C2686F7D0B54}">
          <p14:sldIdLst>
            <p14:sldId id="273"/>
            <p14:sldId id="275"/>
            <p14:sldId id="276"/>
            <p14:sldId id="277"/>
            <p14:sldId id="278"/>
            <p14:sldId id="279"/>
            <p14:sldId id="282"/>
            <p14:sldId id="280"/>
            <p14:sldId id="283"/>
          </p14:sldIdLst>
        </p14:section>
        <p14:section name="Integrated Development Environment" id="{A72F5C84-1863-4CEB-98C6-F3B581F7E11C}">
          <p14:sldIdLst>
            <p14:sldId id="281"/>
          </p14:sldIdLst>
        </p14:section>
        <p14:section name="References" id="{D36ABE94-EF3B-4073-ABA4-4BDDB5DEC426}">
          <p14:sldIdLst>
            <p14:sldId id="263"/>
          </p14:sldIdLst>
        </p14:section>
        <p14:section name="Learning Python Language" id="{5124F529-C052-44B6-B72C-DCBF1466169F}">
          <p14:sldIdLst>
            <p14:sldId id="284"/>
          </p14:sldIdLst>
        </p14:section>
        <p14:section name="Built-in Types" id="{3F9F3DF6-AE6C-4F65-99BB-CFE18826C743}">
          <p14:sldIdLst>
            <p14:sldId id="295"/>
            <p14:sldId id="287"/>
            <p14:sldId id="289"/>
            <p14:sldId id="290"/>
            <p14:sldId id="291"/>
            <p14:sldId id="292"/>
            <p14:sldId id="293"/>
            <p14:sldId id="294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if, for, while and for comprehensions" id="{C884F059-B725-47CA-9D19-787F5036AE69}">
          <p14:sldIdLst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Functions, Modules, Classes and Packages" id="{DD0C7566-1298-4056-8370-AC48D61C4849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  <p14:section name="References" id="{80EED6BF-0B49-4154-9AD9-F7881B2D9603}">
          <p14:sldIdLst>
            <p14:sldId id="286"/>
          </p14:sldIdLst>
        </p14:section>
        <p14:section name="The Community" id="{F0852D89-B654-432C-AE06-6B992C0A18BC}">
          <p14:sldIdLst>
            <p14:sldId id="318"/>
            <p14:sldId id="320"/>
          </p14:sldIdLst>
        </p14:section>
        <p14:section name="Documentation" id="{D1885FB3-E7DF-4C6B-8397-53EE5038A6E9}">
          <p14:sldIdLst>
            <p14:sldId id="321"/>
            <p14:sldId id="322"/>
            <p14:sldId id="323"/>
            <p14:sldId id="324"/>
            <p14:sldId id="325"/>
          </p14:sldIdLst>
        </p14:section>
        <p14:section name="Data Management Functions" id="{702D8D3F-6A41-4F91-9FEE-F3879F59750D}">
          <p14:sldIdLst>
            <p14:sldId id="326"/>
            <p14:sldId id="327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Persistence" id="{4D6B18EA-D7F8-43C4-87F7-EBD8171E5E02}">
          <p14:sldIdLst>
            <p14:sldId id="329"/>
            <p14:sldId id="341"/>
            <p14:sldId id="339"/>
            <p14:sldId id="342"/>
            <p14:sldId id="343"/>
            <p14:sldId id="344"/>
            <p14:sldId id="345"/>
            <p14:sldId id="346"/>
            <p14:sldId id="330"/>
            <p14:sldId id="347"/>
            <p14:sldId id="348"/>
            <p14:sldId id="349"/>
            <p14:sldId id="340"/>
          </p14:sldIdLst>
        </p14:section>
        <p14:section name="References" id="{A42F04A2-7065-405F-9101-1C60DCDF05B4}">
          <p14:sldIdLst>
            <p14:sldId id="319"/>
          </p14:sldIdLst>
        </p14:section>
        <p14:section name="Libraries vs Frameworks" id="{D804265A-455D-4138-A9D3-D6A27E2819DC}">
          <p14:sldIdLst>
            <p14:sldId id="350"/>
            <p14:sldId id="353"/>
            <p14:sldId id="354"/>
            <p14:sldId id="355"/>
          </p14:sldIdLst>
        </p14:section>
        <p14:section name="Getting Started with Django" id="{A83E2B9A-19E1-458C-AFF0-68C0D2FCD1EC}">
          <p14:sldIdLst>
            <p14:sldId id="356"/>
            <p14:sldId id="357"/>
            <p14:sldId id="358"/>
            <p14:sldId id="359"/>
          </p14:sldIdLst>
        </p14:section>
        <p14:section name="Creating a Project" id="{24FA8B9C-D6E7-484C-85BD-E5446582D985}">
          <p14:sldIdLst>
            <p14:sldId id="360"/>
            <p14:sldId id="361"/>
            <p14:sldId id="363"/>
            <p14:sldId id="362"/>
          </p14:sldIdLst>
        </p14:section>
        <p14:section name="Creating a Database and an App" id="{1A7B8A3F-D340-4CFB-9C75-58D1FA34170D}">
          <p14:sldIdLst>
            <p14:sldId id="365"/>
            <p14:sldId id="366"/>
            <p14:sldId id="367"/>
            <p14:sldId id="368"/>
            <p14:sldId id="369"/>
            <p14:sldId id="371"/>
            <p14:sldId id="374"/>
            <p14:sldId id="375"/>
          </p14:sldIdLst>
        </p14:section>
        <p14:section name="Writing Your First View" id="{E4470B5B-0276-4B01-8E9D-C7F90314E1EE}">
          <p14:sldIdLst>
            <p14:sldId id="376"/>
            <p14:sldId id="378"/>
            <p14:sldId id="379"/>
            <p14:sldId id="380"/>
            <p14:sldId id="381"/>
            <p14:sldId id="383"/>
            <p14:sldId id="382"/>
            <p14:sldId id="385"/>
            <p14:sldId id="386"/>
          </p14:sldIdLst>
        </p14:section>
        <p14:section name="References" id="{9E82491E-C147-4179-A2D8-D1186D8FC0A3}">
          <p14:sldIdLst>
            <p14:sldId id="352"/>
          </p14:sldIdLst>
        </p14:section>
        <p14:section name="ToDo..." id="{90E972B0-CEB7-4ACD-9CE4-352D8FDC4F22}">
          <p14:sldIdLst>
            <p14:sldId id="3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0" autoAdjust="0"/>
    <p:restoredTop sz="94207" autoAdjust="0"/>
  </p:normalViewPr>
  <p:slideViewPr>
    <p:cSldViewPr>
      <p:cViewPr varScale="1">
        <p:scale>
          <a:sx n="65" d="100"/>
          <a:sy n="65" d="100"/>
        </p:scale>
        <p:origin x="-1474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91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EFF30-6534-4CDF-AA08-89F23DD0C243}" type="datetimeFigureOut">
              <a:rPr lang="zh-TW" altLang="en-US" smtClean="0"/>
              <a:t>2013/2/7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4D36C-48D4-447A-AE26-FE8D0565C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315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4D36C-48D4-447A-AE26-FE8D0565C4AF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976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4D36C-48D4-447A-AE26-FE8D0565C4AF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429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4D36C-48D4-447A-AE26-FE8D0565C4AF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591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4D36C-48D4-447A-AE26-FE8D0565C4AF}" type="slidenum">
              <a:rPr lang="zh-TW" altLang="en-US" smtClean="0"/>
              <a:t>109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055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4101-C609-4A19-A8B5-A896C65B38D7}" type="datetime1">
              <a:rPr lang="zh-TW" altLang="en-US" smtClean="0"/>
              <a:t>2013/2/7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62CB-C416-402E-B50D-4889BB502B53}" type="datetime1">
              <a:rPr lang="zh-TW" altLang="en-US" smtClean="0"/>
              <a:t>2013/2/7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30F9-3416-4BFC-8CCD-EC4556824F1C}" type="datetime1">
              <a:rPr lang="zh-TW" altLang="en-US" smtClean="0"/>
              <a:t>2013/2/7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2840" y="44624"/>
            <a:ext cx="8229600" cy="1143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16EA-8D72-42A1-8DA6-B1ADC61572E5}" type="datetime1">
              <a:rPr lang="zh-TW" altLang="en-US" smtClean="0"/>
              <a:t>2013/2/7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EC69-FC7E-4EA3-80F6-6E9CD768CB3D}" type="datetime1">
              <a:rPr lang="zh-TW" altLang="en-US" smtClean="0"/>
              <a:t>2013/2/7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3D80F-C5ED-429E-BFC9-423852AAE9EC}" type="datetime1">
              <a:rPr lang="zh-TW" altLang="en-US" smtClean="0"/>
              <a:t>2013/2/7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2CDE-7BD1-4A8D-BDA7-9179A1A90C25}" type="datetime1">
              <a:rPr lang="zh-TW" altLang="en-US" smtClean="0"/>
              <a:t>2013/2/7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913E-1A12-4F46-86D4-76B7CFD1F13F}" type="datetime1">
              <a:rPr lang="zh-TW" altLang="en-US" smtClean="0"/>
              <a:t>2013/2/7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C54C-44DD-4B52-A9DC-987ECB3FC3D7}" type="datetime1">
              <a:rPr lang="zh-TW" altLang="en-US" smtClean="0"/>
              <a:t>2013/2/7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FA3B-080D-46E3-BC19-BA491BF181EE}" type="datetime1">
              <a:rPr lang="zh-TW" altLang="en-US" smtClean="0"/>
              <a:t>2013/2/7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FDA2A-ED0F-4283-BAA8-E05CA8BE2A85}" type="datetime1">
              <a:rPr lang="zh-TW" altLang="en-US" smtClean="0"/>
              <a:t>2013/2/7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528" y="119675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F4DA8-EC3A-49F2-A584-9E96619A8606}" type="datetime1">
              <a:rPr lang="zh-TW" altLang="en-US" smtClean="0"/>
              <a:t>2013/2/7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home.cc/" TargetMode="External"/><Relationship Id="rId2" Type="http://schemas.openxmlformats.org/officeDocument/2006/relationships/hyperlink" Target="mailto:caterpillar@openhome.cc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ypy.org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ironpython.net/" TargetMode="External"/><Relationship Id="rId2" Type="http://schemas.openxmlformats.org/officeDocument/2006/relationships/hyperlink" Target="http://www.jython.org/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jangoproject.com/en/1.5/intro/tutorial03/" TargetMode="External"/><Relationship Id="rId3" Type="http://schemas.openxmlformats.org/officeDocument/2006/relationships/hyperlink" Target="https://docs.djangoproject.com/en/1.5/intro/overview/" TargetMode="External"/><Relationship Id="rId7" Type="http://schemas.openxmlformats.org/officeDocument/2006/relationships/hyperlink" Target="https://docs.djangoproject.com/en/1.5/intro/tutorial01/" TargetMode="External"/><Relationship Id="rId2" Type="http://schemas.openxmlformats.org/officeDocument/2006/relationships/hyperlink" Target="http://martinfowler.com/bliki/InversionOfContro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ckoverflow.com/questions/12339608/installing-django-1-5development-version-in-virtualenv" TargetMode="External"/><Relationship Id="rId5" Type="http://schemas.openxmlformats.org/officeDocument/2006/relationships/hyperlink" Target="https://docs.djangoproject.com/en/1.5/intro/install/" TargetMode="External"/><Relationship Id="rId10" Type="http://schemas.openxmlformats.org/officeDocument/2006/relationships/hyperlink" Target="https://docs.djangoproject.com/en/1.5/topics/auth/default/" TargetMode="External"/><Relationship Id="rId4" Type="http://schemas.openxmlformats.org/officeDocument/2006/relationships/hyperlink" Target="https://docs.djangoproject.com/en/1.5/" TargetMode="External"/><Relationship Id="rId9" Type="http://schemas.openxmlformats.org/officeDocument/2006/relationships/hyperlink" Target="https://docs.djangoproject.com/en/dev/faq/general/" TargetMode="Externa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-distribute.org/distribute_setup.p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inkedin.com/in/caterpillar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pytools.codeplex.com/" TargetMode="External"/><Relationship Id="rId3" Type="http://schemas.openxmlformats.org/officeDocument/2006/relationships/hyperlink" Target="http://pydev.org/" TargetMode="External"/><Relationship Id="rId7" Type="http://schemas.openxmlformats.org/officeDocument/2006/relationships/hyperlink" Target="http://www.ninja-ide.org/" TargetMode="External"/><Relationship Id="rId2" Type="http://schemas.openxmlformats.org/officeDocument/2006/relationships/hyperlink" Target="http://www.jetbrains.com/pychar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ngware.com/" TargetMode="External"/><Relationship Id="rId5" Type="http://schemas.openxmlformats.org/officeDocument/2006/relationships/hyperlink" Target="http://code.google.com/p/spyderlib/" TargetMode="External"/><Relationship Id="rId4" Type="http://schemas.openxmlformats.org/officeDocument/2006/relationships/hyperlink" Target="http://www.activestate.com/komodo-id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-guide.org/en/latest/starting/install/linux/" TargetMode="External"/><Relationship Id="rId2" Type="http://schemas.openxmlformats.org/officeDocument/2006/relationships/hyperlink" Target="http://docs.python-guide.org/en/latest/starting/which-pyth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python.org/2/using/cmdline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11.xml"/><Relationship Id="rId7" Type="http://schemas.openxmlformats.org/officeDocument/2006/relationships/slide" Target="slide2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10" Type="http://schemas.openxmlformats.org/officeDocument/2006/relationships/slide" Target="slide31.xml"/><Relationship Id="rId4" Type="http://schemas.openxmlformats.org/officeDocument/2006/relationships/slide" Target="slide13.xml"/><Relationship Id="rId9" Type="http://schemas.openxmlformats.org/officeDocument/2006/relationships/slide" Target="slide2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54.xml"/><Relationship Id="rId18" Type="http://schemas.openxmlformats.org/officeDocument/2006/relationships/slide" Target="slide63.xml"/><Relationship Id="rId3" Type="http://schemas.openxmlformats.org/officeDocument/2006/relationships/slide" Target="slide34.xml"/><Relationship Id="rId7" Type="http://schemas.openxmlformats.org/officeDocument/2006/relationships/slide" Target="slide43.xml"/><Relationship Id="rId12" Type="http://schemas.openxmlformats.org/officeDocument/2006/relationships/slide" Target="slide50.xml"/><Relationship Id="rId17" Type="http://schemas.openxmlformats.org/officeDocument/2006/relationships/slide" Target="slide60.xml"/><Relationship Id="rId2" Type="http://schemas.openxmlformats.org/officeDocument/2006/relationships/slide" Target="slide33.xml"/><Relationship Id="rId16" Type="http://schemas.openxmlformats.org/officeDocument/2006/relationships/slide" Target="slide5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2.xml"/><Relationship Id="rId11" Type="http://schemas.openxmlformats.org/officeDocument/2006/relationships/slide" Target="slide49.xml"/><Relationship Id="rId5" Type="http://schemas.openxmlformats.org/officeDocument/2006/relationships/slide" Target="slide38.xml"/><Relationship Id="rId15" Type="http://schemas.openxmlformats.org/officeDocument/2006/relationships/slide" Target="slide56.xml"/><Relationship Id="rId10" Type="http://schemas.openxmlformats.org/officeDocument/2006/relationships/slide" Target="slide48.xml"/><Relationship Id="rId4" Type="http://schemas.openxmlformats.org/officeDocument/2006/relationships/slide" Target="slide35.xml"/><Relationship Id="rId9" Type="http://schemas.openxmlformats.org/officeDocument/2006/relationships/slide" Target="slide45.xml"/><Relationship Id="rId14" Type="http://schemas.openxmlformats.org/officeDocument/2006/relationships/slide" Target="slide5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://caterpillar.onlyfun.net/Gossip/Python/TupleType.html" TargetMode="External"/><Relationship Id="rId3" Type="http://schemas.openxmlformats.org/officeDocument/2006/relationships/hyperlink" Target="http://docs.python.org/py3k/library/stdtypes.html" TargetMode="External"/><Relationship Id="rId7" Type="http://schemas.openxmlformats.org/officeDocument/2006/relationships/hyperlink" Target="http://caterpillar.onlyfun.net/Gossip/Python/DictionaryType.html" TargetMode="External"/><Relationship Id="rId2" Type="http://schemas.openxmlformats.org/officeDocument/2006/relationships/hyperlink" Target="http://maxburstein.com/blog/python-shortcuts-for-the-python-beginn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aterpillar.onlyfun.net/Gossip/Python/SetType.html" TargetMode="External"/><Relationship Id="rId5" Type="http://schemas.openxmlformats.org/officeDocument/2006/relationships/hyperlink" Target="http://caterpillar.onlyfun.net/Gossip/Python/ListType.html" TargetMode="External"/><Relationship Id="rId4" Type="http://schemas.openxmlformats.org/officeDocument/2006/relationships/hyperlink" Target="http://docs.python.org/py3k/library/string.html" TargetMode="External"/><Relationship Id="rId9" Type="http://schemas.openxmlformats.org/officeDocument/2006/relationships/hyperlink" Target="http://docs.python-guide.org/en/latest/writing/structure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psf" TargetMode="External"/><Relationship Id="rId2" Type="http://schemas.openxmlformats.org/officeDocument/2006/relationships/hyperlink" Target="http://www.python.org/~guid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con.org/" TargetMode="External"/><Relationship Id="rId2" Type="http://schemas.openxmlformats.org/officeDocument/2006/relationships/hyperlink" Target="http://www.python.org/dev/pep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python.org.tw/" TargetMode="External"/><Relationship Id="rId5" Type="http://schemas.openxmlformats.org/officeDocument/2006/relationships/hyperlink" Target="http://wiki.python.org/moin/LocalUserGroups" TargetMode="External"/><Relationship Id="rId4" Type="http://schemas.openxmlformats.org/officeDocument/2006/relationships/hyperlink" Target="http://tw.pycon.org/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docs.python.org/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13" Type="http://schemas.openxmlformats.org/officeDocument/2006/relationships/slide" Target="slide85.xml"/><Relationship Id="rId3" Type="http://schemas.openxmlformats.org/officeDocument/2006/relationships/slide" Target="slide66.xml"/><Relationship Id="rId7" Type="http://schemas.openxmlformats.org/officeDocument/2006/relationships/slide" Target="slide70.xml"/><Relationship Id="rId12" Type="http://schemas.openxmlformats.org/officeDocument/2006/relationships/slide" Target="slide82.xml"/><Relationship Id="rId2" Type="http://schemas.openxmlformats.org/officeDocument/2006/relationships/slide" Target="slide6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9.xml"/><Relationship Id="rId11" Type="http://schemas.openxmlformats.org/officeDocument/2006/relationships/slide" Target="slide81.xml"/><Relationship Id="rId5" Type="http://schemas.openxmlformats.org/officeDocument/2006/relationships/slide" Target="slide68.xml"/><Relationship Id="rId15" Type="http://schemas.openxmlformats.org/officeDocument/2006/relationships/slide" Target="slide89.xml"/><Relationship Id="rId10" Type="http://schemas.openxmlformats.org/officeDocument/2006/relationships/slide" Target="slide73.xml"/><Relationship Id="rId4" Type="http://schemas.openxmlformats.org/officeDocument/2006/relationships/slide" Target="slide67.xml"/><Relationship Id="rId9" Type="http://schemas.openxmlformats.org/officeDocument/2006/relationships/slide" Target="slide94.xml"/><Relationship Id="rId14" Type="http://schemas.openxmlformats.org/officeDocument/2006/relationships/slide" Target="slide8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://epydoc.sourceforge.net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12.xml"/><Relationship Id="rId3" Type="http://schemas.openxmlformats.org/officeDocument/2006/relationships/slide" Target="slide97.xml"/><Relationship Id="rId7" Type="http://schemas.openxmlformats.org/officeDocument/2006/relationships/slide" Target="slide107.xml"/><Relationship Id="rId12" Type="http://schemas.openxmlformats.org/officeDocument/2006/relationships/slide" Target="slide124.xml"/><Relationship Id="rId2" Type="http://schemas.openxmlformats.org/officeDocument/2006/relationships/slide" Target="slide9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3.xml"/><Relationship Id="rId11" Type="http://schemas.openxmlformats.org/officeDocument/2006/relationships/slide" Target="slide121.xml"/><Relationship Id="rId5" Type="http://schemas.openxmlformats.org/officeDocument/2006/relationships/slide" Target="slide99.xml"/><Relationship Id="rId10" Type="http://schemas.openxmlformats.org/officeDocument/2006/relationships/slide" Target="slide119.xml"/><Relationship Id="rId4" Type="http://schemas.openxmlformats.org/officeDocument/2006/relationships/slide" Target="slide98.xml"/><Relationship Id="rId9" Type="http://schemas.openxmlformats.org/officeDocument/2006/relationships/slide" Target="slide11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object.org/" TargetMode="External"/><Relationship Id="rId2" Type="http://schemas.openxmlformats.org/officeDocument/2006/relationships/hyperlink" Target="http://www.sqlalchemy.org/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shelve.html" TargetMode="External"/><Relationship Id="rId3" Type="http://schemas.openxmlformats.org/officeDocument/2006/relationships/hyperlink" Target="http://www.python.org/~guido/" TargetMode="External"/><Relationship Id="rId7" Type="http://schemas.openxmlformats.org/officeDocument/2006/relationships/hyperlink" Target="http://docs.python.org/2.7/library/dbm.html" TargetMode="External"/><Relationship Id="rId2" Type="http://schemas.openxmlformats.org/officeDocument/2006/relationships/hyperlink" Target="http://docs.python.org/2/library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library/pickle.html" TargetMode="External"/><Relationship Id="rId5" Type="http://schemas.openxmlformats.org/officeDocument/2006/relationships/hyperlink" Target="http://docs.python.org/2.7/library/functions.html" TargetMode="External"/><Relationship Id="rId4" Type="http://schemas.openxmlformats.org/officeDocument/2006/relationships/hyperlink" Target="http://wiki.python.org/moin/LocalUserGroups" TargetMode="External"/><Relationship Id="rId9" Type="http://schemas.openxmlformats.org/officeDocument/2006/relationships/hyperlink" Target="http://docs.python.org/2.7/library/sqlite3.html" TargetMode="Externa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gif"/><Relationship Id="rId2" Type="http://schemas.openxmlformats.org/officeDocument/2006/relationships/hyperlink" Target="https://www.djangoprojec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PyCon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 Taiwan 2013 Tutorial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264696" y="5805264"/>
            <a:ext cx="2879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林信良（</a:t>
            </a:r>
            <a:r>
              <a:rPr lang="en-US" altLang="zh-TW" dirty="0" smtClean="0"/>
              <a:t>Justin Lin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caterpillar@openhome.cc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http://openhome.cc</a:t>
            </a:r>
            <a:endParaRPr lang="en-US" altLang="zh-TW" dirty="0" smtClean="0"/>
          </a:p>
        </p:txBody>
      </p:sp>
      <p:pic>
        <p:nvPicPr>
          <p:cNvPr id="3074" name="Picture 2" descr="http://www.javaworld.com.tw/jute/gallery/Y/2/Y2F0ZXJwaWxsYXI=/1154933137807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5853826"/>
            <a:ext cx="2952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5.googleusercontent.com/-WDBF4m-4pOY/UQEHqNKvEtI/AAAAAAAAEb4/tT4uQTszBmo/w497-h373/pycontw2013-site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944216" cy="75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0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Picking and installing an Interpreter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2.x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3.x</a:t>
            </a:r>
          </a:p>
          <a:p>
            <a:pPr lvl="1"/>
            <a:r>
              <a:rPr lang="en-US" altLang="zh-TW" dirty="0" smtClean="0"/>
              <a:t>Python </a:t>
            </a:r>
            <a:r>
              <a:rPr lang="en-US" altLang="zh-TW" dirty="0"/>
              <a:t>3.0 (a.k.a. "Python 3000" or "Py3k")  final was released on </a:t>
            </a:r>
            <a:r>
              <a:rPr lang="en-US" altLang="zh-TW" b="1" dirty="0"/>
              <a:t>December 3rd, 2008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Python 3.3.0 was released on September 29th, 2012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Python 2.7.3 was released on </a:t>
            </a:r>
            <a:r>
              <a:rPr lang="en-US" altLang="zh-TW" b="1" dirty="0"/>
              <a:t>April 9, 2012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Python 2.7.x is highly recommended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/>
              <a:t>unless you have a strong reason not to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As </a:t>
            </a:r>
            <a:r>
              <a:rPr lang="en-US" altLang="zh-TW" dirty="0"/>
              <a:t>more and more modules get ported over to Python3, the easier it will be for others to use it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9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25" y="3742903"/>
            <a:ext cx="7383011" cy="2782441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</a:t>
            </a:r>
            <a:r>
              <a:rPr lang="en-US" altLang="zh-TW" dirty="0" smtClean="0"/>
              <a:t>Your Models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496" y="1124744"/>
            <a:ext cx="4953000" cy="298132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428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Your URLs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101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397135" cy="180020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10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Write Your Views and Templates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102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4"/>
            <a:ext cx="8977621" cy="72008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5172075" cy="187642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255" y="3861048"/>
            <a:ext cx="5610225" cy="276225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044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Exercise 9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We’d like to install an </a:t>
            </a:r>
            <a:r>
              <a:rPr lang="en-US" altLang="zh-TW" dirty="0" err="1" smtClean="0">
                <a:solidFill>
                  <a:srgbClr val="C00000"/>
                </a:solidFill>
              </a:rPr>
              <a:t>offical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en-US" altLang="zh-TW" dirty="0" err="1" smtClean="0">
                <a:solidFill>
                  <a:srgbClr val="C00000"/>
                </a:solidFill>
              </a:rPr>
              <a:t>realse</a:t>
            </a:r>
            <a:r>
              <a:rPr lang="en-US" altLang="zh-TW" dirty="0" smtClean="0">
                <a:solidFill>
                  <a:srgbClr val="C00000"/>
                </a:solidFill>
              </a:rPr>
              <a:t> of</a:t>
            </a:r>
            <a:r>
              <a:rPr lang="en-US" altLang="zh-TW" b="1" dirty="0" smtClean="0">
                <a:solidFill>
                  <a:srgbClr val="C00000"/>
                </a:solidFill>
              </a:rPr>
              <a:t> </a:t>
            </a:r>
            <a:r>
              <a:rPr lang="en-US" altLang="zh-TW" b="1" dirty="0" err="1" smtClean="0">
                <a:solidFill>
                  <a:srgbClr val="C00000"/>
                </a:solidFill>
              </a:rPr>
              <a:t>Django</a:t>
            </a:r>
            <a:r>
              <a:rPr lang="en-US" altLang="zh-TW" b="1" dirty="0" smtClean="0">
                <a:solidFill>
                  <a:srgbClr val="C00000"/>
                </a:solidFill>
              </a:rPr>
              <a:t> 1.5 rc1 </a:t>
            </a:r>
            <a:r>
              <a:rPr lang="en-US" altLang="zh-TW" dirty="0" smtClean="0">
                <a:solidFill>
                  <a:srgbClr val="C00000"/>
                </a:solidFill>
              </a:rPr>
              <a:t>with </a:t>
            </a:r>
            <a:r>
              <a:rPr lang="en-US" altLang="zh-TW" b="1" dirty="0" smtClean="0">
                <a:solidFill>
                  <a:srgbClr val="C00000"/>
                </a:solidFill>
              </a:rPr>
              <a:t>pip</a:t>
            </a:r>
            <a:r>
              <a:rPr lang="en-US" altLang="zh-TW" dirty="0" smtClean="0">
                <a:solidFill>
                  <a:srgbClr val="C00000"/>
                </a:solidFill>
              </a:rPr>
              <a:t> under a virtual Python environment provided by </a:t>
            </a:r>
            <a:r>
              <a:rPr lang="en-US" altLang="zh-TW" b="1" dirty="0" err="1" smtClean="0">
                <a:solidFill>
                  <a:srgbClr val="C00000"/>
                </a:solidFill>
              </a:rPr>
              <a:t>virtualenv</a:t>
            </a:r>
            <a:r>
              <a:rPr lang="en-US" altLang="zh-TW" dirty="0" smtClean="0">
                <a:solidFill>
                  <a:srgbClr val="C00000"/>
                </a:solidFill>
              </a:rPr>
              <a:t>.  And Then, create our first </a:t>
            </a:r>
            <a:r>
              <a:rPr lang="en-US" altLang="zh-TW" dirty="0" err="1" smtClean="0">
                <a:solidFill>
                  <a:srgbClr val="C00000"/>
                </a:solidFill>
              </a:rPr>
              <a:t>django</a:t>
            </a:r>
            <a:r>
              <a:rPr lang="en-US" altLang="zh-TW" dirty="0" smtClean="0">
                <a:solidFill>
                  <a:srgbClr val="C00000"/>
                </a:solidFill>
              </a:rPr>
              <a:t> project.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5781" y="2564904"/>
            <a:ext cx="8987898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~/scripts$ </a:t>
            </a:r>
            <a:r>
              <a:rPr lang="en-US" altLang="zh-TW" b="1" dirty="0" err="1"/>
              <a:t>virtualenv</a:t>
            </a:r>
            <a:r>
              <a:rPr lang="en-US" altLang="zh-TW" b="1" dirty="0"/>
              <a:t> --distribute </a:t>
            </a:r>
            <a:r>
              <a:rPr lang="en-US" altLang="zh-TW" b="1" dirty="0" err="1"/>
              <a:t>venv</a:t>
            </a:r>
            <a:endParaRPr lang="en-US" altLang="zh-TW" b="1" dirty="0" smtClean="0"/>
          </a:p>
          <a:p>
            <a:r>
              <a:rPr lang="en-US" altLang="zh-TW" dirty="0"/>
              <a:t>~/scripts$ </a:t>
            </a:r>
            <a:r>
              <a:rPr lang="en-US" altLang="zh-TW" b="1" dirty="0" smtClean="0"/>
              <a:t>cd </a:t>
            </a:r>
            <a:r>
              <a:rPr lang="en-US" altLang="zh-TW" b="1" dirty="0" err="1" smtClean="0"/>
              <a:t>venv</a:t>
            </a:r>
            <a:endParaRPr lang="en-US" altLang="zh-TW" b="1" dirty="0" smtClean="0"/>
          </a:p>
          <a:p>
            <a:r>
              <a:rPr lang="en-US" altLang="zh-TW" dirty="0"/>
              <a:t>~/scripts/</a:t>
            </a:r>
            <a:r>
              <a:rPr lang="en-US" altLang="zh-TW" dirty="0" err="1"/>
              <a:t>venv</a:t>
            </a:r>
            <a:r>
              <a:rPr lang="en-US" altLang="zh-TW" dirty="0"/>
              <a:t>$</a:t>
            </a:r>
            <a:r>
              <a:rPr lang="en-US" altLang="zh-TW" b="1" dirty="0"/>
              <a:t> source </a:t>
            </a:r>
            <a:r>
              <a:rPr lang="en-US" altLang="zh-TW" b="1" dirty="0" smtClean="0"/>
              <a:t>bin/activate</a:t>
            </a:r>
          </a:p>
          <a:p>
            <a:r>
              <a:rPr lang="en-US" altLang="zh-TW" dirty="0"/>
              <a:t>~/scripts/</a:t>
            </a:r>
            <a:r>
              <a:rPr lang="en-US" altLang="zh-TW" dirty="0" err="1"/>
              <a:t>venv</a:t>
            </a:r>
            <a:r>
              <a:rPr lang="en-US" altLang="zh-TW" dirty="0"/>
              <a:t>$ </a:t>
            </a:r>
            <a:r>
              <a:rPr lang="en-US" altLang="zh-TW" b="1" dirty="0" smtClean="0"/>
              <a:t>pip </a:t>
            </a:r>
            <a:r>
              <a:rPr lang="en-US" altLang="zh-TW" b="1" dirty="0"/>
              <a:t>install https://www.djangoproject.com/download/1.5c1/tarball</a:t>
            </a:r>
            <a:r>
              <a:rPr lang="en-US" altLang="zh-TW" b="1" dirty="0" smtClean="0"/>
              <a:t>/</a:t>
            </a:r>
          </a:p>
          <a:p>
            <a:r>
              <a:rPr lang="en-US" altLang="zh-TW" dirty="0"/>
              <a:t>~/scripts/</a:t>
            </a:r>
            <a:r>
              <a:rPr lang="en-US" altLang="zh-TW" dirty="0" err="1"/>
              <a:t>venv</a:t>
            </a:r>
            <a:r>
              <a:rPr lang="en-US" altLang="zh-TW" dirty="0"/>
              <a:t>$ </a:t>
            </a:r>
            <a:r>
              <a:rPr lang="en-US" altLang="zh-TW" b="1" dirty="0" smtClean="0"/>
              <a:t>python </a:t>
            </a:r>
            <a:r>
              <a:rPr lang="en-US" altLang="zh-TW" b="1" dirty="0"/>
              <a:t>-c 'import </a:t>
            </a:r>
            <a:r>
              <a:rPr lang="en-US" altLang="zh-TW" b="1" dirty="0" err="1"/>
              <a:t>django</a:t>
            </a:r>
            <a:r>
              <a:rPr lang="en-US" altLang="zh-TW" b="1" dirty="0"/>
              <a:t>; print </a:t>
            </a:r>
            <a:r>
              <a:rPr lang="en-US" altLang="zh-TW" b="1" dirty="0" err="1"/>
              <a:t>django.get_version</a:t>
            </a:r>
            <a:r>
              <a:rPr lang="en-US" altLang="zh-TW" b="1" dirty="0" smtClean="0"/>
              <a:t>()‘</a:t>
            </a:r>
          </a:p>
          <a:p>
            <a:r>
              <a:rPr lang="en-US" altLang="zh-TW" dirty="0"/>
              <a:t>~/scripts/</a:t>
            </a:r>
            <a:r>
              <a:rPr lang="en-US" altLang="zh-TW" dirty="0" err="1"/>
              <a:t>venv</a:t>
            </a:r>
            <a:r>
              <a:rPr lang="en-US" altLang="zh-TW" dirty="0"/>
              <a:t>$ </a:t>
            </a:r>
            <a:r>
              <a:rPr lang="en-US" altLang="zh-TW" b="1" dirty="0" smtClean="0"/>
              <a:t>django-admin.py </a:t>
            </a:r>
            <a:r>
              <a:rPr lang="en-US" altLang="zh-TW" b="1" dirty="0" err="1"/>
              <a:t>startproject</a:t>
            </a:r>
            <a:r>
              <a:rPr lang="en-US" altLang="zh-TW" b="1" dirty="0"/>
              <a:t> </a:t>
            </a:r>
            <a:r>
              <a:rPr lang="en-US" altLang="zh-TW" b="1" dirty="0" err="1" smtClean="0"/>
              <a:t>mysite</a:t>
            </a:r>
            <a:endParaRPr lang="en-US" altLang="zh-TW" b="1" dirty="0" smtClean="0"/>
          </a:p>
          <a:p>
            <a:r>
              <a:rPr lang="en-US" altLang="zh-TW" dirty="0"/>
              <a:t>~/scripts/</a:t>
            </a:r>
            <a:r>
              <a:rPr lang="en-US" altLang="zh-TW" dirty="0" err="1"/>
              <a:t>venv</a:t>
            </a:r>
            <a:r>
              <a:rPr lang="en-US" altLang="zh-TW" dirty="0"/>
              <a:t>$ </a:t>
            </a:r>
            <a:r>
              <a:rPr lang="en-US" altLang="zh-TW" b="1" dirty="0" err="1" smtClean="0"/>
              <a:t>ls</a:t>
            </a:r>
            <a:r>
              <a:rPr lang="en-US" altLang="zh-TW" b="1" dirty="0" smtClean="0"/>
              <a:t> -al </a:t>
            </a:r>
            <a:r>
              <a:rPr lang="en-US" altLang="zh-TW" b="1" dirty="0" err="1" smtClean="0"/>
              <a:t>mysite</a:t>
            </a:r>
            <a:endParaRPr lang="en-US" altLang="zh-TW" b="1" dirty="0" smtClean="0"/>
          </a:p>
          <a:p>
            <a:r>
              <a:rPr lang="en-US" altLang="zh-TW" dirty="0"/>
              <a:t>~/scripts/</a:t>
            </a:r>
            <a:r>
              <a:rPr lang="en-US" altLang="zh-TW" dirty="0" err="1"/>
              <a:t>venv</a:t>
            </a:r>
            <a:r>
              <a:rPr lang="en-US" altLang="zh-TW" dirty="0"/>
              <a:t>$ </a:t>
            </a:r>
            <a:r>
              <a:rPr lang="en-US" altLang="zh-TW" b="1" dirty="0" smtClean="0"/>
              <a:t>cd </a:t>
            </a:r>
            <a:r>
              <a:rPr lang="en-US" altLang="zh-TW" b="1" dirty="0" err="1" smtClean="0"/>
              <a:t>mysite</a:t>
            </a:r>
            <a:endParaRPr lang="en-US" altLang="zh-TW" b="1" dirty="0" smtClean="0"/>
          </a:p>
          <a:p>
            <a:r>
              <a:rPr lang="en-US" altLang="zh-TW" dirty="0"/>
              <a:t>~/scripts/</a:t>
            </a:r>
            <a:r>
              <a:rPr lang="en-US" altLang="zh-TW" dirty="0" err="1"/>
              <a:t>venv</a:t>
            </a:r>
            <a:r>
              <a:rPr lang="en-US" altLang="zh-TW" dirty="0"/>
              <a:t>$ </a:t>
            </a:r>
            <a:r>
              <a:rPr lang="en-US" altLang="zh-TW" b="1" dirty="0" smtClean="0"/>
              <a:t>python manage.py </a:t>
            </a:r>
            <a:r>
              <a:rPr lang="en-US" altLang="zh-TW" b="1" dirty="0" err="1" smtClean="0"/>
              <a:t>runserver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43868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What You Should </a:t>
            </a:r>
            <a:r>
              <a:rPr lang="en-US" altLang="zh-TW" dirty="0" smtClean="0"/>
              <a:t>See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104</a:t>
            </a:fld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23528" y="1196752"/>
            <a:ext cx="8652961" cy="4752528"/>
            <a:chOff x="323528" y="1196752"/>
            <a:chExt cx="8652961" cy="4752528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196752"/>
              <a:ext cx="8652961" cy="2592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464" y="3605868"/>
              <a:ext cx="8648025" cy="2343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058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You Should See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105</a:t>
            </a:fld>
            <a:endParaRPr lang="zh-TW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92" y="1268760"/>
            <a:ext cx="8596588" cy="3888432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275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2840" y="1724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What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startproject</a:t>
            </a:r>
            <a:r>
              <a:rPr lang="en-US" altLang="zh-TW" dirty="0"/>
              <a:t> </a:t>
            </a:r>
            <a:r>
              <a:rPr lang="en-US" altLang="zh-TW" dirty="0" smtClean="0"/>
              <a:t>Created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010400" y="-27384"/>
            <a:ext cx="2133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106</a:t>
            </a:fld>
            <a:endParaRPr lang="zh-TW" altLang="en-US"/>
          </a:p>
        </p:txBody>
      </p:sp>
      <p:grpSp>
        <p:nvGrpSpPr>
          <p:cNvPr id="57" name="群組 56"/>
          <p:cNvGrpSpPr/>
          <p:nvPr/>
        </p:nvGrpSpPr>
        <p:grpSpPr>
          <a:xfrm>
            <a:off x="3066624" y="1917251"/>
            <a:ext cx="2827048" cy="3501805"/>
            <a:chOff x="2752370" y="1946679"/>
            <a:chExt cx="2827048" cy="3501805"/>
          </a:xfrm>
        </p:grpSpPr>
        <p:grpSp>
          <p:nvGrpSpPr>
            <p:cNvPr id="6" name="Group 55"/>
            <p:cNvGrpSpPr>
              <a:grpSpLocks/>
            </p:cNvGrpSpPr>
            <p:nvPr/>
          </p:nvGrpSpPr>
          <p:grpSpPr bwMode="auto">
            <a:xfrm>
              <a:off x="2752370" y="1946679"/>
              <a:ext cx="576064" cy="377695"/>
              <a:chOff x="975" y="3339"/>
              <a:chExt cx="499" cy="363"/>
            </a:xfrm>
          </p:grpSpPr>
          <p:sp>
            <p:nvSpPr>
              <p:cNvPr id="45" name="Rectangle 53"/>
              <p:cNvSpPr>
                <a:spLocks noChangeArrowheads="1"/>
              </p:cNvSpPr>
              <p:nvPr/>
            </p:nvSpPr>
            <p:spPr bwMode="auto">
              <a:xfrm>
                <a:off x="975" y="3385"/>
                <a:ext cx="499" cy="317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>
                <a:prstShdw prst="shdw17" dist="17961" dir="2700000">
                  <a:srgbClr val="FF9900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6" name="Rectangle 54"/>
              <p:cNvSpPr>
                <a:spLocks noChangeArrowheads="1"/>
              </p:cNvSpPr>
              <p:nvPr/>
            </p:nvSpPr>
            <p:spPr bwMode="auto">
              <a:xfrm>
                <a:off x="975" y="3339"/>
                <a:ext cx="272" cy="91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>
                <a:prstShdw prst="shdw17" dist="17961" dir="2700000">
                  <a:srgbClr val="FF9900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3328434" y="2405897"/>
              <a:ext cx="333455" cy="447031"/>
              <a:chOff x="1519" y="2160"/>
              <a:chExt cx="408" cy="499"/>
            </a:xfrm>
          </p:grpSpPr>
          <p:sp>
            <p:nvSpPr>
              <p:cNvPr id="40" name="AutoShape 6"/>
              <p:cNvSpPr>
                <a:spLocks noChangeArrowheads="1"/>
              </p:cNvSpPr>
              <p:nvPr/>
            </p:nvSpPr>
            <p:spPr bwMode="auto">
              <a:xfrm>
                <a:off x="1519" y="2160"/>
                <a:ext cx="408" cy="499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" name="Line 7"/>
              <p:cNvSpPr>
                <a:spLocks noChangeShapeType="1"/>
              </p:cNvSpPr>
              <p:nvPr/>
            </p:nvSpPr>
            <p:spPr bwMode="auto">
              <a:xfrm>
                <a:off x="1574" y="2251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" name="Line 8"/>
              <p:cNvSpPr>
                <a:spLocks noChangeShapeType="1"/>
              </p:cNvSpPr>
              <p:nvPr/>
            </p:nvSpPr>
            <p:spPr bwMode="auto">
              <a:xfrm>
                <a:off x="1574" y="2296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3" name="Line 9"/>
              <p:cNvSpPr>
                <a:spLocks noChangeShapeType="1"/>
              </p:cNvSpPr>
              <p:nvPr/>
            </p:nvSpPr>
            <p:spPr bwMode="auto">
              <a:xfrm>
                <a:off x="1574" y="238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" name="Line 10"/>
              <p:cNvSpPr>
                <a:spLocks noChangeShapeType="1"/>
              </p:cNvSpPr>
              <p:nvPr/>
            </p:nvSpPr>
            <p:spPr bwMode="auto">
              <a:xfrm>
                <a:off x="1574" y="243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" name="Group 55"/>
            <p:cNvGrpSpPr>
              <a:grpSpLocks/>
            </p:cNvGrpSpPr>
            <p:nvPr/>
          </p:nvGrpSpPr>
          <p:grpSpPr bwMode="auto">
            <a:xfrm>
              <a:off x="3328434" y="2987429"/>
              <a:ext cx="576064" cy="377695"/>
              <a:chOff x="975" y="3339"/>
              <a:chExt cx="499" cy="363"/>
            </a:xfrm>
          </p:grpSpPr>
          <p:sp>
            <p:nvSpPr>
              <p:cNvPr id="38" name="Rectangle 53"/>
              <p:cNvSpPr>
                <a:spLocks noChangeArrowheads="1"/>
              </p:cNvSpPr>
              <p:nvPr/>
            </p:nvSpPr>
            <p:spPr bwMode="auto">
              <a:xfrm>
                <a:off x="975" y="3385"/>
                <a:ext cx="499" cy="317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>
                <a:prstShdw prst="shdw17" dist="17961" dir="2700000">
                  <a:srgbClr val="FF9900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" name="Rectangle 54"/>
              <p:cNvSpPr>
                <a:spLocks noChangeArrowheads="1"/>
              </p:cNvSpPr>
              <p:nvPr/>
            </p:nvSpPr>
            <p:spPr bwMode="auto">
              <a:xfrm>
                <a:off x="975" y="3339"/>
                <a:ext cx="272" cy="91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>
                <a:prstShdw prst="shdw17" dist="17961" dir="2700000">
                  <a:srgbClr val="FF9900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9" name="Group 11"/>
            <p:cNvGrpSpPr>
              <a:grpSpLocks/>
            </p:cNvGrpSpPr>
            <p:nvPr/>
          </p:nvGrpSpPr>
          <p:grpSpPr bwMode="auto">
            <a:xfrm>
              <a:off x="3904498" y="3475925"/>
              <a:ext cx="333455" cy="447031"/>
              <a:chOff x="1519" y="2160"/>
              <a:chExt cx="408" cy="499"/>
            </a:xfrm>
          </p:grpSpPr>
          <p:sp>
            <p:nvSpPr>
              <p:cNvPr id="33" name="AutoShape 6"/>
              <p:cNvSpPr>
                <a:spLocks noChangeArrowheads="1"/>
              </p:cNvSpPr>
              <p:nvPr/>
            </p:nvSpPr>
            <p:spPr bwMode="auto">
              <a:xfrm>
                <a:off x="1519" y="2160"/>
                <a:ext cx="408" cy="499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4" name="Line 7"/>
              <p:cNvSpPr>
                <a:spLocks noChangeShapeType="1"/>
              </p:cNvSpPr>
              <p:nvPr/>
            </p:nvSpPr>
            <p:spPr bwMode="auto">
              <a:xfrm>
                <a:off x="1574" y="2251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" name="Line 8"/>
              <p:cNvSpPr>
                <a:spLocks noChangeShapeType="1"/>
              </p:cNvSpPr>
              <p:nvPr/>
            </p:nvSpPr>
            <p:spPr bwMode="auto">
              <a:xfrm>
                <a:off x="1574" y="2296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" name="Line 9"/>
              <p:cNvSpPr>
                <a:spLocks noChangeShapeType="1"/>
              </p:cNvSpPr>
              <p:nvPr/>
            </p:nvSpPr>
            <p:spPr bwMode="auto">
              <a:xfrm>
                <a:off x="1574" y="238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" name="Line 10"/>
              <p:cNvSpPr>
                <a:spLocks noChangeShapeType="1"/>
              </p:cNvSpPr>
              <p:nvPr/>
            </p:nvSpPr>
            <p:spPr bwMode="auto">
              <a:xfrm>
                <a:off x="1574" y="243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0" name="Group 11"/>
            <p:cNvGrpSpPr>
              <a:grpSpLocks/>
            </p:cNvGrpSpPr>
            <p:nvPr/>
          </p:nvGrpSpPr>
          <p:grpSpPr bwMode="auto">
            <a:xfrm>
              <a:off x="3904498" y="3995541"/>
              <a:ext cx="333455" cy="447031"/>
              <a:chOff x="1519" y="2160"/>
              <a:chExt cx="408" cy="499"/>
            </a:xfrm>
          </p:grpSpPr>
          <p:sp>
            <p:nvSpPr>
              <p:cNvPr id="28" name="AutoShape 6"/>
              <p:cNvSpPr>
                <a:spLocks noChangeArrowheads="1"/>
              </p:cNvSpPr>
              <p:nvPr/>
            </p:nvSpPr>
            <p:spPr bwMode="auto">
              <a:xfrm>
                <a:off x="1519" y="2160"/>
                <a:ext cx="408" cy="499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" name="Line 7"/>
              <p:cNvSpPr>
                <a:spLocks noChangeShapeType="1"/>
              </p:cNvSpPr>
              <p:nvPr/>
            </p:nvSpPr>
            <p:spPr bwMode="auto">
              <a:xfrm>
                <a:off x="1574" y="2251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" name="Line 8"/>
              <p:cNvSpPr>
                <a:spLocks noChangeShapeType="1"/>
              </p:cNvSpPr>
              <p:nvPr/>
            </p:nvSpPr>
            <p:spPr bwMode="auto">
              <a:xfrm>
                <a:off x="1574" y="2296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" name="Line 9"/>
              <p:cNvSpPr>
                <a:spLocks noChangeShapeType="1"/>
              </p:cNvSpPr>
              <p:nvPr/>
            </p:nvSpPr>
            <p:spPr bwMode="auto">
              <a:xfrm>
                <a:off x="1574" y="238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" name="Line 10"/>
              <p:cNvSpPr>
                <a:spLocks noChangeShapeType="1"/>
              </p:cNvSpPr>
              <p:nvPr/>
            </p:nvSpPr>
            <p:spPr bwMode="auto">
              <a:xfrm>
                <a:off x="1574" y="243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cxnSp>
          <p:nvCxnSpPr>
            <p:cNvPr id="11" name="肘形接點 10"/>
            <p:cNvCxnSpPr>
              <a:stCxn id="45" idx="2"/>
              <a:endCxn id="40" idx="1"/>
            </p:cNvCxnSpPr>
            <p:nvPr/>
          </p:nvCxnSpPr>
          <p:spPr>
            <a:xfrm rot="16200000" flipH="1">
              <a:off x="3031899" y="2332877"/>
              <a:ext cx="305039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接點 11"/>
            <p:cNvCxnSpPr>
              <a:stCxn id="45" idx="2"/>
              <a:endCxn id="38" idx="1"/>
            </p:cNvCxnSpPr>
            <p:nvPr/>
          </p:nvCxnSpPr>
          <p:spPr>
            <a:xfrm rot="16200000" flipH="1">
              <a:off x="2746501" y="2618275"/>
              <a:ext cx="875834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接點 12"/>
            <p:cNvCxnSpPr>
              <a:endCxn id="33" idx="1"/>
            </p:cNvCxnSpPr>
            <p:nvPr/>
          </p:nvCxnSpPr>
          <p:spPr>
            <a:xfrm rot="16200000" flipH="1">
              <a:off x="3593324" y="3388266"/>
              <a:ext cx="334317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接點 13"/>
            <p:cNvCxnSpPr>
              <a:endCxn id="28" idx="1"/>
            </p:cNvCxnSpPr>
            <p:nvPr/>
          </p:nvCxnSpPr>
          <p:spPr>
            <a:xfrm rot="16200000" flipH="1">
              <a:off x="3388916" y="3703475"/>
              <a:ext cx="743132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3321592" y="1979317"/>
              <a:ext cx="851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mysite</a:t>
              </a:r>
              <a:endParaRPr lang="en-US" altLang="zh-TW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3680290" y="2424590"/>
              <a:ext cx="13260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manage.py</a:t>
              </a:r>
              <a:endParaRPr lang="zh-TW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975133" y="3015541"/>
              <a:ext cx="851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mysite</a:t>
              </a:r>
              <a:endParaRPr lang="en-US" altLang="zh-TW" dirty="0"/>
            </a:p>
          </p:txBody>
        </p:sp>
        <p:grpSp>
          <p:nvGrpSpPr>
            <p:cNvPr id="18" name="Group 11"/>
            <p:cNvGrpSpPr>
              <a:grpSpLocks/>
            </p:cNvGrpSpPr>
            <p:nvPr/>
          </p:nvGrpSpPr>
          <p:grpSpPr bwMode="auto">
            <a:xfrm>
              <a:off x="3904498" y="4499597"/>
              <a:ext cx="333455" cy="447031"/>
              <a:chOff x="1519" y="2160"/>
              <a:chExt cx="408" cy="499"/>
            </a:xfrm>
          </p:grpSpPr>
          <p:sp>
            <p:nvSpPr>
              <p:cNvPr id="23" name="AutoShape 6"/>
              <p:cNvSpPr>
                <a:spLocks noChangeArrowheads="1"/>
              </p:cNvSpPr>
              <p:nvPr/>
            </p:nvSpPr>
            <p:spPr bwMode="auto">
              <a:xfrm>
                <a:off x="1519" y="2160"/>
                <a:ext cx="408" cy="499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4" name="Line 7"/>
              <p:cNvSpPr>
                <a:spLocks noChangeShapeType="1"/>
              </p:cNvSpPr>
              <p:nvPr/>
            </p:nvSpPr>
            <p:spPr bwMode="auto">
              <a:xfrm>
                <a:off x="1574" y="2251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" name="Line 8"/>
              <p:cNvSpPr>
                <a:spLocks noChangeShapeType="1"/>
              </p:cNvSpPr>
              <p:nvPr/>
            </p:nvSpPr>
            <p:spPr bwMode="auto">
              <a:xfrm>
                <a:off x="1574" y="2296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" name="Line 9"/>
              <p:cNvSpPr>
                <a:spLocks noChangeShapeType="1"/>
              </p:cNvSpPr>
              <p:nvPr/>
            </p:nvSpPr>
            <p:spPr bwMode="auto">
              <a:xfrm>
                <a:off x="1574" y="238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" name="Line 10"/>
              <p:cNvSpPr>
                <a:spLocks noChangeShapeType="1"/>
              </p:cNvSpPr>
              <p:nvPr/>
            </p:nvSpPr>
            <p:spPr bwMode="auto">
              <a:xfrm>
                <a:off x="1574" y="243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cxnSp>
          <p:nvCxnSpPr>
            <p:cNvPr id="19" name="肘形接點 18"/>
            <p:cNvCxnSpPr>
              <a:stCxn id="38" idx="2"/>
              <a:endCxn id="23" idx="1"/>
            </p:cNvCxnSpPr>
            <p:nvPr/>
          </p:nvCxnSpPr>
          <p:spPr>
            <a:xfrm rot="16200000" flipH="1">
              <a:off x="3081488" y="3900102"/>
              <a:ext cx="1357989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4279062" y="3494618"/>
              <a:ext cx="13003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__init__.py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281603" y="3995541"/>
              <a:ext cx="12875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settings.py</a:t>
              </a:r>
              <a:endParaRPr lang="en-US" altLang="zh-TW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281603" y="4518290"/>
              <a:ext cx="8643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urls.py</a:t>
              </a:r>
              <a:endParaRPr lang="zh-TW" altLang="en-US" dirty="0"/>
            </a:p>
          </p:txBody>
        </p:sp>
        <p:grpSp>
          <p:nvGrpSpPr>
            <p:cNvPr id="47" name="Group 11"/>
            <p:cNvGrpSpPr>
              <a:grpSpLocks/>
            </p:cNvGrpSpPr>
            <p:nvPr/>
          </p:nvGrpSpPr>
          <p:grpSpPr bwMode="auto">
            <a:xfrm>
              <a:off x="3898812" y="5001453"/>
              <a:ext cx="333455" cy="447031"/>
              <a:chOff x="1519" y="2160"/>
              <a:chExt cx="408" cy="499"/>
            </a:xfrm>
          </p:grpSpPr>
          <p:sp>
            <p:nvSpPr>
              <p:cNvPr id="48" name="AutoShape 6"/>
              <p:cNvSpPr>
                <a:spLocks noChangeArrowheads="1"/>
              </p:cNvSpPr>
              <p:nvPr/>
            </p:nvSpPr>
            <p:spPr bwMode="auto">
              <a:xfrm>
                <a:off x="1519" y="2160"/>
                <a:ext cx="408" cy="499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9" name="Line 7"/>
              <p:cNvSpPr>
                <a:spLocks noChangeShapeType="1"/>
              </p:cNvSpPr>
              <p:nvPr/>
            </p:nvSpPr>
            <p:spPr bwMode="auto">
              <a:xfrm>
                <a:off x="1574" y="2251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" name="Line 8"/>
              <p:cNvSpPr>
                <a:spLocks noChangeShapeType="1"/>
              </p:cNvSpPr>
              <p:nvPr/>
            </p:nvSpPr>
            <p:spPr bwMode="auto">
              <a:xfrm>
                <a:off x="1574" y="2296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" name="Line 9"/>
              <p:cNvSpPr>
                <a:spLocks noChangeShapeType="1"/>
              </p:cNvSpPr>
              <p:nvPr/>
            </p:nvSpPr>
            <p:spPr bwMode="auto">
              <a:xfrm>
                <a:off x="1574" y="238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2" name="Line 10"/>
              <p:cNvSpPr>
                <a:spLocks noChangeShapeType="1"/>
              </p:cNvSpPr>
              <p:nvPr/>
            </p:nvSpPr>
            <p:spPr bwMode="auto">
              <a:xfrm>
                <a:off x="1574" y="243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4275917" y="5020146"/>
              <a:ext cx="954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wsgi.py</a:t>
              </a:r>
              <a:endParaRPr lang="zh-TW" altLang="en-US" dirty="0"/>
            </a:p>
          </p:txBody>
        </p:sp>
        <p:cxnSp>
          <p:nvCxnSpPr>
            <p:cNvPr id="55" name="肘形接點 54"/>
            <p:cNvCxnSpPr>
              <a:stCxn id="38" idx="2"/>
              <a:endCxn id="48" idx="1"/>
            </p:cNvCxnSpPr>
            <p:nvPr/>
          </p:nvCxnSpPr>
          <p:spPr>
            <a:xfrm rot="16200000" flipH="1">
              <a:off x="2827717" y="4153873"/>
              <a:ext cx="1859845" cy="28234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直線圖說文字 1 57"/>
          <p:cNvSpPr/>
          <p:nvPr/>
        </p:nvSpPr>
        <p:spPr>
          <a:xfrm flipH="1">
            <a:off x="395536" y="1196752"/>
            <a:ext cx="2211981" cy="612648"/>
          </a:xfrm>
          <a:prstGeom prst="borderCallout1">
            <a:avLst>
              <a:gd name="adj1" fmla="val 64674"/>
              <a:gd name="adj2" fmla="val -4093"/>
              <a:gd name="adj3" fmla="val 120154"/>
              <a:gd name="adj4" fmla="val -197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You </a:t>
            </a:r>
            <a:r>
              <a:rPr lang="en-US" altLang="zh-TW" dirty="0"/>
              <a:t>can rename it to anything you like.</a:t>
            </a:r>
            <a:endParaRPr lang="zh-TW" altLang="en-US" dirty="0"/>
          </a:p>
        </p:txBody>
      </p:sp>
      <p:sp>
        <p:nvSpPr>
          <p:cNvPr id="60" name="直線圖說文字 1 59"/>
          <p:cNvSpPr/>
          <p:nvPr/>
        </p:nvSpPr>
        <p:spPr>
          <a:xfrm>
            <a:off x="5364089" y="1746896"/>
            <a:ext cx="3384375" cy="601984"/>
          </a:xfrm>
          <a:prstGeom prst="borderCallout1">
            <a:avLst>
              <a:gd name="adj1" fmla="val 64674"/>
              <a:gd name="adj2" fmla="val -4093"/>
              <a:gd name="adj3" fmla="val 120154"/>
              <a:gd name="adj4" fmla="val -197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 command-line utility that lets you interact with </a:t>
            </a:r>
            <a:r>
              <a:rPr lang="en-US" altLang="zh-TW" dirty="0" smtClean="0"/>
              <a:t>this </a:t>
            </a:r>
            <a:r>
              <a:rPr lang="en-US" altLang="zh-TW" dirty="0"/>
              <a:t>project</a:t>
            </a:r>
            <a:endParaRPr lang="zh-TW" altLang="en-US" dirty="0"/>
          </a:p>
        </p:txBody>
      </p:sp>
      <p:sp>
        <p:nvSpPr>
          <p:cNvPr id="61" name="直線圖說文字 1 60"/>
          <p:cNvSpPr/>
          <p:nvPr/>
        </p:nvSpPr>
        <p:spPr>
          <a:xfrm flipH="1">
            <a:off x="323528" y="3068960"/>
            <a:ext cx="2723112" cy="601984"/>
          </a:xfrm>
          <a:prstGeom prst="borderCallout1">
            <a:avLst>
              <a:gd name="adj1" fmla="val 64674"/>
              <a:gd name="adj2" fmla="val -4093"/>
              <a:gd name="adj3" fmla="val 40311"/>
              <a:gd name="adj4" fmla="val -197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The </a:t>
            </a:r>
            <a:r>
              <a:rPr lang="en-US" altLang="zh-TW" dirty="0"/>
              <a:t>actual Python package for your project.</a:t>
            </a:r>
            <a:endParaRPr lang="zh-TW" altLang="en-US" dirty="0"/>
          </a:p>
        </p:txBody>
      </p:sp>
      <p:sp>
        <p:nvSpPr>
          <p:cNvPr id="62" name="直線圖說文字 1 61"/>
          <p:cNvSpPr/>
          <p:nvPr/>
        </p:nvSpPr>
        <p:spPr>
          <a:xfrm>
            <a:off x="6348189" y="3331072"/>
            <a:ext cx="2544292" cy="601984"/>
          </a:xfrm>
          <a:prstGeom prst="borderCallout1">
            <a:avLst>
              <a:gd name="adj1" fmla="val 64674"/>
              <a:gd name="adj2" fmla="val -4093"/>
              <a:gd name="adj3" fmla="val 120154"/>
              <a:gd name="adj4" fmla="val -197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Settings/configuration for this </a:t>
            </a:r>
            <a:r>
              <a:rPr lang="en-US" altLang="zh-TW" dirty="0" smtClean="0"/>
              <a:t>project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63" name="直線圖說文字 1 62"/>
          <p:cNvSpPr/>
          <p:nvPr/>
        </p:nvSpPr>
        <p:spPr>
          <a:xfrm>
            <a:off x="6156176" y="4437112"/>
            <a:ext cx="2520280" cy="601984"/>
          </a:xfrm>
          <a:prstGeom prst="borderCallout1">
            <a:avLst>
              <a:gd name="adj1" fmla="val 64674"/>
              <a:gd name="adj2" fmla="val -4093"/>
              <a:gd name="adj3" fmla="val 51995"/>
              <a:gd name="adj4" fmla="val -30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The URL declarations for this </a:t>
            </a:r>
            <a:r>
              <a:rPr lang="en-US" altLang="zh-TW" dirty="0" smtClean="0"/>
              <a:t>project</a:t>
            </a:r>
            <a:endParaRPr lang="zh-TW" altLang="en-US" dirty="0"/>
          </a:p>
        </p:txBody>
      </p:sp>
      <p:sp>
        <p:nvSpPr>
          <p:cNvPr id="64" name="直線圖說文字 1 63"/>
          <p:cNvSpPr/>
          <p:nvPr/>
        </p:nvSpPr>
        <p:spPr>
          <a:xfrm>
            <a:off x="1361731" y="5720048"/>
            <a:ext cx="3917644" cy="601984"/>
          </a:xfrm>
          <a:prstGeom prst="borderCallout1">
            <a:avLst>
              <a:gd name="adj1" fmla="val -56066"/>
              <a:gd name="adj2" fmla="val 77600"/>
              <a:gd name="adj3" fmla="val -10322"/>
              <a:gd name="adj4" fmla="val 75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An entry-point for WSGI-compatible webservers to serve your project.</a:t>
            </a:r>
            <a:endParaRPr lang="zh-TW" altLang="en-US" dirty="0"/>
          </a:p>
        </p:txBody>
      </p:sp>
      <p:sp>
        <p:nvSpPr>
          <p:cNvPr id="66" name="摺角紙張 65"/>
          <p:cNvSpPr/>
          <p:nvPr/>
        </p:nvSpPr>
        <p:spPr>
          <a:xfrm>
            <a:off x="376470" y="4713841"/>
            <a:ext cx="1197249" cy="1093286"/>
          </a:xfrm>
          <a:prstGeom prst="foldedCorner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200" b="1" dirty="0" smtClean="0">
              <a:solidFill>
                <a:schemeClr val="tx1"/>
              </a:solidFill>
              <a:latin typeface="Segoe Print" pitchFamily="2" charset="0"/>
            </a:endParaRPr>
          </a:p>
          <a:p>
            <a:r>
              <a:rPr lang="en-US" altLang="zh-TW" sz="1200" b="1" dirty="0" smtClean="0">
                <a:solidFill>
                  <a:schemeClr val="tx1"/>
                </a:solidFill>
                <a:latin typeface="Segoe Print" pitchFamily="2" charset="0"/>
              </a:rPr>
              <a:t/>
            </a:r>
            <a:br>
              <a:rPr lang="en-US" altLang="zh-TW" sz="1200" b="1" dirty="0" smtClean="0">
                <a:solidFill>
                  <a:schemeClr val="tx1"/>
                </a:solidFill>
                <a:latin typeface="Segoe Print" pitchFamily="2" charset="0"/>
              </a:rPr>
            </a:br>
            <a:r>
              <a:rPr lang="en-US" altLang="zh-TW" sz="1200" b="1" dirty="0" err="1" smtClean="0">
                <a:solidFill>
                  <a:schemeClr val="tx1"/>
                </a:solidFill>
                <a:latin typeface="Segoe Print" pitchFamily="2" charset="0"/>
              </a:rPr>
              <a:t>Django’s</a:t>
            </a:r>
            <a:r>
              <a:rPr lang="en-US" altLang="zh-TW" sz="1200" b="1" dirty="0" smtClean="0">
                <a:solidFill>
                  <a:schemeClr val="tx1"/>
                </a:solidFill>
                <a:latin typeface="Segoe Print" pitchFamily="2" charset="0"/>
              </a:rPr>
              <a:t> </a:t>
            </a:r>
            <a:r>
              <a:rPr lang="en-US" altLang="zh-TW" sz="1200" b="1" dirty="0">
                <a:solidFill>
                  <a:schemeClr val="tx1"/>
                </a:solidFill>
                <a:latin typeface="Segoe Print" pitchFamily="2" charset="0"/>
              </a:rPr>
              <a:t>primary deployment platform is WSGL.</a:t>
            </a:r>
            <a:endParaRPr lang="zh-TW" altLang="en-US" sz="1200" b="1" dirty="0">
              <a:solidFill>
                <a:schemeClr val="tx1"/>
              </a:solidFill>
              <a:latin typeface="Segoe Print" pitchFamily="2" charset="0"/>
            </a:endParaRPr>
          </a:p>
          <a:p>
            <a:endParaRPr lang="zh-TW" altLang="en-US" sz="1200" dirty="0">
              <a:solidFill>
                <a:schemeClr val="tx1"/>
              </a:solidFill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31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Exercise 10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229600" cy="47525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Edit </a:t>
            </a:r>
            <a:r>
              <a:rPr lang="en-US" altLang="zh-TW" b="1" dirty="0" err="1">
                <a:solidFill>
                  <a:srgbClr val="C00000"/>
                </a:solidFill>
              </a:rPr>
              <a:t>mysite</a:t>
            </a:r>
            <a:r>
              <a:rPr lang="en-US" altLang="zh-TW" b="1" dirty="0">
                <a:solidFill>
                  <a:srgbClr val="C00000"/>
                </a:solidFill>
              </a:rPr>
              <a:t>/settings.py</a:t>
            </a:r>
            <a:r>
              <a:rPr lang="en-US" altLang="zh-TW" dirty="0">
                <a:solidFill>
                  <a:srgbClr val="C00000"/>
                </a:solidFill>
              </a:rPr>
              <a:t>. Change the following keys in the </a:t>
            </a:r>
            <a:r>
              <a:rPr lang="en-US" altLang="zh-TW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DATABASES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'default'</a:t>
            </a:r>
            <a:r>
              <a:rPr lang="en-US" altLang="zh-TW" dirty="0">
                <a:solidFill>
                  <a:srgbClr val="C00000"/>
                </a:solidFill>
              </a:rPr>
              <a:t> item to match your database connection settings</a:t>
            </a:r>
            <a:r>
              <a:rPr lang="en-US" altLang="zh-TW" dirty="0" smtClean="0">
                <a:solidFill>
                  <a:srgbClr val="C00000"/>
                </a:solidFill>
              </a:rPr>
              <a:t>.</a:t>
            </a:r>
          </a:p>
          <a:p>
            <a:endParaRPr lang="en-US" altLang="zh-TW" dirty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en-US" altLang="zh-TW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altLang="zh-TW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manage.py </a:t>
            </a:r>
            <a:r>
              <a:rPr lang="en-US" altLang="zh-TW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syncdb</a:t>
            </a:r>
            <a:endParaRPr lang="en-US" altLang="zh-TW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107</a:t>
            </a:fld>
            <a:endParaRPr lang="zh-TW" alt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8"/>
            <a:ext cx="8352928" cy="2583787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346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You Should See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108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80" y="1196752"/>
            <a:ext cx="8164676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717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332656"/>
            <a:ext cx="8229600" cy="4525963"/>
          </a:xfrm>
        </p:spPr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T</a:t>
            </a:r>
            <a:r>
              <a:rPr lang="en-US" altLang="zh-TW" dirty="0" smtClean="0">
                <a:solidFill>
                  <a:srgbClr val="C00000"/>
                </a:solidFill>
              </a:rPr>
              <a:t>ype the following command to create a </a:t>
            </a:r>
            <a:r>
              <a:rPr lang="en-US" altLang="zh-TW" dirty="0">
                <a:solidFill>
                  <a:srgbClr val="C00000"/>
                </a:solidFill>
              </a:rPr>
              <a:t>simple poll </a:t>
            </a:r>
            <a:r>
              <a:rPr lang="en-US" altLang="zh-TW" dirty="0" smtClean="0">
                <a:solidFill>
                  <a:srgbClr val="C00000"/>
                </a:solidFill>
              </a:rPr>
              <a:t>app.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python manage.py </a:t>
            </a:r>
            <a:r>
              <a:rPr lang="en-US" altLang="zh-TW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startapp</a:t>
            </a:r>
            <a:r>
              <a:rPr lang="en-US" altLang="zh-TW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polls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Edit </a:t>
            </a:r>
            <a:r>
              <a:rPr lang="en-US" altLang="zh-TW" dirty="0">
                <a:solidFill>
                  <a:srgbClr val="C00000"/>
                </a:solidFill>
              </a:rPr>
              <a:t>the </a:t>
            </a:r>
            <a:r>
              <a:rPr lang="en-US" altLang="zh-TW" b="1" dirty="0">
                <a:solidFill>
                  <a:srgbClr val="C00000"/>
                </a:solidFill>
              </a:rPr>
              <a:t>polls/models.py</a:t>
            </a:r>
            <a:r>
              <a:rPr lang="en-US" altLang="zh-TW" dirty="0">
                <a:solidFill>
                  <a:srgbClr val="C00000"/>
                </a:solidFill>
              </a:rPr>
              <a:t> </a:t>
            </a:r>
            <a:r>
              <a:rPr lang="en-US" altLang="zh-TW" dirty="0" smtClean="0">
                <a:solidFill>
                  <a:srgbClr val="C00000"/>
                </a:solidFill>
              </a:rPr>
              <a:t>so </a:t>
            </a:r>
            <a:r>
              <a:rPr lang="en-US" altLang="zh-TW" dirty="0">
                <a:solidFill>
                  <a:srgbClr val="C00000"/>
                </a:solidFill>
              </a:rPr>
              <a:t>it looks like this</a:t>
            </a:r>
            <a:r>
              <a:rPr lang="en-US" altLang="zh-TW" dirty="0" smtClean="0">
                <a:solidFill>
                  <a:srgbClr val="C00000"/>
                </a:solidFill>
              </a:rPr>
              <a:t>:</a:t>
            </a:r>
          </a:p>
          <a:p>
            <a:endParaRPr lang="en-US" altLang="zh-TW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TW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TW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TW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TW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TW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TW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TW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TW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109</a:t>
            </a:fld>
            <a:endParaRPr lang="zh-TW" altLang="en-US"/>
          </a:p>
        </p:txBody>
      </p:sp>
      <p:grpSp>
        <p:nvGrpSpPr>
          <p:cNvPr id="65" name="群組 64"/>
          <p:cNvGrpSpPr/>
          <p:nvPr/>
        </p:nvGrpSpPr>
        <p:grpSpPr>
          <a:xfrm>
            <a:off x="7020272" y="2167751"/>
            <a:ext cx="1967359" cy="2269361"/>
            <a:chOff x="3642688" y="2958001"/>
            <a:chExt cx="2250984" cy="2466294"/>
          </a:xfrm>
        </p:grpSpPr>
        <p:grpSp>
          <p:nvGrpSpPr>
            <p:cNvPr id="8" name="Group 55"/>
            <p:cNvGrpSpPr>
              <a:grpSpLocks/>
            </p:cNvGrpSpPr>
            <p:nvPr/>
          </p:nvGrpSpPr>
          <p:grpSpPr bwMode="auto">
            <a:xfrm>
              <a:off x="3642688" y="2958001"/>
              <a:ext cx="576064" cy="377695"/>
              <a:chOff x="975" y="3339"/>
              <a:chExt cx="499" cy="363"/>
            </a:xfrm>
          </p:grpSpPr>
          <p:sp>
            <p:nvSpPr>
              <p:cNvPr id="46" name="Rectangle 53"/>
              <p:cNvSpPr>
                <a:spLocks noChangeArrowheads="1"/>
              </p:cNvSpPr>
              <p:nvPr/>
            </p:nvSpPr>
            <p:spPr bwMode="auto">
              <a:xfrm>
                <a:off x="975" y="3385"/>
                <a:ext cx="499" cy="317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>
                <a:prstShdw prst="shdw17" dist="17961" dir="2700000">
                  <a:srgbClr val="FF9900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7" name="Rectangle 54"/>
              <p:cNvSpPr>
                <a:spLocks noChangeArrowheads="1"/>
              </p:cNvSpPr>
              <p:nvPr/>
            </p:nvSpPr>
            <p:spPr bwMode="auto">
              <a:xfrm>
                <a:off x="975" y="3339"/>
                <a:ext cx="272" cy="91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>
                <a:prstShdw prst="shdw17" dist="17961" dir="2700000">
                  <a:srgbClr val="FF9900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9" name="Group 11"/>
            <p:cNvGrpSpPr>
              <a:grpSpLocks/>
            </p:cNvGrpSpPr>
            <p:nvPr/>
          </p:nvGrpSpPr>
          <p:grpSpPr bwMode="auto">
            <a:xfrm>
              <a:off x="4218752" y="3446497"/>
              <a:ext cx="333455" cy="447031"/>
              <a:chOff x="1519" y="2160"/>
              <a:chExt cx="408" cy="499"/>
            </a:xfrm>
          </p:grpSpPr>
          <p:sp>
            <p:nvSpPr>
              <p:cNvPr id="41" name="AutoShape 6"/>
              <p:cNvSpPr>
                <a:spLocks noChangeArrowheads="1"/>
              </p:cNvSpPr>
              <p:nvPr/>
            </p:nvSpPr>
            <p:spPr bwMode="auto">
              <a:xfrm>
                <a:off x="1519" y="2160"/>
                <a:ext cx="408" cy="499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2" name="Line 7"/>
              <p:cNvSpPr>
                <a:spLocks noChangeShapeType="1"/>
              </p:cNvSpPr>
              <p:nvPr/>
            </p:nvSpPr>
            <p:spPr bwMode="auto">
              <a:xfrm>
                <a:off x="1574" y="2251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3" name="Line 8"/>
              <p:cNvSpPr>
                <a:spLocks noChangeShapeType="1"/>
              </p:cNvSpPr>
              <p:nvPr/>
            </p:nvSpPr>
            <p:spPr bwMode="auto">
              <a:xfrm>
                <a:off x="1574" y="2296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" name="Line 9"/>
              <p:cNvSpPr>
                <a:spLocks noChangeShapeType="1"/>
              </p:cNvSpPr>
              <p:nvPr/>
            </p:nvSpPr>
            <p:spPr bwMode="auto">
              <a:xfrm>
                <a:off x="1574" y="238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" name="Line 10"/>
              <p:cNvSpPr>
                <a:spLocks noChangeShapeType="1"/>
              </p:cNvSpPr>
              <p:nvPr/>
            </p:nvSpPr>
            <p:spPr bwMode="auto">
              <a:xfrm>
                <a:off x="1574" y="243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0" name="Group 11"/>
            <p:cNvGrpSpPr>
              <a:grpSpLocks/>
            </p:cNvGrpSpPr>
            <p:nvPr/>
          </p:nvGrpSpPr>
          <p:grpSpPr bwMode="auto">
            <a:xfrm>
              <a:off x="4218752" y="3966113"/>
              <a:ext cx="333455" cy="447031"/>
              <a:chOff x="1519" y="2160"/>
              <a:chExt cx="408" cy="499"/>
            </a:xfrm>
          </p:grpSpPr>
          <p:sp>
            <p:nvSpPr>
              <p:cNvPr id="36" name="AutoShape 6"/>
              <p:cNvSpPr>
                <a:spLocks noChangeArrowheads="1"/>
              </p:cNvSpPr>
              <p:nvPr/>
            </p:nvSpPr>
            <p:spPr bwMode="auto">
              <a:xfrm>
                <a:off x="1519" y="2160"/>
                <a:ext cx="408" cy="499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7" name="Line 7"/>
              <p:cNvSpPr>
                <a:spLocks noChangeShapeType="1"/>
              </p:cNvSpPr>
              <p:nvPr/>
            </p:nvSpPr>
            <p:spPr bwMode="auto">
              <a:xfrm>
                <a:off x="1574" y="2251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" name="Line 8"/>
              <p:cNvSpPr>
                <a:spLocks noChangeShapeType="1"/>
              </p:cNvSpPr>
              <p:nvPr/>
            </p:nvSpPr>
            <p:spPr bwMode="auto">
              <a:xfrm>
                <a:off x="1574" y="2296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" name="Line 9"/>
              <p:cNvSpPr>
                <a:spLocks noChangeShapeType="1"/>
              </p:cNvSpPr>
              <p:nvPr/>
            </p:nvSpPr>
            <p:spPr bwMode="auto">
              <a:xfrm>
                <a:off x="1574" y="238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" name="Line 10"/>
              <p:cNvSpPr>
                <a:spLocks noChangeShapeType="1"/>
              </p:cNvSpPr>
              <p:nvPr/>
            </p:nvSpPr>
            <p:spPr bwMode="auto">
              <a:xfrm>
                <a:off x="1574" y="243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cxnSp>
          <p:nvCxnSpPr>
            <p:cNvPr id="13" name="肘形接點 12"/>
            <p:cNvCxnSpPr>
              <a:endCxn id="41" idx="1"/>
            </p:cNvCxnSpPr>
            <p:nvPr/>
          </p:nvCxnSpPr>
          <p:spPr>
            <a:xfrm rot="16200000" flipH="1">
              <a:off x="3907578" y="3358838"/>
              <a:ext cx="334317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接點 13"/>
            <p:cNvCxnSpPr>
              <a:endCxn id="36" idx="1"/>
            </p:cNvCxnSpPr>
            <p:nvPr/>
          </p:nvCxnSpPr>
          <p:spPr>
            <a:xfrm rot="16200000" flipH="1">
              <a:off x="3703170" y="3674047"/>
              <a:ext cx="743132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4289387" y="2986113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polls</a:t>
              </a:r>
              <a:endParaRPr lang="en-US" altLang="zh-TW" dirty="0"/>
            </a:p>
          </p:txBody>
        </p:sp>
        <p:grpSp>
          <p:nvGrpSpPr>
            <p:cNvPr id="18" name="Group 11"/>
            <p:cNvGrpSpPr>
              <a:grpSpLocks/>
            </p:cNvGrpSpPr>
            <p:nvPr/>
          </p:nvGrpSpPr>
          <p:grpSpPr bwMode="auto">
            <a:xfrm>
              <a:off x="4218752" y="4470169"/>
              <a:ext cx="333455" cy="447031"/>
              <a:chOff x="1519" y="2160"/>
              <a:chExt cx="408" cy="499"/>
            </a:xfrm>
          </p:grpSpPr>
          <p:sp>
            <p:nvSpPr>
              <p:cNvPr id="31" name="AutoShape 6"/>
              <p:cNvSpPr>
                <a:spLocks noChangeArrowheads="1"/>
              </p:cNvSpPr>
              <p:nvPr/>
            </p:nvSpPr>
            <p:spPr bwMode="auto">
              <a:xfrm>
                <a:off x="1519" y="2160"/>
                <a:ext cx="408" cy="499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" name="Line 7"/>
              <p:cNvSpPr>
                <a:spLocks noChangeShapeType="1"/>
              </p:cNvSpPr>
              <p:nvPr/>
            </p:nvSpPr>
            <p:spPr bwMode="auto">
              <a:xfrm>
                <a:off x="1574" y="2251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" name="Line 8"/>
              <p:cNvSpPr>
                <a:spLocks noChangeShapeType="1"/>
              </p:cNvSpPr>
              <p:nvPr/>
            </p:nvSpPr>
            <p:spPr bwMode="auto">
              <a:xfrm>
                <a:off x="1574" y="2296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" name="Line 9"/>
              <p:cNvSpPr>
                <a:spLocks noChangeShapeType="1"/>
              </p:cNvSpPr>
              <p:nvPr/>
            </p:nvSpPr>
            <p:spPr bwMode="auto">
              <a:xfrm>
                <a:off x="1574" y="238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" name="Line 10"/>
              <p:cNvSpPr>
                <a:spLocks noChangeShapeType="1"/>
              </p:cNvSpPr>
              <p:nvPr/>
            </p:nvSpPr>
            <p:spPr bwMode="auto">
              <a:xfrm>
                <a:off x="1574" y="243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cxnSp>
          <p:nvCxnSpPr>
            <p:cNvPr id="19" name="肘形接點 18"/>
            <p:cNvCxnSpPr>
              <a:stCxn id="46" idx="2"/>
              <a:endCxn id="31" idx="1"/>
            </p:cNvCxnSpPr>
            <p:nvPr/>
          </p:nvCxnSpPr>
          <p:spPr>
            <a:xfrm rot="16200000" flipH="1">
              <a:off x="3395742" y="3870674"/>
              <a:ext cx="1357989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4593316" y="3465190"/>
              <a:ext cx="13003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__init__.py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595857" y="3966113"/>
              <a:ext cx="12362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models.py</a:t>
              </a:r>
              <a:endParaRPr lang="en-US" altLang="zh-TW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595857" y="4488862"/>
              <a:ext cx="9797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tests.py</a:t>
              </a:r>
              <a:endParaRPr lang="zh-TW" altLang="en-US" dirty="0"/>
            </a:p>
          </p:txBody>
        </p:sp>
        <p:grpSp>
          <p:nvGrpSpPr>
            <p:cNvPr id="55" name="Group 11"/>
            <p:cNvGrpSpPr>
              <a:grpSpLocks/>
            </p:cNvGrpSpPr>
            <p:nvPr/>
          </p:nvGrpSpPr>
          <p:grpSpPr bwMode="auto">
            <a:xfrm>
              <a:off x="4218752" y="4977264"/>
              <a:ext cx="333455" cy="447031"/>
              <a:chOff x="1519" y="2160"/>
              <a:chExt cx="408" cy="499"/>
            </a:xfrm>
          </p:grpSpPr>
          <p:sp>
            <p:nvSpPr>
              <p:cNvPr id="56" name="AutoShape 6"/>
              <p:cNvSpPr>
                <a:spLocks noChangeArrowheads="1"/>
              </p:cNvSpPr>
              <p:nvPr/>
            </p:nvSpPr>
            <p:spPr bwMode="auto">
              <a:xfrm>
                <a:off x="1519" y="2160"/>
                <a:ext cx="408" cy="499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7" name="Line 7"/>
              <p:cNvSpPr>
                <a:spLocks noChangeShapeType="1"/>
              </p:cNvSpPr>
              <p:nvPr/>
            </p:nvSpPr>
            <p:spPr bwMode="auto">
              <a:xfrm>
                <a:off x="1574" y="2251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8" name="Line 8"/>
              <p:cNvSpPr>
                <a:spLocks noChangeShapeType="1"/>
              </p:cNvSpPr>
              <p:nvPr/>
            </p:nvSpPr>
            <p:spPr bwMode="auto">
              <a:xfrm>
                <a:off x="1574" y="2296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9" name="Line 9"/>
              <p:cNvSpPr>
                <a:spLocks noChangeShapeType="1"/>
              </p:cNvSpPr>
              <p:nvPr/>
            </p:nvSpPr>
            <p:spPr bwMode="auto">
              <a:xfrm>
                <a:off x="1574" y="238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0" name="Line 10"/>
              <p:cNvSpPr>
                <a:spLocks noChangeShapeType="1"/>
              </p:cNvSpPr>
              <p:nvPr/>
            </p:nvSpPr>
            <p:spPr bwMode="auto">
              <a:xfrm>
                <a:off x="1574" y="243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1" name="矩形 60"/>
            <p:cNvSpPr/>
            <p:nvPr/>
          </p:nvSpPr>
          <p:spPr>
            <a:xfrm>
              <a:off x="4595857" y="4995957"/>
              <a:ext cx="1069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views.py</a:t>
              </a:r>
              <a:endParaRPr lang="zh-TW" altLang="en-US" dirty="0"/>
            </a:p>
          </p:txBody>
        </p:sp>
        <p:cxnSp>
          <p:nvCxnSpPr>
            <p:cNvPr id="63" name="肘形接點 62"/>
            <p:cNvCxnSpPr>
              <a:stCxn id="46" idx="2"/>
              <a:endCxn id="56" idx="1"/>
            </p:cNvCxnSpPr>
            <p:nvPr/>
          </p:nvCxnSpPr>
          <p:spPr>
            <a:xfrm rot="16200000" flipH="1">
              <a:off x="3142194" y="4124222"/>
              <a:ext cx="1865084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直線接點 67"/>
          <p:cNvCxnSpPr/>
          <p:nvPr/>
        </p:nvCxnSpPr>
        <p:spPr>
          <a:xfrm flipV="1">
            <a:off x="6875915" y="3435206"/>
            <a:ext cx="521966" cy="311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92" y="2669097"/>
            <a:ext cx="6772275" cy="364807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255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Implementations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b="1" dirty="0" err="1" smtClean="0"/>
              <a:t>CPython</a:t>
            </a:r>
            <a:r>
              <a:rPr lang="zh-TW" altLang="en-US" dirty="0" smtClean="0"/>
              <a:t>（</a:t>
            </a:r>
            <a:r>
              <a:rPr lang="en-US" altLang="zh-TW" dirty="0" smtClean="0">
                <a:hlinkClick r:id="rId2"/>
              </a:rPr>
              <a:t>http://www.python.org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Written in C. </a:t>
            </a:r>
          </a:p>
          <a:p>
            <a:pPr lvl="1"/>
            <a:r>
              <a:rPr lang="en-US" altLang="zh-TW" dirty="0" smtClean="0"/>
              <a:t>Compiles Python code to intermediate </a:t>
            </a:r>
            <a:r>
              <a:rPr lang="en-US" altLang="zh-TW" dirty="0" err="1" smtClean="0"/>
              <a:t>bytecode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Provides </a:t>
            </a:r>
            <a:r>
              <a:rPr lang="en-US" altLang="zh-TW" b="1" dirty="0" smtClean="0"/>
              <a:t>the highest level of compatibility </a:t>
            </a:r>
            <a:r>
              <a:rPr lang="en-US" altLang="zh-TW" dirty="0" smtClean="0"/>
              <a:t>with Python packages and C extension modules.</a:t>
            </a:r>
          </a:p>
          <a:p>
            <a:r>
              <a:rPr lang="en-US" altLang="zh-TW" dirty="0" err="1" smtClean="0"/>
              <a:t>PyPy</a:t>
            </a:r>
            <a:r>
              <a:rPr lang="zh-TW" altLang="en-US" dirty="0" smtClean="0"/>
              <a:t>（</a:t>
            </a:r>
            <a:r>
              <a:rPr lang="en-US" altLang="zh-TW" dirty="0" smtClean="0">
                <a:hlinkClick r:id="rId3"/>
              </a:rPr>
              <a:t>http://pypy.org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Features a </a:t>
            </a:r>
            <a:r>
              <a:rPr lang="en-US" altLang="zh-TW" b="1" dirty="0" smtClean="0"/>
              <a:t>JIT</a:t>
            </a:r>
            <a:r>
              <a:rPr lang="en-US" altLang="zh-TW" dirty="0" smtClean="0"/>
              <a:t> (just-in-time) compiler.</a:t>
            </a:r>
          </a:p>
          <a:p>
            <a:pPr lvl="1"/>
            <a:r>
              <a:rPr lang="en-US" altLang="zh-TW" dirty="0" smtClean="0"/>
              <a:t>Aims for maximum compatibility with the reference </a:t>
            </a:r>
            <a:r>
              <a:rPr lang="en-US" altLang="zh-TW" dirty="0" err="1" smtClean="0"/>
              <a:t>CPython</a:t>
            </a:r>
            <a:r>
              <a:rPr lang="en-US" altLang="zh-TW" dirty="0" smtClean="0"/>
              <a:t> implementation while </a:t>
            </a:r>
            <a:r>
              <a:rPr lang="en-US" altLang="zh-TW" b="1" dirty="0" smtClean="0"/>
              <a:t>improving performance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13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305272"/>
            <a:ext cx="8517632" cy="6453336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Edit the </a:t>
            </a:r>
            <a:r>
              <a:rPr lang="en-US" altLang="zh-TW" b="1" dirty="0" smtClean="0">
                <a:solidFill>
                  <a:srgbClr val="C00000"/>
                </a:solidFill>
              </a:rPr>
              <a:t>settings.py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again, and change the </a:t>
            </a:r>
            <a:r>
              <a:rPr lang="en-US" altLang="zh-TW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INSTALLED_APPS</a:t>
            </a:r>
            <a:r>
              <a:rPr lang="en-US" altLang="zh-TW" dirty="0">
                <a:solidFill>
                  <a:srgbClr val="C00000"/>
                </a:solidFill>
              </a:rPr>
              <a:t> setting to include the string </a:t>
            </a:r>
            <a:r>
              <a:rPr lang="en-US" altLang="zh-TW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'polls'</a:t>
            </a:r>
            <a:r>
              <a:rPr lang="en-US" altLang="zh-TW" dirty="0">
                <a:solidFill>
                  <a:srgbClr val="C00000"/>
                </a:solidFill>
              </a:rPr>
              <a:t>. 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r>
              <a:rPr lang="en-US" altLang="zh-TW" dirty="0" smtClean="0">
                <a:solidFill>
                  <a:srgbClr val="C00000"/>
                </a:solidFill>
              </a:rPr>
              <a:t>Type the following command to create tables for the polls app.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python manage.py </a:t>
            </a:r>
            <a:r>
              <a:rPr lang="en-US" altLang="zh-TW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altLang="zh-TW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polls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python manage.py </a:t>
            </a:r>
            <a:r>
              <a:rPr lang="en-US" altLang="zh-TW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syncdb</a:t>
            </a:r>
            <a:endParaRPr lang="en-US" altLang="zh-TW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010400" y="-99392"/>
            <a:ext cx="2133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110</a:t>
            </a:fld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21024"/>
            <a:ext cx="6837554" cy="3548136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976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You Should See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111</a:t>
            </a:fld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467544" y="1142724"/>
            <a:ext cx="8278821" cy="5598644"/>
            <a:chOff x="467544" y="1196752"/>
            <a:chExt cx="8278821" cy="5598644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196752"/>
              <a:ext cx="8278821" cy="3960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4964614"/>
              <a:ext cx="8278821" cy="1830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562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Playing API with the Python shell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Type the following command to set </a:t>
            </a:r>
            <a:r>
              <a:rPr lang="en-US" altLang="zh-TW" dirty="0"/>
              <a:t>the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DJANGO_SETTINGS_MODULE</a:t>
            </a:r>
            <a:r>
              <a:rPr lang="en-US" altLang="zh-TW" dirty="0"/>
              <a:t> environment variable, which gives </a:t>
            </a:r>
            <a:r>
              <a:rPr lang="en-US" altLang="zh-TW" dirty="0" err="1"/>
              <a:t>Django</a:t>
            </a:r>
            <a:r>
              <a:rPr lang="en-US" altLang="zh-TW" dirty="0"/>
              <a:t> the Python import path to your settings.py file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python manage.py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shell</a:t>
            </a:r>
          </a:p>
          <a:p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113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4" y="1196752"/>
            <a:ext cx="8573453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73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One-to-One Relationship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114</a:t>
            </a:fld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467543" y="1189216"/>
            <a:ext cx="8316088" cy="3319904"/>
            <a:chOff x="467543" y="1189216"/>
            <a:chExt cx="8316088" cy="331990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3" y="1189216"/>
              <a:ext cx="8316087" cy="2383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3" y="3573016"/>
              <a:ext cx="8316088" cy="936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9493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Exercise 11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Let’s write your first view</a:t>
            </a:r>
            <a:r>
              <a:rPr lang="en-US" altLang="zh-TW" dirty="0">
                <a:solidFill>
                  <a:srgbClr val="C00000"/>
                </a:solidFill>
              </a:rPr>
              <a:t>. Open the file </a:t>
            </a:r>
            <a:r>
              <a:rPr lang="en-US" altLang="zh-TW" b="1" dirty="0">
                <a:solidFill>
                  <a:srgbClr val="C00000"/>
                </a:solidFill>
              </a:rPr>
              <a:t>polls/views.py</a:t>
            </a:r>
            <a:r>
              <a:rPr lang="en-US" altLang="zh-TW" dirty="0">
                <a:solidFill>
                  <a:srgbClr val="C00000"/>
                </a:solidFill>
              </a:rPr>
              <a:t> and put the following Python code in it: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115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65" y="2276872"/>
            <a:ext cx="8599813" cy="288032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795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260648"/>
            <a:ext cx="8229600" cy="5602535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Create a file called </a:t>
            </a:r>
            <a:r>
              <a:rPr lang="en-US" altLang="zh-TW" b="1" dirty="0">
                <a:solidFill>
                  <a:srgbClr val="C00000"/>
                </a:solidFill>
              </a:rPr>
              <a:t>urls.py</a:t>
            </a:r>
            <a:r>
              <a:rPr lang="en-US" altLang="zh-TW" dirty="0">
                <a:solidFill>
                  <a:srgbClr val="C00000"/>
                </a:solidFill>
              </a:rPr>
              <a:t> in the </a:t>
            </a:r>
            <a:r>
              <a:rPr lang="en-US" altLang="zh-TW" b="1" dirty="0">
                <a:solidFill>
                  <a:srgbClr val="C00000"/>
                </a:solidFill>
              </a:rPr>
              <a:t>polls</a:t>
            </a:r>
            <a:r>
              <a:rPr lang="en-US" altLang="zh-TW" dirty="0">
                <a:solidFill>
                  <a:srgbClr val="C00000"/>
                </a:solidFill>
              </a:rPr>
              <a:t> directory. Include the following code: 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r>
              <a:rPr lang="en-US" altLang="zh-TW" dirty="0">
                <a:solidFill>
                  <a:srgbClr val="C00000"/>
                </a:solidFill>
              </a:rPr>
              <a:t>Open </a:t>
            </a:r>
            <a:r>
              <a:rPr lang="en-US" altLang="zh-TW" b="1" dirty="0">
                <a:solidFill>
                  <a:srgbClr val="C00000"/>
                </a:solidFill>
              </a:rPr>
              <a:t>urls.py</a:t>
            </a:r>
            <a:r>
              <a:rPr lang="en-US" altLang="zh-TW" dirty="0">
                <a:solidFill>
                  <a:srgbClr val="C00000"/>
                </a:solidFill>
              </a:rPr>
              <a:t> in the </a:t>
            </a:r>
            <a:r>
              <a:rPr lang="en-US" altLang="zh-TW" b="1" dirty="0" err="1">
                <a:solidFill>
                  <a:srgbClr val="C00000"/>
                </a:solidFill>
              </a:rPr>
              <a:t>mysite</a:t>
            </a:r>
            <a:r>
              <a:rPr lang="en-US" altLang="zh-TW" dirty="0">
                <a:solidFill>
                  <a:srgbClr val="C00000"/>
                </a:solidFill>
              </a:rPr>
              <a:t> directory. Include the following code: </a:t>
            </a:r>
            <a:endParaRPr lang="zh-TW" altLang="en-US" dirty="0">
              <a:solidFill>
                <a:srgbClr val="C00000"/>
              </a:solidFill>
            </a:endParaRPr>
          </a:p>
          <a:p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97" y="1112204"/>
            <a:ext cx="7060813" cy="295232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568" y="5153199"/>
            <a:ext cx="6048672" cy="1444824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971882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117</a:t>
            </a:fld>
            <a:endParaRPr lang="zh-TW" altLang="en-US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303213" y="415925"/>
            <a:ext cx="8229600" cy="4525963"/>
          </a:xfrm>
        </p:spPr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Type the following command to </a:t>
            </a:r>
            <a:r>
              <a:rPr lang="en-US" altLang="zh-TW" dirty="0">
                <a:solidFill>
                  <a:srgbClr val="C00000"/>
                </a:solidFill>
              </a:rPr>
              <a:t>start  the </a:t>
            </a:r>
            <a:r>
              <a:rPr lang="en-US" altLang="zh-TW" dirty="0" err="1">
                <a:solidFill>
                  <a:srgbClr val="C00000"/>
                </a:solidFill>
              </a:rPr>
              <a:t>Django</a:t>
            </a:r>
            <a:r>
              <a:rPr lang="en-US" altLang="zh-TW" dirty="0">
                <a:solidFill>
                  <a:srgbClr val="C00000"/>
                </a:solidFill>
              </a:rPr>
              <a:t> development </a:t>
            </a:r>
            <a:r>
              <a:rPr lang="en-US" altLang="zh-TW" dirty="0" smtClean="0">
                <a:solidFill>
                  <a:srgbClr val="C00000"/>
                </a:solidFill>
              </a:rPr>
              <a:t>server</a:t>
            </a:r>
            <a:r>
              <a:rPr lang="en-US" altLang="zh-TW" dirty="0">
                <a:solidFill>
                  <a:srgbClr val="C00000"/>
                </a:solidFill>
              </a:rPr>
              <a:t>. 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lvl="1"/>
            <a:r>
              <a:rPr lang="en-US" altLang="zh-TW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python manage.py </a:t>
            </a:r>
            <a:r>
              <a:rPr lang="en-US" altLang="zh-TW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runserver</a:t>
            </a:r>
            <a:endParaRPr lang="en-US" altLang="zh-TW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smtClean="0">
                <a:solidFill>
                  <a:srgbClr val="C00000"/>
                </a:solidFill>
              </a:rPr>
              <a:t>Visit the following </a:t>
            </a:r>
            <a:r>
              <a:rPr lang="en-US" altLang="zh-TW" dirty="0" err="1" smtClean="0">
                <a:solidFill>
                  <a:srgbClr val="C00000"/>
                </a:solidFill>
              </a:rPr>
              <a:t>urls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with your </a:t>
            </a:r>
            <a:r>
              <a:rPr lang="en-US" altLang="zh-TW" dirty="0" smtClean="0">
                <a:solidFill>
                  <a:srgbClr val="C00000"/>
                </a:solidFill>
              </a:rPr>
              <a:t>browser.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http://localhost:8000/polls</a:t>
            </a:r>
            <a:r>
              <a:rPr lang="en-US" altLang="zh-TW" dirty="0" smtClean="0">
                <a:solidFill>
                  <a:srgbClr val="C00000"/>
                </a:solidFill>
              </a:rPr>
              <a:t>/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http://localhost:8000/polls/5</a:t>
            </a:r>
            <a:r>
              <a:rPr lang="en-US" altLang="zh-TW" dirty="0" smtClean="0">
                <a:solidFill>
                  <a:srgbClr val="C00000"/>
                </a:solidFill>
              </a:rPr>
              <a:t>/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http://localhost:8000/polls/5/results</a:t>
            </a:r>
            <a:r>
              <a:rPr lang="en-US" altLang="zh-TW" dirty="0" smtClean="0">
                <a:solidFill>
                  <a:srgbClr val="C00000"/>
                </a:solidFill>
              </a:rPr>
              <a:t>/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http://localhost:8000/polls/5/vote/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lvl="1"/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32416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You Should See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118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53089"/>
            <a:ext cx="6386575" cy="1128996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567681"/>
            <a:ext cx="6397642" cy="1106859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91" y="3860136"/>
            <a:ext cx="6386575" cy="109579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141522"/>
            <a:ext cx="6408712" cy="109579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318474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Controllers </a:t>
            </a:r>
            <a:r>
              <a:rPr lang="en-US" altLang="zh-TW" dirty="0"/>
              <a:t>or Views?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589640" cy="532859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We are using </a:t>
            </a:r>
            <a:r>
              <a:rPr lang="en-US" altLang="zh-TW" dirty="0" err="1"/>
              <a:t>Django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MVC</a:t>
            </a:r>
            <a:r>
              <a:rPr lang="en-US" altLang="zh-TW" dirty="0"/>
              <a:t> </a:t>
            </a:r>
            <a:r>
              <a:rPr lang="en-US" altLang="zh-TW" dirty="0" smtClean="0"/>
              <a:t>framework. Are functions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zh-TW" dirty="0" smtClean="0"/>
              <a:t>,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details</a:t>
            </a:r>
            <a:r>
              <a:rPr lang="en-US" altLang="zh-TW" dirty="0" smtClean="0"/>
              <a:t>,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results</a:t>
            </a:r>
            <a:r>
              <a:rPr lang="en-US" altLang="zh-TW" dirty="0" smtClean="0"/>
              <a:t> and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vote</a:t>
            </a:r>
            <a:r>
              <a:rPr lang="en-US" altLang="zh-TW" dirty="0" smtClean="0"/>
              <a:t> belong to </a:t>
            </a:r>
            <a:r>
              <a:rPr lang="en-US" altLang="zh-TW" dirty="0"/>
              <a:t>controllers or views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/>
              <a:t>Well, the standard names are debatable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In </a:t>
            </a:r>
            <a:r>
              <a:rPr lang="en-US" altLang="zh-TW" dirty="0" err="1" smtClean="0"/>
              <a:t>Django’s</a:t>
            </a:r>
            <a:r>
              <a:rPr lang="en-US" altLang="zh-TW" dirty="0" smtClean="0"/>
              <a:t> case, a </a:t>
            </a:r>
            <a:r>
              <a:rPr lang="en-US" altLang="zh-TW" dirty="0"/>
              <a:t>“view” is the Python callback function for a particular </a:t>
            </a:r>
            <a:r>
              <a:rPr lang="en-US" altLang="zh-TW" dirty="0" smtClean="0"/>
              <a:t>URL.</a:t>
            </a:r>
          </a:p>
          <a:p>
            <a:pPr lvl="1"/>
            <a:r>
              <a:rPr lang="en-US" altLang="zh-TW" dirty="0"/>
              <a:t>Where does the “controller” fit in, then? In </a:t>
            </a:r>
            <a:r>
              <a:rPr lang="en-US" altLang="zh-TW" dirty="0" err="1"/>
              <a:t>Django’s</a:t>
            </a:r>
            <a:r>
              <a:rPr lang="en-US" altLang="zh-TW" dirty="0"/>
              <a:t> case, it’s probably the framework </a:t>
            </a:r>
            <a:r>
              <a:rPr lang="en-US" altLang="zh-TW" dirty="0" smtClean="0"/>
              <a:t>itself.</a:t>
            </a:r>
          </a:p>
          <a:p>
            <a:pPr lvl="1"/>
            <a:r>
              <a:rPr lang="en-US" altLang="zh-TW" dirty="0" smtClean="0"/>
              <a:t>As you’ll see soon, </a:t>
            </a:r>
            <a:r>
              <a:rPr lang="en-US" altLang="zh-TW" dirty="0"/>
              <a:t>you might say that </a:t>
            </a:r>
            <a:r>
              <a:rPr lang="en-US" altLang="zh-TW" dirty="0" err="1"/>
              <a:t>Django</a:t>
            </a:r>
            <a:r>
              <a:rPr lang="en-US" altLang="zh-TW" dirty="0"/>
              <a:t> is a </a:t>
            </a:r>
            <a:r>
              <a:rPr lang="en-US" altLang="zh-TW" b="1" dirty="0" smtClean="0">
                <a:solidFill>
                  <a:srgbClr val="FF0000"/>
                </a:solidFill>
              </a:rPr>
              <a:t>MTV</a:t>
            </a:r>
            <a:r>
              <a:rPr lang="en-US" altLang="zh-TW" dirty="0" smtClean="0"/>
              <a:t> </a:t>
            </a:r>
            <a:r>
              <a:rPr lang="en-US" altLang="zh-TW" dirty="0"/>
              <a:t>framework – that is, </a:t>
            </a:r>
            <a:r>
              <a:rPr lang="en-US" altLang="zh-TW" dirty="0" smtClean="0"/>
              <a:t>“</a:t>
            </a:r>
            <a:r>
              <a:rPr lang="en-US" altLang="zh-TW" b="1" dirty="0" smtClean="0"/>
              <a:t>Model</a:t>
            </a:r>
            <a:r>
              <a:rPr lang="en-US" altLang="zh-TW" dirty="0"/>
              <a:t>”, </a:t>
            </a:r>
            <a:r>
              <a:rPr lang="en-US" altLang="zh-TW" dirty="0" smtClean="0"/>
              <a:t>“</a:t>
            </a:r>
            <a:r>
              <a:rPr lang="en-US" altLang="zh-TW" b="1" dirty="0" smtClean="0"/>
              <a:t>Template</a:t>
            </a:r>
            <a:r>
              <a:rPr lang="en-US" altLang="zh-TW" dirty="0"/>
              <a:t>”, </a:t>
            </a:r>
            <a:r>
              <a:rPr lang="en-US" altLang="zh-TW"/>
              <a:t>and </a:t>
            </a:r>
            <a:r>
              <a:rPr lang="en-US" altLang="zh-TW" smtClean="0"/>
              <a:t>“</a:t>
            </a:r>
            <a:r>
              <a:rPr lang="en-US" altLang="zh-TW" b="1" smtClean="0"/>
              <a:t>View</a:t>
            </a:r>
            <a:r>
              <a:rPr lang="en-US" altLang="zh-TW" dirty="0" smtClean="0"/>
              <a:t>”.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60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343197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Jython</a:t>
            </a:r>
            <a:r>
              <a:rPr lang="zh-TW" altLang="en-US" dirty="0" smtClean="0"/>
              <a:t>（</a:t>
            </a:r>
            <a:r>
              <a:rPr lang="en-US" altLang="zh-TW" dirty="0" smtClean="0">
                <a:hlinkClick r:id="rId2"/>
              </a:rPr>
              <a:t>http://www.jython.org/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An implementation of Python for the</a:t>
            </a:r>
            <a:r>
              <a:rPr lang="en-US" altLang="zh-TW" b="1" dirty="0" smtClean="0"/>
              <a:t> JVM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Compiles Python code to </a:t>
            </a:r>
            <a:r>
              <a:rPr lang="en-US" altLang="zh-TW" b="1" dirty="0" smtClean="0"/>
              <a:t>Java byte code.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Can import and use any Java class the same as a Python module.</a:t>
            </a:r>
          </a:p>
          <a:p>
            <a:r>
              <a:rPr lang="en-US" altLang="zh-TW" dirty="0" err="1" smtClean="0"/>
              <a:t>IronPython</a:t>
            </a:r>
            <a:r>
              <a:rPr lang="zh-TW" altLang="en-US" dirty="0" smtClean="0"/>
              <a:t>（</a:t>
            </a:r>
            <a:r>
              <a:rPr lang="en-US" altLang="zh-TW" dirty="0" smtClean="0">
                <a:hlinkClick r:id="rId3"/>
              </a:rPr>
              <a:t>http://ironpython.net/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An open-source implementation of the Python programming language which is tightly integrated with the </a:t>
            </a:r>
            <a:r>
              <a:rPr lang="en-US" altLang="zh-TW" b="1" dirty="0" smtClean="0"/>
              <a:t>.NET Framework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Can use the .NET Framework and Python libraries.</a:t>
            </a:r>
          </a:p>
          <a:p>
            <a:pPr lvl="1"/>
            <a:r>
              <a:rPr lang="en-US" altLang="zh-TW" dirty="0" smtClean="0"/>
              <a:t>Other .NET languages can use Python code just as easily.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010400" y="-925563"/>
            <a:ext cx="2133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8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415205"/>
            <a:ext cx="8229600" cy="4525963"/>
          </a:xfrm>
        </p:spPr>
        <p:txBody>
          <a:bodyPr/>
          <a:lstStyle/>
          <a:p>
            <a:r>
              <a:rPr lang="en-US" altLang="zh-TW" dirty="0"/>
              <a:t>(Is there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before_filter</a:t>
            </a:r>
            <a:r>
              <a:rPr lang="en-US" altLang="zh-TW" dirty="0"/>
              <a:t> in </a:t>
            </a:r>
            <a:r>
              <a:rPr lang="en-US" altLang="zh-TW" dirty="0" err="1"/>
              <a:t>Django</a:t>
            </a:r>
            <a:r>
              <a:rPr lang="en-US" altLang="zh-TW" dirty="0"/>
              <a:t> as in Rails?</a:t>
            </a:r>
          </a:p>
          <a:p>
            <a:pPr lvl="1"/>
            <a:r>
              <a:rPr lang="en-US" altLang="zh-TW" dirty="0"/>
              <a:t>No.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before_</a:t>
            </a:r>
            <a:r>
              <a:rPr lang="en-US" altLang="zh-TW" dirty="0"/>
              <a:t>,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around_</a:t>
            </a:r>
            <a:r>
              <a:rPr lang="en-US" altLang="zh-TW" dirty="0"/>
              <a:t> and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after_ filter</a:t>
            </a:r>
            <a:r>
              <a:rPr lang="en-US" altLang="zh-TW" dirty="0"/>
              <a:t> concepts aren't present in </a:t>
            </a:r>
            <a:r>
              <a:rPr lang="en-US" altLang="zh-TW" dirty="0" err="1"/>
              <a:t>Django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It’s not hard to hard-code what you need. Or, you can use a generic decorator, such as those provided by the </a:t>
            </a:r>
            <a:r>
              <a:rPr lang="en-US" altLang="zh-TW" dirty="0" err="1"/>
              <a:t>Django</a:t>
            </a:r>
            <a:r>
              <a:rPr lang="en-US" altLang="zh-TW" dirty="0"/>
              <a:t> authentication system.)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59704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URLconf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445624" cy="532859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Determining </a:t>
            </a:r>
            <a:r>
              <a:rPr lang="en-US" altLang="zh-TW" dirty="0"/>
              <a:t>which view is called is done by Python modules informally titled </a:t>
            </a:r>
            <a:r>
              <a:rPr lang="en-US" altLang="zh-TW" dirty="0" smtClean="0"/>
              <a:t>‘</a:t>
            </a:r>
            <a:r>
              <a:rPr lang="en-US" altLang="zh-TW" b="1" dirty="0" err="1" smtClean="0"/>
              <a:t>URLconfs</a:t>
            </a:r>
            <a:r>
              <a:rPr lang="en-US" altLang="zh-TW" dirty="0" smtClean="0"/>
              <a:t>’.</a:t>
            </a:r>
          </a:p>
          <a:p>
            <a:pPr lvl="1"/>
            <a:r>
              <a:rPr lang="en-US" altLang="zh-TW" dirty="0"/>
              <a:t>These modules are pure Python code and are a simple mapping between URL patterns </a:t>
            </a:r>
            <a:r>
              <a:rPr lang="en-US" altLang="zh-TW" dirty="0" smtClean="0"/>
              <a:t>to </a:t>
            </a:r>
            <a:r>
              <a:rPr lang="en-US" altLang="zh-TW" dirty="0"/>
              <a:t>Python callback functions (your views). 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zh-TW" dirty="0"/>
              <a:t> </a:t>
            </a:r>
            <a:r>
              <a:rPr lang="en-US" altLang="zh-TW" dirty="0" smtClean="0"/>
              <a:t>function needs two required arguments and one suggested argument.</a:t>
            </a:r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altLang="zh-TW" dirty="0" smtClean="0"/>
              <a:t>: URL </a:t>
            </a:r>
            <a:r>
              <a:rPr lang="en-US" altLang="zh-TW" dirty="0"/>
              <a:t>patterns are simple regular expressions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view</a:t>
            </a:r>
            <a:r>
              <a:rPr lang="en-US" altLang="zh-TW" dirty="0"/>
              <a:t>: When </a:t>
            </a:r>
            <a:r>
              <a:rPr lang="en-US" altLang="zh-TW" dirty="0" err="1"/>
              <a:t>Django</a:t>
            </a:r>
            <a:r>
              <a:rPr lang="en-US" altLang="zh-TW" dirty="0"/>
              <a:t> finds a regular expression match, </a:t>
            </a:r>
            <a:r>
              <a:rPr lang="en-US" altLang="zh-TW" dirty="0" err="1"/>
              <a:t>Django</a:t>
            </a:r>
            <a:r>
              <a:rPr lang="en-US" altLang="zh-TW" dirty="0"/>
              <a:t> calls the specified view function, with an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HttpRequest</a:t>
            </a:r>
            <a:r>
              <a:rPr lang="en-US" altLang="zh-TW" dirty="0"/>
              <a:t> object as the first argument and any “captured” values from the regular expression as other arguments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altLang="zh-TW" dirty="0"/>
              <a:t>: Naming your URL lets you refer to it unambiguously from elsewhere in </a:t>
            </a:r>
            <a:r>
              <a:rPr lang="en-US" altLang="zh-TW" dirty="0" err="1"/>
              <a:t>Django</a:t>
            </a:r>
            <a:r>
              <a:rPr lang="en-US" altLang="zh-TW" dirty="0"/>
              <a:t> especially templates.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7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URL Patterns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196752"/>
            <a:ext cx="8841160" cy="532859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For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urlpatterns</a:t>
            </a:r>
            <a:r>
              <a:rPr lang="en-US" altLang="zh-TW" dirty="0" smtClean="0"/>
              <a:t> in </a:t>
            </a:r>
            <a:r>
              <a:rPr lang="en-US" altLang="zh-TW" b="1" dirty="0" err="1" smtClean="0"/>
              <a:t>mysite</a:t>
            </a:r>
            <a:r>
              <a:rPr lang="en-US" altLang="zh-TW" b="1" dirty="0" smtClean="0"/>
              <a:t>/urls.py</a:t>
            </a:r>
            <a:r>
              <a:rPr lang="en-US" altLang="zh-TW" dirty="0" smtClean="0"/>
              <a:t>.</a:t>
            </a:r>
          </a:p>
          <a:p>
            <a:pPr marL="457200" lvl="1" indent="0">
              <a:buNone/>
            </a:pPr>
            <a:endParaRPr lang="en-US" altLang="zh-TW" dirty="0" smtClean="0">
              <a:latin typeface="+mj-lt"/>
              <a:cs typeface="Courier New" pitchFamily="49" charset="0"/>
            </a:endParaRPr>
          </a:p>
          <a:p>
            <a:pPr marL="457200" lvl="1" indent="0">
              <a:buNone/>
            </a:pPr>
            <a:endParaRPr lang="en-US" altLang="zh-TW" dirty="0">
              <a:latin typeface="+mj-lt"/>
              <a:cs typeface="Courier New" pitchFamily="49" charset="0"/>
            </a:endParaRP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122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63978" y="2411596"/>
            <a:ext cx="7969732" cy="369332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r'^polls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/', include('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polls.urls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')) 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直線圖說文字 1 (加上框線和強調線) 8"/>
          <p:cNvSpPr/>
          <p:nvPr/>
        </p:nvSpPr>
        <p:spPr>
          <a:xfrm>
            <a:off x="2436186" y="1844824"/>
            <a:ext cx="3456384" cy="432048"/>
          </a:xfrm>
          <a:prstGeom prst="accentBorderCallout1">
            <a:avLst>
              <a:gd name="adj1" fmla="val 18750"/>
              <a:gd name="adj2" fmla="val -8333"/>
              <a:gd name="adj3" fmla="val 115215"/>
              <a:gd name="adj4" fmla="val -166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Any request starting with “/polls/</a:t>
            </a:r>
            <a:endParaRPr lang="zh-TW" altLang="en-US" dirty="0"/>
          </a:p>
        </p:txBody>
      </p:sp>
      <p:sp>
        <p:nvSpPr>
          <p:cNvPr id="11" name="直線圖說文字 1 (加上框線和強調線) 10"/>
          <p:cNvSpPr/>
          <p:nvPr/>
        </p:nvSpPr>
        <p:spPr>
          <a:xfrm flipH="1">
            <a:off x="539552" y="3068960"/>
            <a:ext cx="3840850" cy="864096"/>
          </a:xfrm>
          <a:prstGeom prst="accentBorderCallout1">
            <a:avLst>
              <a:gd name="adj1" fmla="val 18750"/>
              <a:gd name="adj2" fmla="val -4670"/>
              <a:gd name="adj3" fmla="val -21811"/>
              <a:gd name="adj4" fmla="val -147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Drop </a:t>
            </a:r>
            <a:r>
              <a:rPr lang="en-US" altLang="zh-TW" dirty="0"/>
              <a:t>“/polls/” and use the remaining to match patterns defined in the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polls.urls</a:t>
            </a:r>
            <a:r>
              <a:rPr lang="en-US" altLang="zh-TW" dirty="0"/>
              <a:t> module.</a:t>
            </a:r>
          </a:p>
        </p:txBody>
      </p:sp>
    </p:spTree>
    <p:extLst>
      <p:ext uri="{BB962C8B-B14F-4D97-AF65-F5344CB8AC3E}">
        <p14:creationId xmlns:p14="http://schemas.microsoft.com/office/powerpoint/2010/main" val="183139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415205"/>
            <a:ext cx="8640960" cy="5606083"/>
          </a:xfrm>
        </p:spPr>
        <p:txBody>
          <a:bodyPr/>
          <a:lstStyle/>
          <a:p>
            <a:r>
              <a:rPr lang="en-US" altLang="zh-TW" dirty="0"/>
              <a:t>For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urlpatterns</a:t>
            </a:r>
            <a:r>
              <a:rPr lang="en-US" altLang="zh-TW" dirty="0"/>
              <a:t> in </a:t>
            </a:r>
            <a:r>
              <a:rPr lang="en-US" altLang="zh-TW" b="1" dirty="0"/>
              <a:t>polls/urls.py</a:t>
            </a:r>
            <a:r>
              <a:rPr lang="en-US" altLang="zh-TW" dirty="0"/>
              <a:t>. </a:t>
            </a:r>
          </a:p>
          <a:p>
            <a:pPr lvl="1"/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11560" y="1763524"/>
            <a:ext cx="8064896" cy="369332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(r'^$',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views.index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直線圖說文字 1 (加上框線和強調線) 5"/>
          <p:cNvSpPr/>
          <p:nvPr/>
        </p:nvSpPr>
        <p:spPr>
          <a:xfrm>
            <a:off x="2081917" y="1145849"/>
            <a:ext cx="1944216" cy="432048"/>
          </a:xfrm>
          <a:prstGeom prst="accentBorderCallout1">
            <a:avLst>
              <a:gd name="adj1" fmla="val 18750"/>
              <a:gd name="adj2" fmla="val -8333"/>
              <a:gd name="adj3" fmla="val 134209"/>
              <a:gd name="adj4" fmla="val -20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cs typeface="Courier New" pitchFamily="49" charset="0"/>
              </a:rPr>
              <a:t>An </a:t>
            </a:r>
            <a:r>
              <a:rPr lang="en-US" altLang="zh-TW" dirty="0">
                <a:cs typeface="Courier New" pitchFamily="49" charset="0"/>
              </a:rPr>
              <a:t>empty string</a:t>
            </a:r>
            <a:endParaRPr lang="zh-TW" altLang="en-US" dirty="0"/>
          </a:p>
        </p:txBody>
      </p:sp>
      <p:sp>
        <p:nvSpPr>
          <p:cNvPr id="7" name="直線圖說文字 1 (加上框線和強調線) 6"/>
          <p:cNvSpPr/>
          <p:nvPr/>
        </p:nvSpPr>
        <p:spPr>
          <a:xfrm>
            <a:off x="4860032" y="1484784"/>
            <a:ext cx="3528392" cy="432048"/>
          </a:xfrm>
          <a:prstGeom prst="accentBorderCallout1">
            <a:avLst>
              <a:gd name="adj1" fmla="val 18750"/>
              <a:gd name="adj2" fmla="val -8333"/>
              <a:gd name="adj3" fmla="val 82655"/>
              <a:gd name="adj4" fmla="val -271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cs typeface="Courier New" pitchFamily="49" charset="0"/>
              </a:rPr>
              <a:t>Call </a:t>
            </a:r>
            <a:r>
              <a:rPr lang="en-US" altLang="zh-TW" dirty="0">
                <a:cs typeface="Courier New" pitchFamily="49" charset="0"/>
              </a:rPr>
              <a:t>the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views.index</a:t>
            </a:r>
            <a:r>
              <a:rPr lang="en-US" altLang="zh-TW" dirty="0">
                <a:cs typeface="Courier New" pitchFamily="49" charset="0"/>
              </a:rPr>
              <a:t> function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4916" y="3460358"/>
            <a:ext cx="8064896" cy="369332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(r'^(?P&lt;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poll_id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&gt;\d+)/$',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views.detail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9" name="直線圖說文字 1 (加上框線和強調線) 8"/>
          <p:cNvSpPr/>
          <p:nvPr/>
        </p:nvSpPr>
        <p:spPr>
          <a:xfrm>
            <a:off x="3707904" y="2636912"/>
            <a:ext cx="3456384" cy="648072"/>
          </a:xfrm>
          <a:prstGeom prst="accentBorderCallout1">
            <a:avLst>
              <a:gd name="adj1" fmla="val 55652"/>
              <a:gd name="adj2" fmla="val -5129"/>
              <a:gd name="adj3" fmla="val 124531"/>
              <a:gd name="adj4" fmla="val -25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cs typeface="Courier New" pitchFamily="49" charset="0"/>
              </a:rPr>
              <a:t>The </a:t>
            </a:r>
            <a:r>
              <a:rPr lang="en-US" altLang="zh-TW" dirty="0">
                <a:cs typeface="Courier New" pitchFamily="49" charset="0"/>
              </a:rPr>
              <a:t>remaining represents an number, capture it as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poll_id</a:t>
            </a:r>
            <a:endParaRPr lang="zh-TW" altLang="en-US" dirty="0"/>
          </a:p>
        </p:txBody>
      </p:sp>
      <p:sp>
        <p:nvSpPr>
          <p:cNvPr id="10" name="直線圖說文字 1 (加上框線和強調線) 9"/>
          <p:cNvSpPr/>
          <p:nvPr/>
        </p:nvSpPr>
        <p:spPr>
          <a:xfrm flipH="1">
            <a:off x="864205" y="4017604"/>
            <a:ext cx="3491771" cy="923564"/>
          </a:xfrm>
          <a:prstGeom prst="accentBorderCallout1">
            <a:avLst>
              <a:gd name="adj1" fmla="val 25188"/>
              <a:gd name="adj2" fmla="val -6136"/>
              <a:gd name="adj3" fmla="val -13826"/>
              <a:gd name="adj4" fmla="val -236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cs typeface="Courier New" pitchFamily="49" charset="0"/>
              </a:rPr>
              <a:t>Call </a:t>
            </a:r>
            <a:r>
              <a:rPr lang="en-US" altLang="zh-TW" dirty="0">
                <a:cs typeface="Courier New" pitchFamily="49" charset="0"/>
              </a:rPr>
              <a:t>the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views.details</a:t>
            </a:r>
            <a:r>
              <a:rPr lang="en-US" altLang="zh-TW" dirty="0">
                <a:cs typeface="Courier New" pitchFamily="49" charset="0"/>
              </a:rPr>
              <a:t> function. The second argument is the captured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poll_id</a:t>
            </a:r>
            <a:r>
              <a:rPr lang="en-US" altLang="zh-TW" dirty="0">
                <a:cs typeface="Courier New" pitchFamily="49" charset="0"/>
              </a:rPr>
              <a:t>.</a:t>
            </a:r>
          </a:p>
        </p:txBody>
      </p:sp>
      <p:sp>
        <p:nvSpPr>
          <p:cNvPr id="11" name="矩形 10"/>
          <p:cNvSpPr/>
          <p:nvPr/>
        </p:nvSpPr>
        <p:spPr>
          <a:xfrm>
            <a:off x="763633" y="5313702"/>
            <a:ext cx="8064896" cy="369332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(r'^(?P&lt;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poll_id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&gt;\d+)/results/$',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views.results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3" name="直線圖說文字 1 (加上框線和強調線) 12"/>
          <p:cNvSpPr/>
          <p:nvPr/>
        </p:nvSpPr>
        <p:spPr>
          <a:xfrm>
            <a:off x="5039435" y="5889812"/>
            <a:ext cx="3420997" cy="707540"/>
          </a:xfrm>
          <a:prstGeom prst="accentBorderCallout1">
            <a:avLst>
              <a:gd name="adj1" fmla="val 25188"/>
              <a:gd name="adj2" fmla="val -6136"/>
              <a:gd name="adj3" fmla="val -18797"/>
              <a:gd name="adj4" fmla="val -13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cs typeface="Courier New" pitchFamily="49" charset="0"/>
              </a:rPr>
              <a:t>Starting with </a:t>
            </a:r>
            <a:r>
              <a:rPr lang="en-US" altLang="zh-TW" dirty="0">
                <a:cs typeface="Courier New" pitchFamily="49" charset="0"/>
              </a:rPr>
              <a:t>an number and ends with “/results/”</a:t>
            </a:r>
          </a:p>
        </p:txBody>
      </p:sp>
    </p:spTree>
    <p:extLst>
      <p:ext uri="{BB962C8B-B14F-4D97-AF65-F5344CB8AC3E}">
        <p14:creationId xmlns:p14="http://schemas.microsoft.com/office/powerpoint/2010/main" val="288712581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229600" cy="525658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Libraries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Frameworks</a:t>
            </a:r>
            <a:endParaRPr lang="en-US" altLang="zh-TW" dirty="0" smtClean="0">
              <a:hlinkClick r:id="rId2"/>
            </a:endParaRPr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martinfowler.com/bliki/InversionOfControl.html</a:t>
            </a:r>
            <a:r>
              <a:rPr lang="en-US" altLang="zh-TW" dirty="0" smtClean="0"/>
              <a:t> </a:t>
            </a:r>
          </a:p>
          <a:p>
            <a:r>
              <a:rPr lang="en-US" altLang="zh-TW" dirty="0"/>
              <a:t>Getting Started with </a:t>
            </a:r>
            <a:r>
              <a:rPr lang="en-US" altLang="zh-TW" dirty="0" err="1"/>
              <a:t>Django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://docs.djangoproject.com/en/1.5/intro/overview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://docs.djangoproject.com/en/1.5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5"/>
              </a:rPr>
              <a:t>https://docs.djangoproject.com/en/1.5/intro/install</a:t>
            </a:r>
            <a:r>
              <a:rPr lang="en-US" altLang="zh-TW" dirty="0" smtClean="0">
                <a:hlinkClick r:id="rId5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6"/>
              </a:rPr>
              <a:t>http://</a:t>
            </a:r>
            <a:r>
              <a:rPr lang="en-US" altLang="zh-TW" dirty="0" smtClean="0">
                <a:hlinkClick r:id="rId6"/>
              </a:rPr>
              <a:t>stackoverflow.com/questions/12339608/installing-django-1-5development-version-in-virtualenv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>
                <a:hlinkClick r:id="rId7"/>
              </a:rPr>
              <a:t>https://docs.djangoproject.com/en/1.5/intro/tutorial01</a:t>
            </a:r>
            <a:r>
              <a:rPr lang="en-US" altLang="zh-TW" dirty="0" smtClean="0">
                <a:hlinkClick r:id="rId7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Writing Your First View</a:t>
            </a:r>
            <a:endParaRPr lang="en-US" altLang="zh-TW" dirty="0" smtClean="0">
              <a:hlinkClick r:id="rId8"/>
            </a:endParaRPr>
          </a:p>
          <a:p>
            <a:pPr lvl="1"/>
            <a:r>
              <a:rPr lang="en-US" altLang="zh-TW" dirty="0" smtClean="0">
                <a:hlinkClick r:id="rId8"/>
              </a:rPr>
              <a:t>https</a:t>
            </a:r>
            <a:r>
              <a:rPr lang="en-US" altLang="zh-TW" dirty="0">
                <a:hlinkClick r:id="rId8"/>
              </a:rPr>
              <a:t>://docs.djangoproject.com/en/1.5/intro/tutorial03</a:t>
            </a:r>
            <a:r>
              <a:rPr lang="en-US" altLang="zh-TW" dirty="0" smtClean="0">
                <a:hlinkClick r:id="rId8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9"/>
              </a:rPr>
              <a:t>https://docs.djangoproject.com/en/dev/faq/general/#</a:t>
            </a:r>
            <a:r>
              <a:rPr lang="en-US" altLang="zh-TW" dirty="0" smtClean="0">
                <a:hlinkClick r:id="rId9"/>
              </a:rPr>
              <a:t>django-appears-to-be-a-mvc-framework-but-you-call-the-controller-the-view-and-the-view-the-template-how-come-you-don-t-use-the-standard-names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10"/>
              </a:rPr>
              <a:t>https://docs.djangoproject.com/en/1.5/topics/auth/default</a:t>
            </a:r>
            <a:r>
              <a:rPr lang="en-US" altLang="zh-TW" dirty="0" smtClean="0">
                <a:hlinkClick r:id="rId10"/>
              </a:rPr>
              <a:t>/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0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ToDo</a:t>
            </a:r>
            <a:r>
              <a:rPr lang="en-US" altLang="zh-TW" dirty="0" smtClean="0"/>
              <a:t>..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148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Preparing Course </a:t>
            </a:r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229600" cy="4525963"/>
          </a:xfrm>
        </p:spPr>
        <p:txBody>
          <a:bodyPr/>
          <a:lstStyle/>
          <a:p>
            <a:r>
              <a:rPr lang="en-US" altLang="zh-TW" dirty="0"/>
              <a:t>Ubuntu 12.04 </a:t>
            </a:r>
            <a:r>
              <a:rPr lang="en-US" altLang="zh-TW" dirty="0" smtClean="0"/>
              <a:t>LTS</a:t>
            </a:r>
          </a:p>
          <a:p>
            <a:r>
              <a:rPr lang="en-US" altLang="zh-TW" b="1" dirty="0" smtClean="0"/>
              <a:t>Python 2.7.3</a:t>
            </a:r>
          </a:p>
          <a:p>
            <a:pPr lvl="1"/>
            <a:r>
              <a:rPr lang="en-US" altLang="zh-TW" dirty="0" smtClean="0"/>
              <a:t>Distribute</a:t>
            </a:r>
          </a:p>
          <a:p>
            <a:pPr lvl="1"/>
            <a:r>
              <a:rPr lang="en-US" altLang="zh-TW" dirty="0" smtClean="0"/>
              <a:t>Pip</a:t>
            </a:r>
          </a:p>
          <a:p>
            <a:pPr lvl="1"/>
            <a:r>
              <a:rPr lang="en-US" altLang="zh-TW" dirty="0" err="1" smtClean="0"/>
              <a:t>Virtualenv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79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Exercise </a:t>
            </a:r>
            <a:r>
              <a:rPr lang="en-US" altLang="zh-TW" dirty="0">
                <a:solidFill>
                  <a:srgbClr val="C00000"/>
                </a:solidFill>
              </a:rPr>
              <a:t>0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229600" cy="4525963"/>
          </a:xfrm>
        </p:spPr>
        <p:txBody>
          <a:bodyPr/>
          <a:lstStyle/>
          <a:p>
            <a:r>
              <a:rPr lang="en-US" altLang="zh-TW" b="1" dirty="0">
                <a:solidFill>
                  <a:srgbClr val="C00000"/>
                </a:solidFill>
              </a:rPr>
              <a:t>Installing Python 2.7.3</a:t>
            </a:r>
          </a:p>
          <a:p>
            <a:r>
              <a:rPr lang="en-US" altLang="zh-TW" dirty="0" smtClean="0"/>
              <a:t>Ubuntu </a:t>
            </a:r>
            <a:r>
              <a:rPr lang="en-US" altLang="zh-TW" dirty="0"/>
              <a:t>12.04 </a:t>
            </a:r>
            <a:r>
              <a:rPr lang="en-US" altLang="zh-TW" dirty="0" smtClean="0"/>
              <a:t>comes </a:t>
            </a:r>
            <a:r>
              <a:rPr lang="en-US" altLang="zh-TW" dirty="0"/>
              <a:t>with Python </a:t>
            </a:r>
            <a:r>
              <a:rPr lang="en-US" altLang="zh-TW" dirty="0" smtClean="0"/>
              <a:t>2.7.3 </a:t>
            </a:r>
            <a:r>
              <a:rPr lang="en-US" altLang="zh-TW" dirty="0"/>
              <a:t>out of the box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All you have to do is to open a terminal and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python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04" y="2780928"/>
            <a:ext cx="6912768" cy="2390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797152"/>
            <a:ext cx="7523936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線接點 8"/>
          <p:cNvCxnSpPr/>
          <p:nvPr/>
        </p:nvCxnSpPr>
        <p:spPr>
          <a:xfrm>
            <a:off x="179512" y="1124744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79512" y="2624518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28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Exercise 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Installing Distribute, Pip and </a:t>
            </a:r>
            <a:r>
              <a:rPr lang="en-US" altLang="zh-TW" b="1" dirty="0" err="1" smtClean="0">
                <a:solidFill>
                  <a:srgbClr val="C00000"/>
                </a:solidFill>
              </a:rPr>
              <a:t>Virtualenv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en-US" altLang="zh-TW" b="1" dirty="0" smtClean="0"/>
              <a:t>Distribute</a:t>
            </a:r>
            <a:r>
              <a:rPr lang="en-US" altLang="zh-TW" dirty="0" smtClean="0"/>
              <a:t> </a:t>
            </a:r>
            <a:r>
              <a:rPr lang="en-US" altLang="zh-TW" dirty="0"/>
              <a:t>extends the packaging and installation facilities provided by the </a:t>
            </a:r>
            <a:r>
              <a:rPr lang="en-US" altLang="zh-TW" b="1" dirty="0" err="1"/>
              <a:t>distutils</a:t>
            </a:r>
            <a:r>
              <a:rPr lang="en-US" altLang="zh-TW" dirty="0"/>
              <a:t> in the standard library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run the python script available </a:t>
            </a:r>
            <a:r>
              <a:rPr lang="en-US" altLang="zh-TW" dirty="0" smtClean="0"/>
              <a:t>below: 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python-distribute.org/distribute_setup.py</a:t>
            </a:r>
            <a:endParaRPr lang="en-US" altLang="zh-TW" dirty="0" smtClean="0"/>
          </a:p>
          <a:p>
            <a:pPr marL="400050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79512" y="3717032"/>
            <a:ext cx="88569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~$ </a:t>
            </a:r>
            <a:r>
              <a:rPr lang="en-US" altLang="zh-TW" b="1" dirty="0" err="1"/>
              <a:t>mkdir</a:t>
            </a:r>
            <a:r>
              <a:rPr lang="en-US" altLang="zh-TW" b="1" dirty="0"/>
              <a:t> scripts</a:t>
            </a:r>
          </a:p>
          <a:p>
            <a:r>
              <a:rPr lang="en-US" altLang="zh-TW" dirty="0" smtClean="0"/>
              <a:t>~$ </a:t>
            </a:r>
            <a:r>
              <a:rPr lang="en-US" altLang="zh-TW" b="1" dirty="0"/>
              <a:t>cd scripts</a:t>
            </a:r>
          </a:p>
          <a:p>
            <a:r>
              <a:rPr lang="en-US" altLang="zh-TW" dirty="0" smtClean="0"/>
              <a:t>~/</a:t>
            </a:r>
            <a:r>
              <a:rPr lang="en-US" altLang="zh-TW" dirty="0"/>
              <a:t>scripts$ </a:t>
            </a:r>
            <a:r>
              <a:rPr lang="en-US" altLang="zh-TW" b="1" dirty="0" err="1"/>
              <a:t>wget</a:t>
            </a:r>
            <a:r>
              <a:rPr lang="en-US" altLang="zh-TW" b="1" dirty="0"/>
              <a:t> http://</a:t>
            </a:r>
            <a:r>
              <a:rPr lang="en-US" altLang="zh-TW" b="1" dirty="0" smtClean="0"/>
              <a:t>python-distribute.org/distribute_setup.py</a:t>
            </a:r>
          </a:p>
          <a:p>
            <a:r>
              <a:rPr lang="en-US" altLang="zh-TW" dirty="0"/>
              <a:t>~/scripts$ </a:t>
            </a:r>
            <a:r>
              <a:rPr lang="en-US" altLang="zh-TW" b="1" dirty="0" err="1"/>
              <a:t>sudo</a:t>
            </a:r>
            <a:r>
              <a:rPr lang="en-US" altLang="zh-TW" b="1" dirty="0"/>
              <a:t> python </a:t>
            </a:r>
            <a:r>
              <a:rPr lang="en-US" altLang="zh-TW" b="1" dirty="0" smtClean="0"/>
              <a:t>distribute_setup.py</a:t>
            </a:r>
            <a:endParaRPr lang="en-US" altLang="zh-TW" b="1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179512" y="3463840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79512" y="1052736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1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What You Should </a:t>
            </a:r>
            <a:r>
              <a:rPr lang="en-US" altLang="zh-TW" dirty="0" smtClean="0"/>
              <a:t>See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7499262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67" y="5247116"/>
            <a:ext cx="7509388" cy="1350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427984" y="487090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~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101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332656"/>
            <a:ext cx="8517632" cy="4525963"/>
          </a:xfrm>
        </p:spPr>
        <p:txBody>
          <a:bodyPr/>
          <a:lstStyle/>
          <a:p>
            <a:r>
              <a:rPr lang="en-US" altLang="zh-TW" dirty="0"/>
              <a:t>The new``</a:t>
            </a:r>
            <a:r>
              <a:rPr lang="en-US" altLang="zh-TW" dirty="0" err="1"/>
              <a:t>easy_install</a:t>
            </a:r>
            <a:r>
              <a:rPr lang="en-US" altLang="zh-TW" dirty="0"/>
              <a:t>`` command you have available is considered by many to be deprecated, so we will install its replacement: </a:t>
            </a:r>
            <a:r>
              <a:rPr lang="en-US" altLang="zh-TW" b="1" dirty="0"/>
              <a:t>pip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The</a:t>
            </a:r>
            <a:r>
              <a:rPr lang="en-US" altLang="zh-TW" b="1" dirty="0"/>
              <a:t> </a:t>
            </a:r>
            <a:r>
              <a:rPr lang="en-US" altLang="zh-TW" b="1" dirty="0" err="1"/>
              <a:t>virtualenv</a:t>
            </a:r>
            <a:r>
              <a:rPr lang="en-US" altLang="zh-TW" b="1" dirty="0"/>
              <a:t> </a:t>
            </a:r>
            <a:r>
              <a:rPr lang="en-US" altLang="zh-TW" dirty="0"/>
              <a:t>kit provides the ability to create virtual Python environments that do not interfere with either each other, or the main Python installation.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79512" y="2854677"/>
            <a:ext cx="885698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~/scripts$ </a:t>
            </a:r>
            <a:r>
              <a:rPr lang="en-US" altLang="zh-TW" b="1" dirty="0" err="1"/>
              <a:t>sudo</a:t>
            </a:r>
            <a:r>
              <a:rPr lang="en-US" altLang="zh-TW" b="1" dirty="0"/>
              <a:t> </a:t>
            </a:r>
            <a:r>
              <a:rPr lang="en-US" altLang="zh-TW" b="1" dirty="0" err="1"/>
              <a:t>easy_install</a:t>
            </a:r>
            <a:r>
              <a:rPr lang="en-US" altLang="zh-TW" b="1" dirty="0"/>
              <a:t> </a:t>
            </a:r>
            <a:r>
              <a:rPr lang="en-US" altLang="zh-TW" b="1" dirty="0" smtClean="0"/>
              <a:t>pip</a:t>
            </a:r>
          </a:p>
          <a:p>
            <a:r>
              <a:rPr lang="en-US" altLang="zh-TW" dirty="0"/>
              <a:t>~/scripts$ </a:t>
            </a:r>
            <a:r>
              <a:rPr lang="en-US" altLang="zh-TW" b="1" dirty="0" err="1"/>
              <a:t>sudo</a:t>
            </a:r>
            <a:r>
              <a:rPr lang="en-US" altLang="zh-TW" b="1" dirty="0"/>
              <a:t> pip install </a:t>
            </a:r>
            <a:r>
              <a:rPr lang="en-US" altLang="zh-TW" b="1" dirty="0" err="1"/>
              <a:t>virtualenv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362351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You Should See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343" y="1124744"/>
            <a:ext cx="7131065" cy="1216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49" y="2700486"/>
            <a:ext cx="7121176" cy="3896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4482878" y="234127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341265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Where’re my libraries?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24744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b="1" dirty="0" err="1" smtClean="0">
                <a:latin typeface="Courier New" pitchFamily="49" charset="0"/>
                <a:ea typeface="Cambria Math" pitchFamily="18" charset="0"/>
                <a:cs typeface="Courier New" pitchFamily="49" charset="0"/>
              </a:rPr>
              <a:t>sys.path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is a </a:t>
            </a:r>
            <a:r>
              <a:rPr lang="en-US" altLang="zh-TW" dirty="0"/>
              <a:t>list of strings that specifies the search path for </a:t>
            </a:r>
            <a:r>
              <a:rPr lang="en-US" altLang="zh-TW" dirty="0" smtClean="0"/>
              <a:t>modules.</a:t>
            </a:r>
          </a:p>
          <a:p>
            <a:r>
              <a:rPr lang="en-US" altLang="zh-TW" dirty="0"/>
              <a:t>Use </a:t>
            </a:r>
            <a:r>
              <a:rPr lang="en-US" altLang="zh-TW" dirty="0" smtClean="0"/>
              <a:t>the environment variable 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PYTHONPATH</a:t>
            </a:r>
            <a:r>
              <a:rPr lang="en-US" altLang="zh-TW" dirty="0" smtClean="0"/>
              <a:t> </a:t>
            </a:r>
            <a:r>
              <a:rPr lang="en-US" altLang="zh-TW" dirty="0"/>
              <a:t>to augment the default search path for module files.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1" y="2852936"/>
            <a:ext cx="688657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線接點 5"/>
          <p:cNvCxnSpPr/>
          <p:nvPr/>
        </p:nvCxnSpPr>
        <p:spPr>
          <a:xfrm>
            <a:off x="6156176" y="4701698"/>
            <a:ext cx="185911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82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ea typeface="新細明體" charset="-120"/>
              </a:rPr>
              <a:t>Course </a:t>
            </a:r>
            <a:r>
              <a:rPr lang="en-US" altLang="zh-TW" b="1" dirty="0" smtClean="0">
                <a:ea typeface="新細明體" charset="-120"/>
              </a:rPr>
              <a:t>Objectives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Learning Python ecosystem</a:t>
            </a:r>
          </a:p>
          <a:p>
            <a:pPr lvl="1"/>
            <a:r>
              <a:rPr lang="en-US" altLang="zh-TW" dirty="0" smtClean="0"/>
              <a:t>languages, tools, libraries…</a:t>
            </a:r>
          </a:p>
          <a:p>
            <a:r>
              <a:rPr lang="en-US" altLang="zh-TW" dirty="0" smtClean="0"/>
              <a:t>Understanding core culture of Python communities</a:t>
            </a:r>
          </a:p>
          <a:p>
            <a:pPr lvl="1"/>
            <a:r>
              <a:rPr lang="en-US" altLang="zh-TW" dirty="0" smtClean="0"/>
              <a:t>coding styles, paradigms, documents, communities …</a:t>
            </a:r>
          </a:p>
          <a:p>
            <a:r>
              <a:rPr lang="en-US" altLang="zh-TW" dirty="0" smtClean="0"/>
              <a:t>Making a connection with </a:t>
            </a:r>
            <a:r>
              <a:rPr lang="en-US" altLang="zh-TW" dirty="0" err="1" smtClean="0"/>
              <a:t>PyConTW</a:t>
            </a:r>
            <a:r>
              <a:rPr lang="en-US" altLang="zh-TW" dirty="0" smtClean="0"/>
              <a:t> 2013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59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What’s the relationship </a:t>
            </a:r>
            <a:r>
              <a:rPr lang="en-US" altLang="zh-TW" dirty="0"/>
              <a:t>among </a:t>
            </a:r>
            <a:r>
              <a:rPr lang="en-US" altLang="zh-TW" dirty="0" err="1" smtClean="0"/>
              <a:t>Distutils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Setuptools</a:t>
            </a:r>
            <a:r>
              <a:rPr lang="en-US" altLang="zh-TW" dirty="0" smtClean="0"/>
              <a:t>, Distribute and Pip?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</a:t>
            </a:r>
            <a:r>
              <a:rPr lang="en-US" altLang="zh-TW" dirty="0" err="1" smtClean="0"/>
              <a:t>istutils</a:t>
            </a:r>
            <a:endParaRPr lang="en-US" altLang="zh-TW" dirty="0" smtClean="0"/>
          </a:p>
          <a:p>
            <a:pPr lvl="1"/>
            <a:r>
              <a:rPr lang="en-US" altLang="zh-TW" dirty="0"/>
              <a:t>The Python </a:t>
            </a:r>
            <a:r>
              <a:rPr lang="en-US" altLang="zh-TW" dirty="0" smtClean="0"/>
              <a:t>standard </a:t>
            </a:r>
            <a:r>
              <a:rPr lang="en-US" altLang="zh-TW" dirty="0"/>
              <a:t>l</a:t>
            </a:r>
            <a:r>
              <a:rPr lang="en-US" altLang="zh-TW" dirty="0" smtClean="0"/>
              <a:t>ibrary </a:t>
            </a:r>
            <a:r>
              <a:rPr lang="en-US" altLang="zh-TW" dirty="0"/>
              <a:t>for </a:t>
            </a:r>
            <a:r>
              <a:rPr lang="en-US" altLang="zh-TW" dirty="0" smtClean="0"/>
              <a:t>building </a:t>
            </a:r>
            <a:r>
              <a:rPr lang="en-US" altLang="zh-TW" dirty="0"/>
              <a:t>and installing additional </a:t>
            </a:r>
            <a:r>
              <a:rPr lang="en-US" altLang="zh-TW" dirty="0" smtClean="0"/>
              <a:t>modules.</a:t>
            </a:r>
          </a:p>
          <a:p>
            <a:pPr lvl="1"/>
            <a:r>
              <a:rPr lang="en-US" altLang="zh-TW" dirty="0" smtClean="0"/>
              <a:t>For simple installation scenarios. </a:t>
            </a:r>
          </a:p>
          <a:p>
            <a:pPr lvl="1"/>
            <a:r>
              <a:rPr lang="en-US" altLang="zh-TW" dirty="0" smtClean="0"/>
              <a:t>Basic steps:</a:t>
            </a:r>
          </a:p>
          <a:p>
            <a:pPr lvl="2"/>
            <a:r>
              <a:rPr lang="en-US" altLang="zh-TW" dirty="0" err="1" smtClean="0"/>
              <a:t>Untar</a:t>
            </a:r>
            <a:r>
              <a:rPr lang="en-US" altLang="zh-TW" dirty="0" smtClean="0"/>
              <a:t> </a:t>
            </a:r>
            <a:r>
              <a:rPr lang="en-US" altLang="zh-TW" dirty="0"/>
              <a:t>the downloaded file (e.g. tar </a:t>
            </a:r>
            <a:r>
              <a:rPr lang="en-US" altLang="zh-TW" dirty="0" err="1"/>
              <a:t>xzvf</a:t>
            </a:r>
            <a:r>
              <a:rPr lang="en-US" altLang="zh-TW" dirty="0"/>
              <a:t> </a:t>
            </a:r>
            <a:r>
              <a:rPr lang="en-US" altLang="zh-TW" dirty="0" smtClean="0"/>
              <a:t>Django-X.Y.tar.gz)</a:t>
            </a:r>
          </a:p>
          <a:p>
            <a:pPr lvl="2"/>
            <a:r>
              <a:rPr lang="en-US" altLang="zh-TW" dirty="0"/>
              <a:t>Change into the </a:t>
            </a:r>
            <a:r>
              <a:rPr lang="en-US" altLang="zh-TW" dirty="0" smtClean="0"/>
              <a:t>directory. Basically, all you need is </a:t>
            </a:r>
            <a:r>
              <a:rPr lang="en-US" altLang="zh-TW" b="1" dirty="0" smtClean="0"/>
              <a:t>setup.py</a:t>
            </a:r>
            <a:r>
              <a:rPr lang="en-US" altLang="zh-TW" dirty="0" smtClean="0"/>
              <a:t>.</a:t>
            </a:r>
          </a:p>
          <a:p>
            <a:pPr lvl="2"/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 python setup.py 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install</a:t>
            </a:r>
          </a:p>
          <a:p>
            <a:r>
              <a:rPr lang="en-US" altLang="zh-TW" dirty="0" err="1" smtClean="0"/>
              <a:t>Setuptools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Extends </a:t>
            </a:r>
            <a:r>
              <a:rPr lang="en-US" altLang="zh-TW" dirty="0" err="1" smtClean="0"/>
              <a:t>distutils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lvl="1"/>
            <a:r>
              <a:rPr lang="en-US" altLang="zh-TW" dirty="0" smtClean="0"/>
              <a:t>De </a:t>
            </a:r>
            <a:r>
              <a:rPr lang="en-US" altLang="zh-TW" dirty="0"/>
              <a:t>facto </a:t>
            </a:r>
            <a:r>
              <a:rPr lang="en-US" altLang="zh-TW" dirty="0" smtClean="0"/>
              <a:t>standard of Python community.</a:t>
            </a:r>
          </a:p>
          <a:p>
            <a:pPr lvl="1"/>
            <a:r>
              <a:rPr lang="en-US" altLang="zh-TW" dirty="0" smtClean="0"/>
              <a:t>Has problems of slow development, messy code…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10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343197"/>
            <a:ext cx="8301608" cy="6326163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/>
              <a:t>Distribute</a:t>
            </a:r>
          </a:p>
          <a:p>
            <a:pPr lvl="1"/>
            <a:r>
              <a:rPr lang="en-US" altLang="zh-TW" dirty="0"/>
              <a:t>Extends </a:t>
            </a:r>
            <a:r>
              <a:rPr lang="en-US" altLang="zh-TW" dirty="0" err="1"/>
              <a:t>distutils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Intended to </a:t>
            </a:r>
            <a:r>
              <a:rPr lang="en-US" altLang="zh-TW" b="1" dirty="0" smtClean="0"/>
              <a:t>replace </a:t>
            </a:r>
            <a:r>
              <a:rPr lang="en-US" altLang="zh-TW" b="1" dirty="0" err="1" smtClean="0"/>
              <a:t>Setuptools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as the standard method for working with Python module distributions.</a:t>
            </a:r>
          </a:p>
          <a:p>
            <a:pPr lvl="1"/>
            <a:r>
              <a:rPr lang="en-US" altLang="zh-TW" dirty="0" smtClean="0"/>
              <a:t>Providing </a:t>
            </a:r>
            <a:r>
              <a:rPr lang="en-US" altLang="zh-TW" b="1" dirty="0"/>
              <a:t>a backward compatible </a:t>
            </a:r>
            <a:r>
              <a:rPr lang="en-US" altLang="zh-TW" dirty="0"/>
              <a:t>version to replace </a:t>
            </a:r>
            <a:r>
              <a:rPr lang="en-US" altLang="zh-TW" dirty="0" err="1"/>
              <a:t>Setuptools</a:t>
            </a:r>
            <a:r>
              <a:rPr lang="en-US" altLang="zh-TW" dirty="0"/>
              <a:t> and make all distributions that depend on </a:t>
            </a:r>
            <a:r>
              <a:rPr lang="en-US" altLang="zh-TW" dirty="0" err="1"/>
              <a:t>Setuptools</a:t>
            </a:r>
            <a:r>
              <a:rPr lang="en-US" altLang="zh-TW" dirty="0"/>
              <a:t> work as </a:t>
            </a:r>
            <a:r>
              <a:rPr lang="en-US" altLang="zh-TW" dirty="0" smtClean="0"/>
              <a:t>before.</a:t>
            </a:r>
          </a:p>
          <a:p>
            <a:pPr lvl="1"/>
            <a:r>
              <a:rPr lang="en-US" altLang="zh-TW" dirty="0" smtClean="0"/>
              <a:t>So, once </a:t>
            </a:r>
            <a:r>
              <a:rPr lang="en-US" altLang="zh-TW" dirty="0" err="1" smtClean="0"/>
              <a:t>setuptools</a:t>
            </a:r>
            <a:r>
              <a:rPr lang="en-US" altLang="zh-TW" dirty="0" smtClean="0"/>
              <a:t> or distribute is installed,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easy_install</a:t>
            </a:r>
            <a:r>
              <a:rPr lang="en-US" altLang="zh-TW" dirty="0" smtClean="0"/>
              <a:t> is prepared.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easy_install</a:t>
            </a:r>
            <a:r>
              <a:rPr lang="en-US" altLang="zh-TW" dirty="0"/>
              <a:t> command is considered by many to be </a:t>
            </a:r>
            <a:r>
              <a:rPr lang="en-US" altLang="zh-TW" dirty="0" smtClean="0"/>
              <a:t>deprecated due to lack of </a:t>
            </a:r>
            <a:r>
              <a:rPr lang="en-US" altLang="zh-TW" dirty="0" err="1" smtClean="0"/>
              <a:t>unstallation</a:t>
            </a:r>
            <a:r>
              <a:rPr lang="en-US" altLang="zh-TW" dirty="0" smtClean="0"/>
              <a:t> command, </a:t>
            </a:r>
            <a:r>
              <a:rPr lang="en-US" altLang="zh-TW" dirty="0" err="1" smtClean="0"/>
              <a:t>svn</a:t>
            </a:r>
            <a:r>
              <a:rPr lang="en-US" altLang="zh-TW" dirty="0" smtClean="0"/>
              <a:t>-only support…</a:t>
            </a:r>
          </a:p>
          <a:p>
            <a:r>
              <a:rPr lang="en-US" altLang="zh-TW" dirty="0" smtClean="0"/>
              <a:t>Pip</a:t>
            </a:r>
          </a:p>
          <a:p>
            <a:pPr lvl="1"/>
            <a:r>
              <a:rPr lang="en-US" altLang="zh-TW" b="1" dirty="0"/>
              <a:t>An 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easy_install</a:t>
            </a:r>
            <a:r>
              <a:rPr lang="en-US" altLang="zh-TW" b="1" dirty="0"/>
              <a:t> </a:t>
            </a:r>
            <a:r>
              <a:rPr lang="en-US" altLang="zh-TW" b="1" dirty="0" smtClean="0"/>
              <a:t>replacement.</a:t>
            </a:r>
          </a:p>
          <a:p>
            <a:pPr lvl="1"/>
            <a:r>
              <a:rPr lang="en-US" altLang="zh-TW" dirty="0" smtClean="0"/>
              <a:t>Allows </a:t>
            </a:r>
            <a:r>
              <a:rPr lang="en-US" altLang="zh-TW" dirty="0"/>
              <a:t>for uninstallation of packages, and is actively maintained, unlike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easy_install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err="1" smtClean="0"/>
              <a:t>Virtualenv</a:t>
            </a:r>
            <a:r>
              <a:rPr lang="en-US" altLang="zh-TW" dirty="0" smtClean="0"/>
              <a:t> is its good partner.</a:t>
            </a:r>
          </a:p>
          <a:p>
            <a:pPr lvl="1"/>
            <a:r>
              <a:rPr lang="en-US" altLang="zh-TW" dirty="0" smtClean="0"/>
              <a:t>Basic commands:</a:t>
            </a:r>
          </a:p>
          <a:p>
            <a:pPr lvl="2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pip install [PACKAGE_NAME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2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pip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unstall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[PACKAGE_NAME]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39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Hello! World!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b="1" dirty="0" err="1"/>
              <a:t>virtualenv</a:t>
            </a:r>
            <a:r>
              <a:rPr lang="en-US" altLang="zh-TW" dirty="0"/>
              <a:t> kit provides the ability to create virtual Python environments that do not interfere with either each other, or the main Python installation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Create a virtual </a:t>
            </a:r>
            <a:r>
              <a:rPr lang="en-US" altLang="zh-TW" dirty="0"/>
              <a:t>Python </a:t>
            </a:r>
            <a:r>
              <a:rPr lang="en-US" altLang="zh-TW" dirty="0" smtClean="0"/>
              <a:t>environment:</a:t>
            </a:r>
          </a:p>
          <a:p>
            <a:pPr lvl="1"/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virtualenv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--distribute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venv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smtClean="0"/>
              <a:t>Activate the environment:</a:t>
            </a:r>
          </a:p>
          <a:p>
            <a:pPr lvl="1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source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bin/activate</a:t>
            </a:r>
            <a:endParaRPr lang="en-US" altLang="zh-TW" dirty="0" smtClean="0"/>
          </a:p>
          <a:p>
            <a:r>
              <a:rPr lang="en-US" altLang="zh-TW" dirty="0" smtClean="0"/>
              <a:t>Deactivate </a:t>
            </a:r>
            <a:r>
              <a:rPr lang="en-US" altLang="zh-TW" dirty="0"/>
              <a:t>the environment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deactivate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0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Exercise 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Create and activate </a:t>
            </a:r>
            <a:r>
              <a:rPr lang="en-US" altLang="zh-TW" b="1" dirty="0">
                <a:solidFill>
                  <a:srgbClr val="C00000"/>
                </a:solidFill>
              </a:rPr>
              <a:t>a virtual Python </a:t>
            </a:r>
            <a:r>
              <a:rPr lang="en-US" altLang="zh-TW" b="1" dirty="0" smtClean="0">
                <a:solidFill>
                  <a:srgbClr val="C00000"/>
                </a:solidFill>
              </a:rPr>
              <a:t>environment.</a:t>
            </a:r>
          </a:p>
          <a:p>
            <a:r>
              <a:rPr lang="en-US" altLang="zh-TW" b="1" dirty="0" smtClean="0">
                <a:solidFill>
                  <a:srgbClr val="C00000"/>
                </a:solidFill>
              </a:rPr>
              <a:t>Prompt a use to provide a filename, read the file and print the content in the terminal. Consider the character encoding problems.</a:t>
            </a:r>
          </a:p>
          <a:p>
            <a:endParaRPr lang="en-US" altLang="zh-TW" b="1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79512" y="3369766"/>
            <a:ext cx="885698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~/scripts$ </a:t>
            </a:r>
            <a:r>
              <a:rPr lang="en-US" altLang="zh-TW" b="1" dirty="0" err="1"/>
              <a:t>virtualenv</a:t>
            </a:r>
            <a:r>
              <a:rPr lang="en-US" altLang="zh-TW" b="1" dirty="0"/>
              <a:t> --distribute </a:t>
            </a:r>
            <a:r>
              <a:rPr lang="en-US" altLang="zh-TW" b="1" dirty="0" err="1"/>
              <a:t>venv</a:t>
            </a:r>
            <a:endParaRPr lang="en-US" altLang="zh-TW" b="1" dirty="0" smtClean="0"/>
          </a:p>
          <a:p>
            <a:r>
              <a:rPr lang="en-US" altLang="zh-TW" dirty="0"/>
              <a:t>~/scripts$ </a:t>
            </a:r>
            <a:r>
              <a:rPr lang="en-US" altLang="zh-TW" b="1" dirty="0" smtClean="0"/>
              <a:t>cd </a:t>
            </a:r>
            <a:r>
              <a:rPr lang="en-US" altLang="zh-TW" b="1" dirty="0" err="1" smtClean="0"/>
              <a:t>venv</a:t>
            </a:r>
            <a:endParaRPr lang="en-US" altLang="zh-TW" b="1" dirty="0" smtClean="0"/>
          </a:p>
          <a:p>
            <a:r>
              <a:rPr lang="en-US" altLang="zh-TW" dirty="0"/>
              <a:t>~/scripts/</a:t>
            </a:r>
            <a:r>
              <a:rPr lang="en-US" altLang="zh-TW" dirty="0" err="1"/>
              <a:t>venv</a:t>
            </a:r>
            <a:r>
              <a:rPr lang="en-US" altLang="zh-TW" dirty="0"/>
              <a:t>$</a:t>
            </a:r>
            <a:r>
              <a:rPr lang="en-US" altLang="zh-TW" b="1" dirty="0"/>
              <a:t> source bin/activate</a:t>
            </a:r>
          </a:p>
        </p:txBody>
      </p:sp>
      <p:cxnSp>
        <p:nvCxnSpPr>
          <p:cNvPr id="8" name="直線接點 7"/>
          <p:cNvCxnSpPr/>
          <p:nvPr/>
        </p:nvCxnSpPr>
        <p:spPr>
          <a:xfrm>
            <a:off x="179512" y="2996952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79512" y="1124744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4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You Should See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224371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564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79512" y="116632"/>
            <a:ext cx="88569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~/</a:t>
            </a:r>
            <a:r>
              <a:rPr lang="en-US" altLang="zh-TW" dirty="0"/>
              <a:t>scripts/</a:t>
            </a:r>
            <a:r>
              <a:rPr lang="en-US" altLang="zh-TW" dirty="0" err="1"/>
              <a:t>venv</a:t>
            </a:r>
            <a:r>
              <a:rPr lang="en-US" altLang="zh-TW" dirty="0"/>
              <a:t>$</a:t>
            </a:r>
            <a:r>
              <a:rPr lang="en-US" altLang="zh-TW" b="1" dirty="0"/>
              <a:t> </a:t>
            </a:r>
            <a:r>
              <a:rPr lang="en-US" altLang="zh-TW" b="1" dirty="0" err="1" smtClean="0"/>
              <a:t>gedit</a:t>
            </a:r>
            <a:r>
              <a:rPr lang="en-US" altLang="zh-TW" b="1" dirty="0" smtClean="0"/>
              <a:t> hello.py</a:t>
            </a:r>
            <a:endParaRPr lang="en-US" altLang="zh-TW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47"/>
          <a:stretch/>
        </p:blipFill>
        <p:spPr bwMode="auto">
          <a:xfrm>
            <a:off x="755576" y="620688"/>
            <a:ext cx="7704856" cy="3388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179512" y="4176718"/>
            <a:ext cx="88569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~/</a:t>
            </a:r>
            <a:r>
              <a:rPr lang="en-US" altLang="zh-TW" dirty="0"/>
              <a:t>scripts/</a:t>
            </a:r>
            <a:r>
              <a:rPr lang="en-US" altLang="zh-TW" dirty="0" err="1"/>
              <a:t>venv</a:t>
            </a:r>
            <a:r>
              <a:rPr lang="en-US" altLang="zh-TW" dirty="0"/>
              <a:t>$</a:t>
            </a:r>
            <a:r>
              <a:rPr lang="en-US" altLang="zh-TW" b="1" dirty="0"/>
              <a:t> </a:t>
            </a:r>
            <a:r>
              <a:rPr lang="en-US" altLang="zh-TW" b="1" dirty="0" err="1" smtClean="0"/>
              <a:t>gedit</a:t>
            </a:r>
            <a:r>
              <a:rPr lang="en-US" altLang="zh-TW" b="1" dirty="0" smtClean="0"/>
              <a:t> hello</a:t>
            </a:r>
            <a:endParaRPr lang="en-US" altLang="zh-TW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00"/>
          <a:stretch/>
        </p:blipFill>
        <p:spPr bwMode="auto">
          <a:xfrm>
            <a:off x="611560" y="4680774"/>
            <a:ext cx="7992888" cy="210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77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You Should See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367072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95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to </a:t>
            </a:r>
            <a:r>
              <a:rPr lang="en-US" altLang="zh-TW" dirty="0" smtClean="0"/>
              <a:t>Unicode Support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Default encoding of Ubuntu: UTF-8.</a:t>
            </a:r>
          </a:p>
          <a:p>
            <a:r>
              <a:rPr lang="en-US" altLang="zh-TW" dirty="0" smtClean="0"/>
              <a:t>Python 2: </a:t>
            </a:r>
          </a:p>
          <a:p>
            <a:pPr lvl="1"/>
            <a:r>
              <a:rPr lang="en-US" altLang="zh-TW" dirty="0"/>
              <a:t>S</a:t>
            </a:r>
            <a:r>
              <a:rPr lang="en-US" altLang="zh-TW" dirty="0" smtClean="0"/>
              <a:t>trings are actual byte sequence representing the data.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Unicode literals are written as strings prefixed with the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'u'</a:t>
            </a:r>
            <a:r>
              <a:rPr lang="en-US" altLang="zh-TW" dirty="0" smtClean="0"/>
              <a:t> or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'U'</a:t>
            </a:r>
            <a:r>
              <a:rPr lang="en-US" altLang="zh-TW" dirty="0" smtClean="0"/>
              <a:t> character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15616" y="2522238"/>
            <a:ext cx="7632848" cy="92333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# coding=UTF-8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text = '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測試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(text) #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"6"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5616" y="4221088"/>
            <a:ext cx="7632848" cy="1200329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# coding=UTF-8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text = u'</a:t>
            </a:r>
            <a:r>
              <a:rPr lang="zh-TW" altLang="en-US" dirty="0">
                <a:latin typeface="Courier New" pitchFamily="49" charset="0"/>
                <a:cs typeface="Courier New" pitchFamily="49" charset="0"/>
              </a:rPr>
              <a:t>測試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print type(text) #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"&lt;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type '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unicode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'&gt;"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(text)  #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"2"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直線圖說文字 1 (加上強調線) 9"/>
          <p:cNvSpPr/>
          <p:nvPr/>
        </p:nvSpPr>
        <p:spPr>
          <a:xfrm>
            <a:off x="4067944" y="2420888"/>
            <a:ext cx="2304256" cy="396624"/>
          </a:xfrm>
          <a:prstGeom prst="accentCallout1">
            <a:avLst>
              <a:gd name="adj1" fmla="val 18750"/>
              <a:gd name="adj2" fmla="val -8333"/>
              <a:gd name="adj3" fmla="val 62253"/>
              <a:gd name="adj4" fmla="val -32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encoding declaration</a:t>
            </a:r>
          </a:p>
        </p:txBody>
      </p:sp>
    </p:spTree>
    <p:extLst>
      <p:ext uri="{BB962C8B-B14F-4D97-AF65-F5344CB8AC3E}">
        <p14:creationId xmlns:p14="http://schemas.microsoft.com/office/powerpoint/2010/main" val="303938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343197"/>
            <a:ext cx="8229600" cy="4525963"/>
          </a:xfrm>
        </p:spPr>
        <p:txBody>
          <a:bodyPr/>
          <a:lstStyle/>
          <a:p>
            <a:r>
              <a:rPr lang="en-US" altLang="zh-TW" dirty="0"/>
              <a:t>Python 2: 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en-US" altLang="zh-TW" dirty="0" smtClean="0"/>
              <a:t> </a:t>
            </a:r>
            <a:r>
              <a:rPr lang="en-US" altLang="zh-TW" dirty="0"/>
              <a:t>interprets the string using the given </a:t>
            </a:r>
            <a:r>
              <a:rPr lang="en-US" altLang="zh-TW" dirty="0" smtClean="0"/>
              <a:t>encoding and returns a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unicode</a:t>
            </a:r>
            <a:r>
              <a:rPr lang="en-US" altLang="zh-TW" dirty="0" smtClean="0"/>
              <a:t> instance.</a:t>
            </a:r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encode</a:t>
            </a:r>
            <a:r>
              <a:rPr lang="en-US" altLang="zh-TW" dirty="0" smtClean="0"/>
              <a:t> returns </a:t>
            </a:r>
            <a:r>
              <a:rPr lang="en-US" altLang="zh-TW" dirty="0"/>
              <a:t>an 8-bit string version of the Unicode </a:t>
            </a:r>
            <a:r>
              <a:rPr lang="en-US" altLang="zh-TW" dirty="0" smtClean="0"/>
              <a:t>string.</a:t>
            </a:r>
          </a:p>
          <a:p>
            <a:r>
              <a:rPr lang="en-US" altLang="zh-TW" dirty="0" smtClean="0"/>
              <a:t>Python 3: Unicode by default.</a:t>
            </a:r>
          </a:p>
          <a:p>
            <a:pPr lvl="1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en-US" altLang="zh-TW" dirty="0"/>
              <a:t> </a:t>
            </a:r>
            <a:r>
              <a:rPr lang="en-US" altLang="zh-TW" dirty="0" smtClean="0"/>
              <a:t>returns a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bytes</a:t>
            </a:r>
            <a:r>
              <a:rPr lang="en-US" altLang="zh-TW" dirty="0" smtClean="0"/>
              <a:t> instance representing </a:t>
            </a:r>
            <a:r>
              <a:rPr lang="en-US" altLang="zh-TW" dirty="0"/>
              <a:t>byte </a:t>
            </a:r>
            <a:r>
              <a:rPr lang="en-US" altLang="zh-TW" dirty="0" smtClean="0"/>
              <a:t>sequence.</a:t>
            </a:r>
            <a:endParaRPr lang="en-US" altLang="zh-TW" dirty="0"/>
          </a:p>
          <a:p>
            <a:pPr lvl="1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encode</a:t>
            </a:r>
            <a:r>
              <a:rPr lang="en-US" altLang="zh-TW" dirty="0"/>
              <a:t> returns </a:t>
            </a:r>
            <a:r>
              <a:rPr lang="en-US" altLang="zh-TW" dirty="0" smtClean="0"/>
              <a:t>a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TW" dirty="0" smtClean="0"/>
              <a:t> instance representing </a:t>
            </a:r>
            <a:r>
              <a:rPr lang="en-US" altLang="zh-TW" dirty="0"/>
              <a:t>the Unicode string.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40968"/>
            <a:ext cx="8122767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95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Input and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Read a file: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Write a file: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20080" y="1663640"/>
            <a:ext cx="7884368" cy="147732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file = open(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[1], 'r')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content =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file.read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print content</a:t>
            </a:r>
          </a:p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file.close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()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直線圖說文字 1 (加上強調線) 6"/>
          <p:cNvSpPr/>
          <p:nvPr/>
        </p:nvSpPr>
        <p:spPr>
          <a:xfrm>
            <a:off x="3025788" y="1465328"/>
            <a:ext cx="2304256" cy="396624"/>
          </a:xfrm>
          <a:prstGeom prst="accentCallout1">
            <a:avLst>
              <a:gd name="adj1" fmla="val 18750"/>
              <a:gd name="adj2" fmla="val -8333"/>
              <a:gd name="adj3" fmla="val 86521"/>
              <a:gd name="adj4" fmla="val -334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Import  a module</a:t>
            </a:r>
            <a:endParaRPr lang="en-US" altLang="zh-TW" dirty="0"/>
          </a:p>
        </p:txBody>
      </p:sp>
      <p:sp>
        <p:nvSpPr>
          <p:cNvPr id="8" name="直線圖說文字 1 (加上強調線) 7"/>
          <p:cNvSpPr/>
          <p:nvPr/>
        </p:nvSpPr>
        <p:spPr>
          <a:xfrm>
            <a:off x="5004048" y="2348880"/>
            <a:ext cx="2952328" cy="396624"/>
          </a:xfrm>
          <a:prstGeom prst="accentCallout1">
            <a:avLst>
              <a:gd name="adj1" fmla="val 18750"/>
              <a:gd name="adj2" fmla="val -8333"/>
              <a:gd name="adj3" fmla="val -16618"/>
              <a:gd name="adj4" fmla="val -34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Command line arguments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765846" y="4028871"/>
            <a:ext cx="7838601" cy="1200329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file = open(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[1], 'w')</a:t>
            </a:r>
          </a:p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file.write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('test')</a:t>
            </a:r>
          </a:p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file.close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()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6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764704"/>
          </a:xfrm>
        </p:spPr>
        <p:txBody>
          <a:bodyPr/>
          <a:lstStyle/>
          <a:p>
            <a:r>
              <a:rPr lang="en-US" altLang="zh-TW" b="1" dirty="0" smtClean="0"/>
              <a:t>Instructor</a:t>
            </a:r>
            <a:r>
              <a:rPr lang="zh-TW" altLang="en-US" b="1" dirty="0" smtClean="0"/>
              <a:t>？</a:t>
            </a:r>
            <a:endParaRPr lang="zh-TW" altLang="en-US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48435"/>
            <a:ext cx="8381863" cy="527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Linked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6504300"/>
            <a:ext cx="8763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096372" y="6453336"/>
            <a:ext cx="31211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hlinkClick r:id="rId4"/>
              </a:rPr>
              <a:t>http://</a:t>
            </a:r>
            <a:r>
              <a:rPr lang="en-US" altLang="zh-TW" sz="1400" dirty="0" smtClean="0">
                <a:hlinkClick r:id="rId4"/>
              </a:rPr>
              <a:t>www.linkedin.com/in/caterpillar</a:t>
            </a:r>
            <a:r>
              <a:rPr lang="en-US" altLang="zh-TW" sz="1400" dirty="0" smtClean="0"/>
              <a:t> </a:t>
            </a:r>
            <a:endParaRPr lang="zh-TW" altLang="en-US" sz="14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39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415205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Three ways for reading all content in a file: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83568" y="980728"/>
            <a:ext cx="8064896" cy="203132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file = open(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[1], 'r')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line =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file.readline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if not line: break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print line</a:t>
            </a:r>
          </a:p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file.close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()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3247816"/>
            <a:ext cx="8064896" cy="147732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file = open(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[1], 'r')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file.readlines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print line</a:t>
            </a:r>
          </a:p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file.close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()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4953942"/>
            <a:ext cx="8064896" cy="923330"/>
          </a:xfrm>
          <a:prstGeom prst="rect">
            <a:avLst/>
          </a:prstGeom>
          <a:ln w="38100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for line in open(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[1], 'r'):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print line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953942"/>
            <a:ext cx="383128" cy="383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596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Integrated </a:t>
            </a:r>
            <a:r>
              <a:rPr lang="en-US" altLang="zh-TW" dirty="0" smtClean="0"/>
              <a:t>Development 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229600" cy="5256584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Sometimes, it‘s just the problem of flavor.</a:t>
            </a:r>
          </a:p>
          <a:p>
            <a:pPr lvl="1"/>
            <a:r>
              <a:rPr lang="en-US" altLang="zh-TW" dirty="0" err="1" smtClean="0"/>
              <a:t>PyCharm</a:t>
            </a:r>
            <a:r>
              <a:rPr lang="en-US" altLang="zh-TW" dirty="0" smtClean="0"/>
              <a:t> </a:t>
            </a:r>
            <a:r>
              <a:rPr lang="en-US" altLang="zh-TW" dirty="0"/>
              <a:t>/ </a:t>
            </a:r>
            <a:r>
              <a:rPr lang="en-US" altLang="zh-TW" dirty="0" err="1"/>
              <a:t>IntelliJ</a:t>
            </a:r>
            <a:r>
              <a:rPr lang="en-US" altLang="zh-TW" dirty="0"/>
              <a:t> </a:t>
            </a:r>
            <a:r>
              <a:rPr lang="en-US" altLang="zh-TW" dirty="0" smtClean="0"/>
              <a:t>IDEA</a:t>
            </a:r>
          </a:p>
          <a:p>
            <a:pPr lvl="2"/>
            <a:r>
              <a:rPr lang="en-US" altLang="zh-TW" dirty="0">
                <a:hlinkClick r:id="rId2"/>
              </a:rPr>
              <a:t>http://www.jetbrains.com/pycharm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PyDev</a:t>
            </a:r>
            <a:r>
              <a:rPr lang="en-US" altLang="zh-TW" dirty="0" smtClean="0"/>
              <a:t> / Eclipse plugin</a:t>
            </a:r>
          </a:p>
          <a:p>
            <a:pPr lvl="2"/>
            <a:r>
              <a:rPr lang="en-US" altLang="zh-TW" dirty="0">
                <a:hlinkClick r:id="rId3"/>
              </a:rPr>
              <a:t>http://pydev.org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/>
              <a:t>Komodo </a:t>
            </a:r>
            <a:r>
              <a:rPr lang="en-US" altLang="zh-TW" dirty="0" smtClean="0"/>
              <a:t>IDE</a:t>
            </a:r>
          </a:p>
          <a:p>
            <a:pPr lvl="2"/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www.activestate.com/komodo-ide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Spyder</a:t>
            </a:r>
            <a:endParaRPr lang="en-US" altLang="zh-TW" dirty="0" smtClean="0"/>
          </a:p>
          <a:p>
            <a:pPr lvl="2"/>
            <a:r>
              <a:rPr lang="en-US" altLang="zh-TW" dirty="0">
                <a:hlinkClick r:id="rId5"/>
              </a:rPr>
              <a:t>http://code.google.com/p/spyderlib</a:t>
            </a:r>
            <a:r>
              <a:rPr lang="en-US" altLang="zh-TW" dirty="0" smtClean="0">
                <a:hlinkClick r:id="rId5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WingIDE</a:t>
            </a:r>
            <a:endParaRPr lang="en-US" altLang="zh-TW" dirty="0" smtClean="0"/>
          </a:p>
          <a:p>
            <a:pPr lvl="2"/>
            <a:r>
              <a:rPr lang="en-US" altLang="zh-TW" dirty="0">
                <a:hlinkClick r:id="rId6"/>
              </a:rPr>
              <a:t>http://wingware.com</a:t>
            </a:r>
            <a:r>
              <a:rPr lang="en-US" altLang="zh-TW" dirty="0" smtClean="0">
                <a:hlinkClick r:id="rId6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NINJA-IDE</a:t>
            </a:r>
            <a:endParaRPr lang="en-US" altLang="zh-TW" dirty="0"/>
          </a:p>
          <a:p>
            <a:pPr lvl="2"/>
            <a:r>
              <a:rPr lang="en-US" altLang="zh-TW" dirty="0">
                <a:hlinkClick r:id="rId7"/>
              </a:rPr>
              <a:t>http://www.ninja-ide.org</a:t>
            </a:r>
            <a:r>
              <a:rPr lang="en-US" altLang="zh-TW" dirty="0" smtClean="0">
                <a:hlinkClick r:id="rId7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Python Tools for Visual Studio</a:t>
            </a:r>
          </a:p>
          <a:p>
            <a:pPr lvl="2"/>
            <a:r>
              <a:rPr lang="en-US" altLang="zh-TW" dirty="0" smtClean="0">
                <a:hlinkClick r:id="rId8"/>
              </a:rPr>
              <a:t>http</a:t>
            </a:r>
            <a:r>
              <a:rPr lang="en-US" altLang="zh-TW" dirty="0">
                <a:hlinkClick r:id="rId8"/>
              </a:rPr>
              <a:t>://pytools.codeplex.com</a:t>
            </a:r>
            <a:r>
              <a:rPr lang="en-US" altLang="zh-TW" dirty="0" smtClean="0">
                <a:hlinkClick r:id="rId8"/>
              </a:rPr>
              <a:t>/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28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589640" cy="5256584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Implementations</a:t>
            </a:r>
          </a:p>
          <a:p>
            <a:pPr lvl="1"/>
            <a:r>
              <a:rPr lang="en-US" altLang="zh-TW" dirty="0">
                <a:hlinkClick r:id="rId2"/>
              </a:rPr>
              <a:t>http://www.python.org/download/releases/3.0/</a:t>
            </a:r>
          </a:p>
          <a:p>
            <a:pPr lvl="1"/>
            <a:r>
              <a:rPr lang="en-US" altLang="zh-TW" dirty="0">
                <a:hlinkClick r:id="rId2"/>
              </a:rPr>
              <a:t>http://www.python.org/download/releases/2.7.3/</a:t>
            </a:r>
          </a:p>
          <a:p>
            <a:pPr lvl="1"/>
            <a:r>
              <a:rPr lang="en-US" altLang="zh-TW" dirty="0">
                <a:hlinkClick r:id="rId2"/>
              </a:rPr>
              <a:t>http://docs.python-guide.org/en/latest/starting/which-python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/>
          </a:p>
          <a:p>
            <a:r>
              <a:rPr lang="en-US" altLang="zh-TW" dirty="0"/>
              <a:t>Preparing course </a:t>
            </a:r>
            <a:r>
              <a:rPr lang="en-US" altLang="zh-TW" dirty="0" smtClean="0"/>
              <a:t>environment</a:t>
            </a:r>
          </a:p>
          <a:p>
            <a:pPr marL="742950" lvl="2" indent="-342900"/>
            <a:r>
              <a:rPr lang="en-US" altLang="zh-TW" dirty="0">
                <a:hlinkClick r:id="rId3"/>
              </a:rPr>
              <a:t>http://docs.python-guide.org/en/latest/starting/install/linux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/>
          </a:p>
          <a:p>
            <a:r>
              <a:rPr lang="en-US" altLang="zh-TW" dirty="0" smtClean="0"/>
              <a:t>Where’re </a:t>
            </a:r>
            <a:r>
              <a:rPr lang="en-US" altLang="zh-TW" dirty="0"/>
              <a:t>my libraries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 smtClean="0">
                <a:hlinkClick r:id="rId4"/>
              </a:rPr>
              <a:t>http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smtClean="0">
                <a:hlinkClick r:id="rId4"/>
              </a:rPr>
              <a:t>docs.python.org/2/using/cmdline.html</a:t>
            </a:r>
            <a:endParaRPr lang="en-US" altLang="zh-TW" dirty="0"/>
          </a:p>
          <a:p>
            <a:r>
              <a:rPr lang="en-US" altLang="zh-TW" dirty="0"/>
              <a:t>What’s the relationship among </a:t>
            </a:r>
            <a:r>
              <a:rPr lang="en-US" altLang="zh-TW" dirty="0" err="1"/>
              <a:t>distutils</a:t>
            </a:r>
            <a:r>
              <a:rPr lang="en-US" altLang="zh-TW" dirty="0"/>
              <a:t>, Distribute and Pip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docs.python.org/2/library/distutils.html</a:t>
            </a:r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pypi.python.org/pypi/distribute</a:t>
            </a:r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pypi.python.org/pypi/pip</a:t>
            </a:r>
          </a:p>
          <a:p>
            <a:pPr lvl="1"/>
            <a:r>
              <a:rPr lang="en-US" altLang="zh-TW" dirty="0">
                <a:hlinkClick r:id="rId2"/>
              </a:rPr>
              <a:t>http://blog.yangyubo.com/2012/07/27/python-packaging</a:t>
            </a:r>
            <a:r>
              <a:rPr lang="en-US" altLang="zh-TW" dirty="0" smtClean="0">
                <a:hlinkClick r:id="rId2"/>
              </a:rPr>
              <a:t>/</a:t>
            </a:r>
          </a:p>
          <a:p>
            <a:pPr lvl="1"/>
            <a:r>
              <a:rPr lang="en-US" altLang="zh-TW">
                <a:hlinkClick r:id="rId2"/>
              </a:rPr>
              <a:t>http://www.openfoundry.org/tw/tech-column/8536-introduction-of-python-extension-management-tools</a:t>
            </a:r>
            <a:endParaRPr lang="en-US" altLang="zh-TW" dirty="0" smtClean="0">
              <a:hlinkClick r:id="rId2"/>
            </a:endParaRPr>
          </a:p>
          <a:p>
            <a:r>
              <a:rPr lang="en-US" altLang="zh-TW" dirty="0" smtClean="0"/>
              <a:t>Hello! World!</a:t>
            </a:r>
          </a:p>
          <a:p>
            <a:pPr lvl="1"/>
            <a:r>
              <a:rPr lang="en-US" altLang="zh-TW" dirty="0">
                <a:hlinkClick r:id="rId2"/>
              </a:rPr>
              <a:t>http://caterpillar.onlyfun.net/Gossip/Python/IOABC.html</a:t>
            </a:r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caterpillar.onlyfun.net/Gossip/Encoding/</a:t>
            </a:r>
            <a:endParaRPr lang="en-US" altLang="zh-TW" dirty="0">
              <a:hlinkClick r:id="rId2"/>
            </a:endParaRPr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://caterpillar.onlyfun.net/Gossip/Encoding/Python.html</a:t>
            </a:r>
            <a:endParaRPr lang="en-US" altLang="zh-TW" dirty="0" smtClean="0">
              <a:hlinkClick r:id="rId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58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Learning Python Language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What’re the most essential elements of a language?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How </a:t>
            </a:r>
            <a:r>
              <a:rPr lang="en-US" altLang="zh-TW" dirty="0"/>
              <a:t>to encapsulate </a:t>
            </a:r>
            <a:r>
              <a:rPr lang="en-US" altLang="zh-TW" dirty="0" smtClean="0"/>
              <a:t>your code?</a:t>
            </a:r>
          </a:p>
          <a:p>
            <a:r>
              <a:rPr lang="en-US" altLang="zh-TW" dirty="0" smtClean="0"/>
              <a:t>Focus on the essence of Python, not nuts and bolts. </a:t>
            </a:r>
          </a:p>
          <a:p>
            <a:pPr lvl="1"/>
            <a:r>
              <a:rPr lang="en-US" altLang="zh-TW" dirty="0" smtClean="0"/>
              <a:t>Built-in types, variables and operators</a:t>
            </a:r>
          </a:p>
          <a:p>
            <a:pPr lvl="1"/>
            <a:r>
              <a:rPr lang="en-US" altLang="zh-TW" dirty="0" smtClean="0"/>
              <a:t>Functions, classes and modules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11560" y="1772816"/>
            <a:ext cx="7884368" cy="92333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b="1" i="1" dirty="0"/>
              <a:t>Algorithms + Data Structures = </a:t>
            </a:r>
            <a:r>
              <a:rPr lang="en-US" altLang="zh-TW" b="1" i="1" dirty="0" smtClean="0"/>
              <a:t>Programs</a:t>
            </a:r>
          </a:p>
          <a:p>
            <a:endParaRPr lang="en-US" altLang="zh-TW" i="1" dirty="0" smtClean="0"/>
          </a:p>
          <a:p>
            <a:pPr algn="r"/>
            <a:r>
              <a:rPr lang="en-US" altLang="zh-TW" i="1" dirty="0" smtClean="0"/>
              <a:t>-- </a:t>
            </a:r>
            <a:r>
              <a:rPr lang="en-US" altLang="zh-TW" i="1" dirty="0" err="1" smtClean="0"/>
              <a:t>Niklaus</a:t>
            </a:r>
            <a:r>
              <a:rPr lang="en-US" altLang="zh-TW" i="1" dirty="0" smtClean="0"/>
              <a:t> </a:t>
            </a:r>
            <a:r>
              <a:rPr lang="en-US" altLang="zh-TW" i="1" dirty="0"/>
              <a:t>E. </a:t>
            </a:r>
            <a:r>
              <a:rPr lang="en-US" altLang="zh-TW" i="1" dirty="0" smtClean="0"/>
              <a:t>Wirth -- The </a:t>
            </a:r>
            <a:r>
              <a:rPr lang="en-US" altLang="zh-TW" i="1" dirty="0"/>
              <a:t>chief designer of </a:t>
            </a:r>
            <a:r>
              <a:rPr lang="en-US" altLang="zh-TW" i="1" dirty="0" smtClean="0"/>
              <a:t>Pascal</a:t>
            </a:r>
            <a:endParaRPr lang="zh-TW" altLang="en-US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7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Built-in </a:t>
            </a:r>
            <a:r>
              <a:rPr lang="en-US" altLang="zh-TW" dirty="0" smtClean="0"/>
              <a:t>Types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Every thing is an object.</a:t>
            </a:r>
          </a:p>
          <a:p>
            <a:pPr lvl="1"/>
            <a:r>
              <a:rPr lang="en-US" altLang="zh-TW" dirty="0"/>
              <a:t>Python, however, does not impose object-oriented programming as the main programming paradigm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Numerical types</a:t>
            </a:r>
          </a:p>
          <a:p>
            <a:pPr lvl="1"/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, long, float,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altLang="zh-TW" dirty="0"/>
              <a:t>String </a:t>
            </a:r>
            <a:r>
              <a:rPr lang="en-US" altLang="zh-TW" dirty="0" smtClean="0"/>
              <a:t>type</a:t>
            </a:r>
          </a:p>
          <a:p>
            <a:r>
              <a:rPr lang="en-US" altLang="zh-TW" dirty="0" smtClean="0"/>
              <a:t>Container types</a:t>
            </a:r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zh-TW" dirty="0" smtClean="0"/>
              <a:t>,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altLang="zh-TW" dirty="0" smtClean="0"/>
              <a:t>,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altLang="zh-TW" dirty="0" smtClean="0"/>
              <a:t>,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12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284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/>
              <a:t>Numerical T</a:t>
            </a:r>
            <a:r>
              <a:rPr lang="en-US" altLang="zh-TW" dirty="0" smtClean="0"/>
              <a:t>ypes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052736"/>
            <a:ext cx="8229600" cy="4525963"/>
          </a:xfrm>
        </p:spPr>
        <p:txBody>
          <a:bodyPr/>
          <a:lstStyle/>
          <a:p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, long, float,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, complex</a:t>
            </a:r>
          </a:p>
          <a:p>
            <a:r>
              <a:rPr lang="en-US" altLang="zh-TW" dirty="0" smtClean="0"/>
              <a:t>The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altLang="zh-TW" dirty="0" smtClean="0"/>
              <a:t> function returns the type of any object.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7546903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直線圖說文字 1 (加上強調線) 8"/>
          <p:cNvSpPr/>
          <p:nvPr/>
        </p:nvSpPr>
        <p:spPr>
          <a:xfrm>
            <a:off x="4355976" y="4437112"/>
            <a:ext cx="3888432" cy="396624"/>
          </a:xfrm>
          <a:prstGeom prst="accentCallout1">
            <a:avLst>
              <a:gd name="adj1" fmla="val 18750"/>
              <a:gd name="adj2" fmla="val -8333"/>
              <a:gd name="adj3" fmla="val -46487"/>
              <a:gd name="adj4" fmla="val -322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Change to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altLang="zh-TW" dirty="0" smtClean="0"/>
              <a:t> type automatically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8591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You Should Know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 </a:t>
            </a:r>
            <a:r>
              <a:rPr lang="en-US" altLang="zh-TW" dirty="0" smtClean="0"/>
              <a:t>float division: 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Float decision,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altLang="zh-TW" dirty="0" smtClean="0"/>
              <a:t> and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TW" dirty="0" smtClean="0"/>
              <a:t>: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700808"/>
            <a:ext cx="7411423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直線圖說文字 1 (加上強調線) 5"/>
          <p:cNvSpPr/>
          <p:nvPr/>
        </p:nvSpPr>
        <p:spPr>
          <a:xfrm>
            <a:off x="4860032" y="1160168"/>
            <a:ext cx="3888432" cy="396624"/>
          </a:xfrm>
          <a:prstGeom prst="accentCallout1">
            <a:avLst>
              <a:gd name="adj1" fmla="val 18750"/>
              <a:gd name="adj2" fmla="val -8333"/>
              <a:gd name="adj3" fmla="val 145635"/>
              <a:gd name="adj4" fmla="val -29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Different results in different versions</a:t>
            </a:r>
            <a:endParaRPr lang="en-US" altLang="zh-TW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33056"/>
            <a:ext cx="7413944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直線圖說文字 1 (加上強調線) 10"/>
          <p:cNvSpPr/>
          <p:nvPr/>
        </p:nvSpPr>
        <p:spPr>
          <a:xfrm>
            <a:off x="3779912" y="4112496"/>
            <a:ext cx="3888432" cy="396624"/>
          </a:xfrm>
          <a:prstGeom prst="accentCallout1">
            <a:avLst>
              <a:gd name="adj1" fmla="val 18750"/>
              <a:gd name="adj2" fmla="val -8333"/>
              <a:gd name="adj3" fmla="val 145635"/>
              <a:gd name="adj4" fmla="val -29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Call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zh-TW" dirty="0" smtClean="0"/>
              <a:t> function of an object</a:t>
            </a:r>
            <a:endParaRPr lang="en-US" altLang="zh-TW" dirty="0"/>
          </a:p>
        </p:txBody>
      </p:sp>
      <p:sp>
        <p:nvSpPr>
          <p:cNvPr id="12" name="直線圖說文字 1 (加上強調線) 11"/>
          <p:cNvSpPr/>
          <p:nvPr/>
        </p:nvSpPr>
        <p:spPr>
          <a:xfrm>
            <a:off x="3563888" y="5048600"/>
            <a:ext cx="3888432" cy="396624"/>
          </a:xfrm>
          <a:prstGeom prst="accentCallout1">
            <a:avLst>
              <a:gd name="adj1" fmla="val 18750"/>
              <a:gd name="adj2" fmla="val -8333"/>
              <a:gd name="adj3" fmla="val 24451"/>
              <a:gd name="adj4" fmla="val -27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Call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zh-TW" dirty="0" smtClean="0"/>
              <a:t> function of an object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962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415205"/>
            <a:ext cx="8229600" cy="4525963"/>
          </a:xfrm>
        </p:spPr>
        <p:txBody>
          <a:bodyPr/>
          <a:lstStyle/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zh-TW" dirty="0" smtClean="0"/>
              <a:t> computes </a:t>
            </a:r>
            <a:r>
              <a:rPr lang="en-US" altLang="zh-TW" dirty="0"/>
              <a:t>the “official” string representation of an object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zh-TW" dirty="0" smtClean="0"/>
              <a:t> </a:t>
            </a:r>
            <a:r>
              <a:rPr lang="en-US" altLang="zh-TW" dirty="0"/>
              <a:t>compute the “informal” string representation of an object</a:t>
            </a:r>
            <a:r>
              <a:rPr lang="en-US" altLang="zh-TW" dirty="0" smtClean="0"/>
              <a:t>.</a:t>
            </a:r>
          </a:p>
          <a:p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zh-TW" b="1" dirty="0" smtClean="0"/>
              <a:t> </a:t>
            </a:r>
            <a:r>
              <a:rPr lang="en-US" altLang="zh-TW" b="1" dirty="0"/>
              <a:t>is to be </a:t>
            </a:r>
            <a:r>
              <a:rPr lang="en-US" altLang="zh-TW" b="1" dirty="0" err="1"/>
              <a:t>unambigous</a:t>
            </a:r>
            <a:r>
              <a:rPr lang="en-US" altLang="zh-TW" b="1" dirty="0"/>
              <a:t> and 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zh-TW" b="1" dirty="0"/>
              <a:t> is to be readable</a:t>
            </a:r>
            <a:r>
              <a:rPr lang="en-US" altLang="zh-TW" b="1" dirty="0" smtClean="0"/>
              <a:t>. </a:t>
            </a:r>
          </a:p>
          <a:p>
            <a:r>
              <a:rPr lang="en-US" altLang="zh-TW" dirty="0"/>
              <a:t>The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en-US" altLang="zh-TW" dirty="0"/>
              <a:t> module provides support for decimal floating point arithmetic</a:t>
            </a:r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9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String 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''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""</a:t>
            </a:r>
            <a:r>
              <a:rPr lang="en-US" altLang="zh-TW" dirty="0" smtClean="0"/>
              <a:t> are the same in Python </a:t>
            </a:r>
            <a:r>
              <a:rPr lang="en-US" altLang="zh-TW" dirty="0"/>
              <a:t>and </a:t>
            </a:r>
            <a:r>
              <a:rPr lang="en-US" altLang="zh-TW" dirty="0" smtClean="0"/>
              <a:t>replaceable.</a:t>
            </a:r>
          </a:p>
          <a:p>
            <a:r>
              <a:rPr lang="en-US" altLang="zh-TW" dirty="0" smtClean="0"/>
              <a:t>Use a raw string if you want to represent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\' </a:t>
            </a:r>
            <a:r>
              <a:rPr lang="en-US" altLang="zh-TW" dirty="0"/>
              <a:t>itself.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61" y="2276872"/>
            <a:ext cx="767847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直線圖說文字 1 (加上強調線) 5"/>
          <p:cNvSpPr/>
          <p:nvPr/>
        </p:nvSpPr>
        <p:spPr>
          <a:xfrm>
            <a:off x="3131840" y="2924944"/>
            <a:ext cx="1656184" cy="396624"/>
          </a:xfrm>
          <a:prstGeom prst="accentCallout1">
            <a:avLst>
              <a:gd name="adj1" fmla="val 18750"/>
              <a:gd name="adj2" fmla="val -8333"/>
              <a:gd name="adj3" fmla="val 145635"/>
              <a:gd name="adj4" fmla="val -29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 raw string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3410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404664"/>
            <a:ext cx="8229600" cy="4525963"/>
          </a:xfrm>
        </p:spPr>
        <p:txBody>
          <a:bodyPr/>
          <a:lstStyle/>
          <a:p>
            <a:r>
              <a:rPr lang="en-US" altLang="zh-TW" dirty="0"/>
              <a:t>A string is </a:t>
            </a:r>
            <a:r>
              <a:rPr lang="en-US" altLang="zh-TW" b="1" dirty="0">
                <a:solidFill>
                  <a:srgbClr val="FF0000"/>
                </a:solidFill>
              </a:rPr>
              <a:t>immutable</a:t>
            </a:r>
            <a:r>
              <a:rPr lang="en-US" altLang="zh-TW" dirty="0"/>
              <a:t>.</a:t>
            </a:r>
          </a:p>
          <a:p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zh-TW" dirty="0" smtClean="0"/>
              <a:t> returns the string length. Use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TW" dirty="0" smtClean="0"/>
              <a:t> to iterate a string.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altLang="zh-TW" dirty="0" smtClean="0"/>
              <a:t> tests if a string contains a substring.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zh-TW" dirty="0" smtClean="0"/>
              <a:t> is </a:t>
            </a:r>
            <a:r>
              <a:rPr lang="en-US" altLang="zh-TW" dirty="0"/>
              <a:t>for </a:t>
            </a:r>
            <a:r>
              <a:rPr lang="en-US" altLang="zh-TW" dirty="0" smtClean="0"/>
              <a:t>concatenating two strings.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TW" dirty="0" smtClean="0"/>
              <a:t> replicates a string.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75" y="2204864"/>
            <a:ext cx="7692249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401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9352" y="188640"/>
            <a:ext cx="8229600" cy="792088"/>
          </a:xfrm>
        </p:spPr>
        <p:txBody>
          <a:bodyPr/>
          <a:lstStyle/>
          <a:p>
            <a:r>
              <a:rPr lang="en-US" altLang="zh-TW" b="1" dirty="0" smtClean="0"/>
              <a:t>Student</a:t>
            </a:r>
            <a:r>
              <a:rPr lang="zh-TW" altLang="en-US" b="1" dirty="0" smtClean="0"/>
              <a:t>？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6856" y="1052736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it-IT" altLang="zh-TW" dirty="0"/>
              <a:t>PyCon Taiwan 2013 Tutorial </a:t>
            </a:r>
            <a:r>
              <a:rPr lang="it-IT" altLang="zh-TW" dirty="0" smtClean="0"/>
              <a:t>Invitation</a:t>
            </a:r>
            <a:endParaRPr lang="en-US" altLang="zh-TW" sz="2400" dirty="0" smtClean="0"/>
          </a:p>
          <a:p>
            <a:pPr marL="457200" lvl="1" indent="0">
              <a:buNone/>
            </a:pPr>
            <a:endParaRPr lang="en-US" altLang="zh-TW" sz="2400" dirty="0" smtClean="0"/>
          </a:p>
          <a:p>
            <a:pPr marL="457200" lvl="1" indent="0">
              <a:buNone/>
            </a:pPr>
            <a:r>
              <a:rPr lang="zh-TW" altLang="en-US" sz="2400" b="1" dirty="0" smtClean="0"/>
              <a:t>”．．．</a:t>
            </a:r>
            <a:endParaRPr lang="en-US" altLang="zh-TW" sz="2400" b="1" dirty="0" smtClean="0"/>
          </a:p>
          <a:p>
            <a:pPr marL="457200" lvl="1" indent="0">
              <a:buNone/>
            </a:pPr>
            <a:r>
              <a:rPr lang="zh-TW" altLang="en-US" sz="2400" b="1" dirty="0" smtClean="0"/>
              <a:t>對</a:t>
            </a:r>
            <a:r>
              <a:rPr lang="zh-TW" altLang="en-US" sz="2400" b="1" dirty="0"/>
              <a:t>我而言，要瞭解語言後的文化與生態系，約莫是三到六個月的時間，若以我至三月中前對 </a:t>
            </a:r>
            <a:r>
              <a:rPr lang="en-US" altLang="zh-TW" sz="2400" b="1" dirty="0"/>
              <a:t>Python </a:t>
            </a:r>
            <a:r>
              <a:rPr lang="zh-TW" altLang="en-US" sz="2400" b="1" dirty="0"/>
              <a:t>生態系的瞭解過程與心得，配合 </a:t>
            </a:r>
            <a:r>
              <a:rPr lang="en-US" altLang="zh-TW" sz="2400" b="1" dirty="0" err="1"/>
              <a:t>PyConTW</a:t>
            </a:r>
            <a:r>
              <a:rPr lang="en-US" altLang="zh-TW" sz="2400" b="1" dirty="0"/>
              <a:t> </a:t>
            </a:r>
            <a:r>
              <a:rPr lang="zh-TW" altLang="en-US" sz="2400" b="1" dirty="0"/>
              <a:t>的議程，將之濃縮為六個小時的課程，你覺得如何</a:t>
            </a:r>
            <a:r>
              <a:rPr lang="zh-TW" altLang="en-US" sz="2400" b="1" dirty="0" smtClean="0"/>
              <a:t>？</a:t>
            </a:r>
            <a:endParaRPr lang="en-US" altLang="zh-TW" sz="2400" b="1" dirty="0" smtClean="0"/>
          </a:p>
          <a:p>
            <a:pPr marL="457200" lvl="1" indent="0">
              <a:buNone/>
            </a:pPr>
            <a:r>
              <a:rPr lang="zh-TW" altLang="en-US" sz="2400" b="1" dirty="0" smtClean="0"/>
              <a:t>．．．“</a:t>
            </a:r>
            <a:endParaRPr lang="en-US" altLang="zh-TW" sz="2400" b="1" dirty="0" smtClean="0"/>
          </a:p>
          <a:p>
            <a:pPr marL="457200" lvl="1" indent="0">
              <a:buNone/>
            </a:pPr>
            <a:r>
              <a:rPr lang="en-US" altLang="zh-TW" sz="2400" dirty="0" smtClean="0"/>
              <a:t>(Understanding cultures and ecosystem of a language takes me about three to six months. How about </a:t>
            </a:r>
            <a:r>
              <a:rPr lang="en-US" altLang="zh-TW" sz="2400" dirty="0"/>
              <a:t>wrapping </a:t>
            </a:r>
            <a:r>
              <a:rPr lang="en-US" altLang="zh-TW" sz="2400" dirty="0" smtClean="0"/>
              <a:t>up what </a:t>
            </a:r>
            <a:r>
              <a:rPr lang="en-US" altLang="zh-TW" sz="2400" dirty="0"/>
              <a:t>I</a:t>
            </a:r>
            <a:r>
              <a:rPr lang="en-US" altLang="zh-TW" sz="2400" dirty="0" smtClean="0"/>
              <a:t> have learned from Python ecosystem </a:t>
            </a:r>
            <a:r>
              <a:rPr lang="en-US" altLang="zh-TW" sz="2400" dirty="0"/>
              <a:t>before </a:t>
            </a:r>
            <a:r>
              <a:rPr lang="en-US" altLang="zh-TW" sz="2400" dirty="0" smtClean="0"/>
              <a:t>mid-March and considering the agenda of </a:t>
            </a:r>
            <a:r>
              <a:rPr lang="en-US" altLang="zh-TW" sz="2400" dirty="0" err="1" smtClean="0"/>
              <a:t>PyConTW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to build up a six-hour course?)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334944" y="216024"/>
            <a:ext cx="2133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742" y="1089087"/>
            <a:ext cx="17716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線接點 5"/>
          <p:cNvCxnSpPr/>
          <p:nvPr/>
        </p:nvCxnSpPr>
        <p:spPr>
          <a:xfrm>
            <a:off x="864423" y="1569697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91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String Slicing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altLang="zh-TW" dirty="0" smtClean="0"/>
              <a:t> </a:t>
            </a:r>
            <a:r>
              <a:rPr lang="en-US" altLang="zh-TW" dirty="0"/>
              <a:t>can specified an index to get a character from a string</a:t>
            </a:r>
            <a:r>
              <a:rPr lang="en-US" altLang="zh-TW" dirty="0" smtClean="0"/>
              <a:t>. A negative index is counted from the last element.</a:t>
            </a:r>
          </a:p>
          <a:p>
            <a:r>
              <a:rPr lang="en-US" altLang="zh-TW" b="1" dirty="0" smtClean="0"/>
              <a:t>The most useful power of 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altLang="zh-TW" b="1" dirty="0" smtClean="0"/>
              <a:t> is slicing.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40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39" y="2711549"/>
            <a:ext cx="7875701" cy="3165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直線圖說文字 1 (加上強調線) 5"/>
          <p:cNvSpPr/>
          <p:nvPr/>
        </p:nvSpPr>
        <p:spPr>
          <a:xfrm>
            <a:off x="2936605" y="3117522"/>
            <a:ext cx="3435595" cy="396624"/>
          </a:xfrm>
          <a:prstGeom prst="accentCallout1">
            <a:avLst>
              <a:gd name="adj1" fmla="val 18750"/>
              <a:gd name="adj2" fmla="val -8333"/>
              <a:gd name="adj3" fmla="val 142679"/>
              <a:gd name="adj4" fmla="val -39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Begin, inclusive. 0 if omitted.</a:t>
            </a:r>
            <a:endParaRPr lang="en-US" altLang="zh-TW" dirty="0"/>
          </a:p>
        </p:txBody>
      </p:sp>
      <p:sp>
        <p:nvSpPr>
          <p:cNvPr id="7" name="直線圖說文字 1 (加上強調線) 6"/>
          <p:cNvSpPr/>
          <p:nvPr/>
        </p:nvSpPr>
        <p:spPr>
          <a:xfrm>
            <a:off x="2843808" y="3752456"/>
            <a:ext cx="4680520" cy="396624"/>
          </a:xfrm>
          <a:prstGeom prst="accentCallout1">
            <a:avLst>
              <a:gd name="adj1" fmla="val 18750"/>
              <a:gd name="adj2" fmla="val -8333"/>
              <a:gd name="adj3" fmla="val 18539"/>
              <a:gd name="adj4" fmla="val -18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End, exclusive, the string length if omitted.</a:t>
            </a:r>
            <a:endParaRPr lang="en-US" altLang="zh-TW" dirty="0"/>
          </a:p>
        </p:txBody>
      </p:sp>
      <p:sp>
        <p:nvSpPr>
          <p:cNvPr id="8" name="直線圖說文字 1 (加上強調線) 7"/>
          <p:cNvSpPr/>
          <p:nvPr/>
        </p:nvSpPr>
        <p:spPr>
          <a:xfrm>
            <a:off x="2483769" y="4569405"/>
            <a:ext cx="864095" cy="396624"/>
          </a:xfrm>
          <a:prstGeom prst="accentCallout1">
            <a:avLst>
              <a:gd name="adj1" fmla="val 18750"/>
              <a:gd name="adj2" fmla="val -8333"/>
              <a:gd name="adj3" fmla="val 83564"/>
              <a:gd name="adj4" fmla="val -51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Gap</a:t>
            </a:r>
            <a:endParaRPr lang="en-US" altLang="zh-TW" dirty="0"/>
          </a:p>
        </p:txBody>
      </p:sp>
      <p:sp>
        <p:nvSpPr>
          <p:cNvPr id="9" name="直線圖說文字 1 (加上強調線) 8"/>
          <p:cNvSpPr/>
          <p:nvPr/>
        </p:nvSpPr>
        <p:spPr>
          <a:xfrm>
            <a:off x="3059832" y="5336632"/>
            <a:ext cx="1244133" cy="396624"/>
          </a:xfrm>
          <a:prstGeom prst="accentCallout1">
            <a:avLst>
              <a:gd name="adj1" fmla="val 18750"/>
              <a:gd name="adj2" fmla="val -8333"/>
              <a:gd name="adj3" fmla="val 18538"/>
              <a:gd name="adj4" fmla="val -75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Reverse it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8944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String Formatting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Old String Formatting </a:t>
            </a:r>
            <a:r>
              <a:rPr lang="en-US" altLang="zh-TW" dirty="0" smtClean="0"/>
              <a:t>Operations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New </a:t>
            </a:r>
            <a:r>
              <a:rPr lang="en-US" altLang="zh-TW" dirty="0"/>
              <a:t>String Formatting </a:t>
            </a:r>
            <a:r>
              <a:rPr lang="en-US" altLang="zh-TW" dirty="0" smtClean="0"/>
              <a:t>Operations (after Python 2.6)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736308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73016"/>
            <a:ext cx="762712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83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List 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24744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An ordered and </a:t>
            </a:r>
            <a:r>
              <a:rPr lang="en-US" altLang="zh-TW" b="1" dirty="0" smtClean="0"/>
              <a:t>mutable</a:t>
            </a:r>
            <a:r>
              <a:rPr lang="en-US" altLang="zh-TW" dirty="0" smtClean="0"/>
              <a:t> collection.</a:t>
            </a:r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[1, 2, 3]</a:t>
            </a:r>
            <a:r>
              <a:rPr lang="en-US" altLang="zh-TW" dirty="0" smtClean="0"/>
              <a:t> creates a list with elements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TW" dirty="0" smtClean="0"/>
              <a:t>,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TW" dirty="0" smtClean="0"/>
              <a:t>, and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zh-TW" dirty="0" smtClean="0"/>
              <a:t> in the index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TW" dirty="0" smtClean="0"/>
              <a:t>,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Shares common operations with strings.</a:t>
            </a:r>
          </a:p>
          <a:p>
            <a:pPr lvl="1"/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zh-TW" dirty="0"/>
              <a:t> returns the </a:t>
            </a:r>
            <a:r>
              <a:rPr lang="en-US" altLang="zh-TW" dirty="0" smtClean="0"/>
              <a:t>list </a:t>
            </a:r>
            <a:r>
              <a:rPr lang="en-US" altLang="zh-TW" dirty="0"/>
              <a:t>length. Use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TW" dirty="0"/>
              <a:t> to iterate a </a:t>
            </a:r>
            <a:r>
              <a:rPr lang="en-US" altLang="zh-TW" dirty="0" smtClean="0"/>
              <a:t>list.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altLang="zh-TW" dirty="0"/>
              <a:t> tests if </a:t>
            </a:r>
            <a:r>
              <a:rPr lang="en-US" altLang="zh-TW" dirty="0" smtClean="0"/>
              <a:t>a list </a:t>
            </a:r>
            <a:r>
              <a:rPr lang="en-US" altLang="zh-TW" dirty="0"/>
              <a:t>contains </a:t>
            </a:r>
            <a:r>
              <a:rPr lang="en-US" altLang="zh-TW" dirty="0" smtClean="0"/>
              <a:t>an element.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zh-TW" dirty="0"/>
              <a:t> is for concatenating two </a:t>
            </a:r>
            <a:r>
              <a:rPr lang="en-US" altLang="zh-TW" dirty="0" smtClean="0"/>
              <a:t>lists</a:t>
            </a:r>
            <a:r>
              <a:rPr lang="en-US" altLang="zh-TW" dirty="0"/>
              <a:t>.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TW" dirty="0"/>
              <a:t> replicates a </a:t>
            </a:r>
            <a:r>
              <a:rPr lang="en-US" altLang="zh-TW" dirty="0" smtClean="0"/>
              <a:t>list.</a:t>
            </a:r>
          </a:p>
          <a:p>
            <a:pPr lvl="1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altLang="zh-TW" dirty="0"/>
              <a:t> can specified an index to get a character from a string. A negative index is counted from the last element.</a:t>
            </a:r>
          </a:p>
          <a:p>
            <a:pPr lvl="1"/>
            <a:r>
              <a:rPr lang="en-US" altLang="zh-TW" dirty="0"/>
              <a:t>The most useful power of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altLang="zh-TW" dirty="0"/>
              <a:t> is slicing.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42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910286"/>
            <a:ext cx="68675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直線圖說文字 1 (加上強調線) 5"/>
          <p:cNvSpPr/>
          <p:nvPr/>
        </p:nvSpPr>
        <p:spPr>
          <a:xfrm>
            <a:off x="3707904" y="4653136"/>
            <a:ext cx="2088232" cy="396624"/>
          </a:xfrm>
          <a:prstGeom prst="accentCallout1">
            <a:avLst>
              <a:gd name="adj1" fmla="val 18750"/>
              <a:gd name="adj2" fmla="val -8333"/>
              <a:gd name="adj3" fmla="val 86520"/>
              <a:gd name="adj4" fmla="val -67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Initialize list values</a:t>
            </a:r>
            <a:endParaRPr lang="en-US" altLang="zh-TW" dirty="0"/>
          </a:p>
        </p:txBody>
      </p:sp>
      <p:sp>
        <p:nvSpPr>
          <p:cNvPr id="7" name="直線圖說文字 1 (加上強調線) 6"/>
          <p:cNvSpPr/>
          <p:nvPr/>
        </p:nvSpPr>
        <p:spPr>
          <a:xfrm>
            <a:off x="6228184" y="5049761"/>
            <a:ext cx="2304256" cy="647492"/>
          </a:xfrm>
          <a:prstGeom prst="accentCallout1">
            <a:avLst>
              <a:gd name="adj1" fmla="val 18750"/>
              <a:gd name="adj2" fmla="val -8333"/>
              <a:gd name="adj3" fmla="val 42032"/>
              <a:gd name="adj4" fmla="val -23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Converting a </a:t>
            </a:r>
            <a:r>
              <a:rPr lang="en-US" altLang="zh-TW" dirty="0" smtClean="0"/>
              <a:t>list of strings to </a:t>
            </a:r>
            <a:r>
              <a:rPr lang="en-US" altLang="zh-TW" dirty="0"/>
              <a:t>a </a:t>
            </a:r>
            <a:r>
              <a:rPr lang="en-US" altLang="zh-TW" dirty="0" smtClean="0"/>
              <a:t>string</a:t>
            </a:r>
            <a:endParaRPr lang="en-US" altLang="zh-TW" dirty="0"/>
          </a:p>
        </p:txBody>
      </p:sp>
      <p:sp>
        <p:nvSpPr>
          <p:cNvPr id="8" name="直線圖說文字 1 (加上強調線) 7"/>
          <p:cNvSpPr/>
          <p:nvPr/>
        </p:nvSpPr>
        <p:spPr>
          <a:xfrm>
            <a:off x="4211960" y="5769259"/>
            <a:ext cx="1728192" cy="540061"/>
          </a:xfrm>
          <a:prstGeom prst="accentCallout1">
            <a:avLst>
              <a:gd name="adj1" fmla="val 18750"/>
              <a:gd name="adj2" fmla="val -8333"/>
              <a:gd name="adj3" fmla="val -15185"/>
              <a:gd name="adj4" fmla="val -766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Converting a </a:t>
            </a:r>
            <a:r>
              <a:rPr lang="en-US" altLang="zh-TW" dirty="0" smtClean="0"/>
              <a:t>string to a list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4138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 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unordered collection. Contains </a:t>
            </a:r>
            <a:r>
              <a:rPr lang="en-US" altLang="zh-TW" dirty="0"/>
              <a:t>no duplicate elements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Elements should be </a:t>
            </a:r>
            <a:r>
              <a:rPr lang="en-US" altLang="zh-TW" b="1" dirty="0" smtClean="0"/>
              <a:t>immutable</a:t>
            </a:r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98354"/>
            <a:ext cx="8017496" cy="3362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直線圖說文字 1 (加上強調線) 5"/>
          <p:cNvSpPr/>
          <p:nvPr/>
        </p:nvSpPr>
        <p:spPr>
          <a:xfrm>
            <a:off x="2699792" y="5013176"/>
            <a:ext cx="504056" cy="396624"/>
          </a:xfrm>
          <a:prstGeom prst="accentCallout1">
            <a:avLst>
              <a:gd name="adj1" fmla="val 18750"/>
              <a:gd name="adj2" fmla="val -8333"/>
              <a:gd name="adj3" fmla="val -31708"/>
              <a:gd name="adj4" fmla="val -34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dirty="0"/>
              <a:t>∈</a:t>
            </a:r>
            <a:endParaRPr lang="en-US" altLang="zh-TW" dirty="0"/>
          </a:p>
        </p:txBody>
      </p:sp>
      <p:sp>
        <p:nvSpPr>
          <p:cNvPr id="8" name="直線圖說文字 1 (加上強調線) 7"/>
          <p:cNvSpPr/>
          <p:nvPr/>
        </p:nvSpPr>
        <p:spPr>
          <a:xfrm>
            <a:off x="3491880" y="4040488"/>
            <a:ext cx="1440160" cy="396624"/>
          </a:xfrm>
          <a:prstGeom prst="accentCallout1">
            <a:avLst>
              <a:gd name="adj1" fmla="val 18750"/>
              <a:gd name="adj2" fmla="val -8333"/>
              <a:gd name="adj3" fmla="val 77653"/>
              <a:gd name="adj4" fmla="val -576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Exclusive or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3063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Dict</a:t>
            </a:r>
            <a:r>
              <a:rPr lang="en-US" altLang="zh-TW" dirty="0" smtClean="0"/>
              <a:t> 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object that maps keys to </a:t>
            </a:r>
            <a:r>
              <a:rPr lang="en-US" altLang="zh-TW" dirty="0" smtClean="0"/>
              <a:t>values.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44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495094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直線圖說文字 1 (加上強調線) 6"/>
          <p:cNvSpPr/>
          <p:nvPr/>
        </p:nvSpPr>
        <p:spPr>
          <a:xfrm>
            <a:off x="4860032" y="4026546"/>
            <a:ext cx="3816424" cy="1346670"/>
          </a:xfrm>
          <a:prstGeom prst="accentCallout1">
            <a:avLst>
              <a:gd name="adj1" fmla="val 18750"/>
              <a:gd name="adj2" fmla="val -8333"/>
              <a:gd name="adj3" fmla="val 45444"/>
              <a:gd name="adj4" fmla="val -250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if </a:t>
            </a:r>
            <a:r>
              <a:rPr lang="en-US" altLang="zh-TW" dirty="0"/>
              <a:t>'</a:t>
            </a:r>
            <a:r>
              <a:rPr lang="en-US" altLang="zh-TW" dirty="0" err="1"/>
              <a:t>openhome</a:t>
            </a:r>
            <a:r>
              <a:rPr lang="en-US" altLang="zh-TW" dirty="0"/>
              <a:t>' in passwords: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return </a:t>
            </a:r>
            <a:r>
              <a:rPr lang="en-US" altLang="zh-TW" dirty="0"/>
              <a:t>passwords['</a:t>
            </a:r>
            <a:r>
              <a:rPr lang="en-US" altLang="zh-TW" dirty="0" err="1"/>
              <a:t>openhome</a:t>
            </a:r>
            <a:r>
              <a:rPr lang="en-US" altLang="zh-TW" dirty="0"/>
              <a:t>']</a:t>
            </a:r>
          </a:p>
          <a:p>
            <a:r>
              <a:rPr lang="en-US" altLang="zh-TW" dirty="0" smtClean="0"/>
              <a:t>else</a:t>
            </a:r>
            <a:r>
              <a:rPr lang="en-US" altLang="zh-TW" dirty="0"/>
              <a:t>: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return </a:t>
            </a:r>
            <a:r>
              <a:rPr lang="en-US" altLang="zh-TW" dirty="0"/>
              <a:t>'000000'</a:t>
            </a:r>
          </a:p>
        </p:txBody>
      </p:sp>
      <p:sp>
        <p:nvSpPr>
          <p:cNvPr id="8" name="直線圖說文字 1 (加上強調線) 7"/>
          <p:cNvSpPr/>
          <p:nvPr/>
        </p:nvSpPr>
        <p:spPr>
          <a:xfrm>
            <a:off x="4932040" y="3212976"/>
            <a:ext cx="1008112" cy="360040"/>
          </a:xfrm>
          <a:prstGeom prst="accentCallout1">
            <a:avLst>
              <a:gd name="adj1" fmla="val 18750"/>
              <a:gd name="adj2" fmla="val -8333"/>
              <a:gd name="adj3" fmla="val 126845"/>
              <a:gd name="adj4" fmla="val -623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A tuple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810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Tuple 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tuple is like a list, yet it’s </a:t>
            </a:r>
            <a:r>
              <a:rPr lang="en-US" altLang="zh-TW" b="1" dirty="0" smtClean="0">
                <a:solidFill>
                  <a:srgbClr val="FF0000"/>
                </a:solidFill>
              </a:rPr>
              <a:t>immutable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Shares common operations with </a:t>
            </a:r>
            <a:r>
              <a:rPr lang="en-US" altLang="zh-TW" dirty="0" smtClean="0"/>
              <a:t>lists.</a:t>
            </a:r>
          </a:p>
          <a:p>
            <a:pPr lvl="1"/>
            <a:r>
              <a:rPr lang="en-US" altLang="zh-TW" dirty="0"/>
              <a:t>In fact, </a:t>
            </a:r>
            <a:r>
              <a:rPr lang="en-US" altLang="zh-TW" dirty="0" smtClean="0"/>
              <a:t>sequences in Python (e.g. strings, lists, tuples, etc.) shares several features.</a:t>
            </a:r>
            <a:endParaRPr lang="en-US" altLang="zh-TW" dirty="0"/>
          </a:p>
          <a:p>
            <a:r>
              <a:rPr lang="en-US" altLang="zh-TW" dirty="0" smtClean="0"/>
              <a:t>Mutable or immutable? We’ll talk about it soon…</a:t>
            </a:r>
          </a:p>
          <a:p>
            <a:r>
              <a:rPr lang="en-US" altLang="zh-TW" dirty="0" smtClean="0"/>
              <a:t>(In </a:t>
            </a:r>
            <a:r>
              <a:rPr lang="en-US" altLang="zh-TW" dirty="0"/>
              <a:t>Haskell - a statically-typed language - the types of elements in a tuple composes an unnamed type</a:t>
            </a:r>
            <a:r>
              <a:rPr lang="en-US" altLang="zh-TW" dirty="0" smtClean="0"/>
              <a:t>.)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30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Exercise 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Open a terminal and type </a:t>
            </a:r>
            <a:r>
              <a:rPr lang="en-US" altLang="zh-TW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python</a:t>
            </a:r>
            <a:r>
              <a:rPr lang="en-US" altLang="zh-TW" dirty="0">
                <a:solidFill>
                  <a:srgbClr val="C00000"/>
                </a:solidFill>
              </a:rPr>
              <a:t>. What will you see in </a:t>
            </a:r>
            <a:r>
              <a:rPr lang="en-US" altLang="zh-TW" b="1" dirty="0">
                <a:solidFill>
                  <a:srgbClr val="C00000"/>
                </a:solidFill>
              </a:rPr>
              <a:t>the i</a:t>
            </a:r>
            <a:r>
              <a:rPr lang="en-US" altLang="zh-TW" b="1" dirty="0" smtClean="0">
                <a:solidFill>
                  <a:srgbClr val="C00000"/>
                </a:solidFill>
              </a:rPr>
              <a:t>nteractive shell </a:t>
            </a:r>
            <a:r>
              <a:rPr lang="en-US" altLang="zh-TW" dirty="0" smtClean="0">
                <a:solidFill>
                  <a:srgbClr val="C00000"/>
                </a:solidFill>
              </a:rPr>
              <a:t>if you type the following commands?</a:t>
            </a:r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1 + 2</a:t>
            </a:r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_</a:t>
            </a:r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_ + 3</a:t>
            </a:r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help()</a:t>
            </a:r>
          </a:p>
          <a:p>
            <a:pPr lvl="1"/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len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keywords</a:t>
            </a:r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quit</a:t>
            </a:r>
            <a:r>
              <a:rPr lang="en-US" altLang="zh-TW" dirty="0" smtClean="0">
                <a:latin typeface="+mj-lt"/>
                <a:cs typeface="Courier New" pitchFamily="49" charset="0"/>
              </a:rPr>
              <a:t>(or simply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altLang="zh-TW" dirty="0" smtClean="0">
                <a:latin typeface="+mj-lt"/>
                <a:cs typeface="Courier New" pitchFamily="49" charset="0"/>
              </a:rPr>
              <a:t>)</a:t>
            </a:r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altLang="zh-TW" dirty="0" smtClean="0">
                <a:latin typeface="+mj-lt"/>
                <a:cs typeface="Courier New" pitchFamily="49" charset="0"/>
              </a:rPr>
              <a:t>Ctrl + D</a:t>
            </a:r>
            <a:endParaRPr lang="zh-TW" altLang="en-US" dirty="0">
              <a:latin typeface="+mj-lt"/>
              <a:cs typeface="Courier New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24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404664"/>
            <a:ext cx="8229600" cy="4525963"/>
          </a:xfrm>
        </p:spPr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After exiting the interactive shell, what </a:t>
            </a:r>
            <a:r>
              <a:rPr lang="en-US" altLang="zh-TW" dirty="0">
                <a:solidFill>
                  <a:srgbClr val="C00000"/>
                </a:solidFill>
              </a:rPr>
              <a:t>will you see in the </a:t>
            </a:r>
            <a:r>
              <a:rPr lang="en-US" altLang="zh-TW" dirty="0" smtClean="0">
                <a:solidFill>
                  <a:srgbClr val="C00000"/>
                </a:solidFill>
              </a:rPr>
              <a:t>terminal if </a:t>
            </a:r>
            <a:r>
              <a:rPr lang="en-US" altLang="zh-TW" dirty="0">
                <a:solidFill>
                  <a:srgbClr val="C00000"/>
                </a:solidFill>
              </a:rPr>
              <a:t>you type the following commands</a:t>
            </a:r>
            <a:r>
              <a:rPr lang="en-US" altLang="zh-TW" dirty="0" smtClean="0">
                <a:solidFill>
                  <a:srgbClr val="C00000"/>
                </a:solidFill>
              </a:rPr>
              <a:t>?</a:t>
            </a:r>
          </a:p>
          <a:p>
            <a:pPr lvl="1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python -h</a:t>
            </a:r>
          </a:p>
          <a:p>
            <a:pPr lvl="1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python -c 'print "Hello! Python!"‘</a:t>
            </a:r>
          </a:p>
          <a:p>
            <a:pPr lvl="1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python -c 'help(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)‘</a:t>
            </a:r>
          </a:p>
          <a:p>
            <a:pPr lvl="1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python -c 'import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this‘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(Try </a:t>
            </a:r>
            <a:r>
              <a:rPr lang="en-US" altLang="zh-TW" dirty="0">
                <a:solidFill>
                  <a:srgbClr val="C00000"/>
                </a:solidFill>
              </a:rPr>
              <a:t>anything you see </a:t>
            </a:r>
            <a:r>
              <a:rPr lang="en-US" altLang="zh-TW" dirty="0" smtClean="0">
                <a:solidFill>
                  <a:srgbClr val="C00000"/>
                </a:solidFill>
              </a:rPr>
              <a:t>from the previous slides about built-in </a:t>
            </a:r>
            <a:r>
              <a:rPr lang="en-US" altLang="zh-TW" smtClean="0">
                <a:solidFill>
                  <a:srgbClr val="C00000"/>
                </a:solidFill>
              </a:rPr>
              <a:t>types.)</a:t>
            </a:r>
            <a:endParaRPr lang="en-US" altLang="zh-TW" dirty="0">
              <a:solidFill>
                <a:srgbClr val="C0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1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TW" dirty="0"/>
              <a:t>,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TW" dirty="0"/>
              <a:t>,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zh-TW" dirty="0"/>
              <a:t> and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TW" dirty="0"/>
              <a:t> comprehensions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TW" dirty="0" err="1" smtClean="0"/>
              <a:t>..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zh-TW" dirty="0"/>
              <a:t> </a:t>
            </a:r>
            <a:r>
              <a:rPr lang="en-US" altLang="zh-TW" dirty="0" smtClean="0"/>
              <a:t>block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TW" dirty="0" err="1"/>
              <a:t>..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zh-TW" dirty="0"/>
              <a:t> </a:t>
            </a:r>
            <a:r>
              <a:rPr lang="en-US" altLang="zh-TW" dirty="0" smtClean="0"/>
              <a:t>expression, something like the ternary operator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?:</a:t>
            </a:r>
            <a:r>
              <a:rPr lang="en-US" altLang="zh-TW" dirty="0" smtClean="0"/>
              <a:t> in C or Java.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83568" y="1772816"/>
            <a:ext cx="8064896" cy="147732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from sys import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 != 1: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print 'Hello, ' +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[1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print 'Hello, Guest'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4294837"/>
            <a:ext cx="8064896" cy="646331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from sys import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print 'Hello, ' + (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[1] if 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) != 1 else 'Guest'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)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直線圖說文字 1 (加上強調線) 6"/>
          <p:cNvSpPr/>
          <p:nvPr/>
        </p:nvSpPr>
        <p:spPr>
          <a:xfrm>
            <a:off x="4499992" y="1844824"/>
            <a:ext cx="1872208" cy="360040"/>
          </a:xfrm>
          <a:prstGeom prst="accentCallout1">
            <a:avLst>
              <a:gd name="adj1" fmla="val 18750"/>
              <a:gd name="adj2" fmla="val -8333"/>
              <a:gd name="adj3" fmla="val 107309"/>
              <a:gd name="adj4" fmla="val -62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Below is a block</a:t>
            </a:r>
            <a:endParaRPr lang="en-US" altLang="zh-TW" dirty="0"/>
          </a:p>
        </p:txBody>
      </p:sp>
      <p:sp>
        <p:nvSpPr>
          <p:cNvPr id="8" name="直線圖說文字 1 (加上強調線) 7"/>
          <p:cNvSpPr/>
          <p:nvPr/>
        </p:nvSpPr>
        <p:spPr>
          <a:xfrm>
            <a:off x="5940152" y="2511480"/>
            <a:ext cx="2664296" cy="360040"/>
          </a:xfrm>
          <a:prstGeom prst="accentCallout1">
            <a:avLst>
              <a:gd name="adj1" fmla="val 18750"/>
              <a:gd name="adj2" fmla="val -8333"/>
              <a:gd name="adj3" fmla="val -141"/>
              <a:gd name="adj4" fmla="val -4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Indentation is important.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6831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TW" dirty="0" smtClean="0"/>
              <a:t> and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while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for in</a:t>
            </a:r>
            <a:r>
              <a:rPr lang="en-US" altLang="zh-TW" dirty="0" smtClean="0"/>
              <a:t> to iterate a sequence.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Use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zh-TW" dirty="0"/>
              <a:t> </a:t>
            </a:r>
            <a:r>
              <a:rPr lang="en-US" altLang="zh-TW" dirty="0" smtClean="0"/>
              <a:t>for undetermined conditions.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83568" y="1772816"/>
            <a:ext cx="8064896" cy="147732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numbers = [10, 20, 30]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squares = []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for number in numbers: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squares.append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(number ** 2)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print squares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3933056"/>
            <a:ext cx="8064896" cy="2308324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print 'Enter two numbers...'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raw_input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('Number 1: '))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raw_input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('Number 2: '))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while n != 0: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r = m % n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m = n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n = r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print 'GCD: {0}'.format(m)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84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229600" cy="1143000"/>
          </a:xfrm>
        </p:spPr>
        <p:txBody>
          <a:bodyPr/>
          <a:lstStyle/>
          <a:p>
            <a:r>
              <a:rPr lang="en-US" altLang="zh-TW" b="1" dirty="0">
                <a:ea typeface="新細明體" charset="-120"/>
              </a:rPr>
              <a:t>Schedule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class</a:t>
            </a:r>
            <a:endParaRPr lang="en-US" altLang="zh-TW" dirty="0"/>
          </a:p>
          <a:p>
            <a:pPr lvl="1"/>
            <a:r>
              <a:rPr lang="en-US" altLang="zh-TW" dirty="0" smtClean="0"/>
              <a:t>Preface (currently here)</a:t>
            </a:r>
          </a:p>
          <a:p>
            <a:pPr lvl="1"/>
            <a:r>
              <a:rPr lang="en-US" altLang="zh-TW" dirty="0" smtClean="0">
                <a:hlinkClick r:id="rId2" action="ppaction://hlinksldjump"/>
              </a:rPr>
              <a:t>Picking and installing </a:t>
            </a:r>
            <a:r>
              <a:rPr lang="en-US" altLang="zh-TW" dirty="0">
                <a:hlinkClick r:id="rId2" action="ppaction://hlinksldjump"/>
              </a:rPr>
              <a:t>an </a:t>
            </a:r>
            <a:r>
              <a:rPr lang="en-US" altLang="zh-TW" dirty="0" smtClean="0">
                <a:hlinkClick r:id="rId2" action="ppaction://hlinksldjump"/>
              </a:rPr>
              <a:t>Interpreter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3" action="ppaction://hlinksldjump"/>
              </a:rPr>
              <a:t>Implementations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4" action="ppaction://hlinksldjump"/>
              </a:rPr>
              <a:t>Preparing course environment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5" action="ppaction://hlinksldjump"/>
              </a:rPr>
              <a:t>Where’re </a:t>
            </a:r>
            <a:r>
              <a:rPr lang="en-US" altLang="zh-TW" dirty="0">
                <a:hlinkClick r:id="rId5" action="ppaction://hlinksldjump"/>
              </a:rPr>
              <a:t>my libraries</a:t>
            </a:r>
            <a:r>
              <a:rPr lang="en-US" altLang="zh-TW" dirty="0" smtClean="0">
                <a:hlinkClick r:id="rId5" action="ppaction://hlinksldjump"/>
              </a:rPr>
              <a:t>?</a:t>
            </a:r>
            <a:endParaRPr lang="en-US" altLang="zh-TW" dirty="0" smtClean="0"/>
          </a:p>
          <a:p>
            <a:pPr lvl="2"/>
            <a:r>
              <a:rPr lang="en-US" altLang="zh-TW" dirty="0">
                <a:hlinkClick r:id="rId6" action="ppaction://hlinksldjump"/>
              </a:rPr>
              <a:t>What’s the relationship among </a:t>
            </a:r>
            <a:r>
              <a:rPr lang="en-US" altLang="zh-TW" dirty="0" err="1">
                <a:hlinkClick r:id="rId6" action="ppaction://hlinksldjump"/>
              </a:rPr>
              <a:t>distutils</a:t>
            </a:r>
            <a:r>
              <a:rPr lang="en-US" altLang="zh-TW" dirty="0">
                <a:hlinkClick r:id="rId6" action="ppaction://hlinksldjump"/>
              </a:rPr>
              <a:t>, Distribute and Pip</a:t>
            </a:r>
            <a:r>
              <a:rPr lang="en-US" altLang="zh-TW" dirty="0" smtClean="0">
                <a:hlinkClick r:id="rId6" action="ppaction://hlinksldjump"/>
              </a:rPr>
              <a:t>?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7" action="ppaction://hlinksldjump"/>
              </a:rPr>
              <a:t>Hello! World!</a:t>
            </a:r>
            <a:endParaRPr lang="en-US" altLang="zh-TW" dirty="0" smtClean="0"/>
          </a:p>
          <a:p>
            <a:pPr lvl="2"/>
            <a:r>
              <a:rPr lang="en-US" altLang="zh-TW" dirty="0">
                <a:hlinkClick r:id="rId8" action="ppaction://hlinksldjump"/>
              </a:rPr>
              <a:t>Introduction to </a:t>
            </a:r>
            <a:r>
              <a:rPr lang="en-US" altLang="zh-TW" dirty="0" smtClean="0">
                <a:hlinkClick r:id="rId8" action="ppaction://hlinksldjump"/>
              </a:rPr>
              <a:t>Unicode </a:t>
            </a:r>
            <a:r>
              <a:rPr lang="en-US" altLang="zh-TW" dirty="0">
                <a:hlinkClick r:id="rId8" action="ppaction://hlinksldjump"/>
              </a:rPr>
              <a:t>S</a:t>
            </a:r>
            <a:r>
              <a:rPr lang="en-US" altLang="zh-TW" dirty="0" smtClean="0">
                <a:hlinkClick r:id="rId8" action="ppaction://hlinksldjump"/>
              </a:rPr>
              <a:t>upport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9" action="ppaction://hlinksldjump"/>
              </a:rPr>
              <a:t>Basic </a:t>
            </a:r>
            <a:r>
              <a:rPr lang="en-US" altLang="zh-TW" dirty="0">
                <a:hlinkClick r:id="rId9" action="ppaction://hlinksldjump"/>
              </a:rPr>
              <a:t>Input and </a:t>
            </a:r>
            <a:r>
              <a:rPr lang="en-US" altLang="zh-TW" dirty="0" smtClean="0">
                <a:hlinkClick r:id="rId9" action="ppaction://hlinksldjump"/>
              </a:rPr>
              <a:t>Output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10" action="ppaction://hlinksldjump"/>
              </a:rPr>
              <a:t>Integrated Development </a:t>
            </a:r>
            <a:r>
              <a:rPr lang="en-US" altLang="zh-TW" dirty="0" smtClean="0">
                <a:hlinkClick r:id="rId10" action="ppaction://hlinksldjump"/>
              </a:rPr>
              <a:t>Environment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7" action="ppaction://hlinksldjump"/>
              </a:rPr>
              <a:t>Reference</a:t>
            </a:r>
            <a:endParaRPr lang="en-US" altLang="zh-TW" dirty="0" smtClean="0"/>
          </a:p>
          <a:p>
            <a:pPr marL="914400" lvl="2" indent="0">
              <a:buNone/>
            </a:pPr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679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TW" dirty="0"/>
              <a:t> comprehensions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With a list comprehension we can turn this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Into this: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83568" y="1772816"/>
            <a:ext cx="8064896" cy="147732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numbers = [10, 20, 30]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squares = []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for number in numbers: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squares.append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(number ** 2)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print squares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3933056"/>
            <a:ext cx="8064896" cy="646331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numbers = [10, 20, 30]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[number ** 2 for number in numbers]</a:t>
            </a:r>
          </a:p>
        </p:txBody>
      </p:sp>
    </p:spTree>
    <p:extLst>
      <p:ext uri="{BB962C8B-B14F-4D97-AF65-F5344CB8AC3E}">
        <p14:creationId xmlns:p14="http://schemas.microsoft.com/office/powerpoint/2010/main" val="248471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332656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With a list comprehension we can turn this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Into this: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Flatten a list of lists.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83568" y="810578"/>
            <a:ext cx="8064896" cy="1754326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numbers = [11, 2, 45, 1, 6, 3, 7, 8, 9]</a:t>
            </a:r>
          </a:p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odd_numbers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for number in numbers: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if number % 2 != 0: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odd_numbers.append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(number)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odd_numbers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3284984"/>
            <a:ext cx="8064896" cy="646331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numbers = [11, 2, 45, 1, 6, 3, 7, 8, 9]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[number for number in numbers if number % 2 != 0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altLang="zh-TW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3568" y="4869160"/>
            <a:ext cx="8064896" cy="646331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lts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= [[1, 2, 3], [4, 5, 6], [7, 8, 9]]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ele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lts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ele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004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343197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 set comprehension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A </a:t>
            </a:r>
            <a:r>
              <a:rPr lang="en-US" altLang="zh-TW" dirty="0" err="1"/>
              <a:t>d</a:t>
            </a:r>
            <a:r>
              <a:rPr lang="en-US" altLang="zh-TW" dirty="0" err="1" smtClean="0"/>
              <a:t>ict</a:t>
            </a:r>
            <a:r>
              <a:rPr lang="en-US" altLang="zh-TW" dirty="0" smtClean="0"/>
              <a:t> comprehension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(In </a:t>
            </a:r>
            <a:r>
              <a:rPr lang="en-US" altLang="zh-TW" dirty="0"/>
              <a:t>Haskell, a set comprehension                                in mathematics can be written as [2 * x | x &lt;- N, x &lt;= 10] which looks similar to the set comprehension</a:t>
            </a:r>
            <a:r>
              <a:rPr lang="en-US" altLang="zh-TW" dirty="0" smtClean="0"/>
              <a:t>.)</a:t>
            </a:r>
            <a:endParaRPr lang="en-US" altLang="zh-TW" dirty="0"/>
          </a:p>
          <a:p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52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907951"/>
            <a:ext cx="7814455" cy="576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244332"/>
            <a:ext cx="7814455" cy="968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 descr="http://learnyouahaskell-zh-tw.csie.org/img/setnota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571201"/>
            <a:ext cx="2592288" cy="21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10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Exercise 4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Turn the following code into a single statement.</a:t>
            </a:r>
          </a:p>
          <a:p>
            <a:endParaRPr lang="en-US" altLang="zh-TW" dirty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en-US" altLang="zh-TW" dirty="0" smtClean="0">
                <a:solidFill>
                  <a:srgbClr val="C00000"/>
                </a:solidFill>
              </a:rPr>
              <a:t>(Here's </a:t>
            </a:r>
            <a:r>
              <a:rPr lang="en-US" altLang="zh-TW" dirty="0">
                <a:solidFill>
                  <a:srgbClr val="C00000"/>
                </a:solidFill>
              </a:rPr>
              <a:t>a problem that combines </a:t>
            </a:r>
            <a:r>
              <a:rPr lang="en-US" altLang="zh-TW" dirty="0" smtClean="0">
                <a:solidFill>
                  <a:srgbClr val="C00000"/>
                </a:solidFill>
              </a:rPr>
              <a:t>tuple </a:t>
            </a:r>
            <a:r>
              <a:rPr lang="en-US" altLang="zh-TW" dirty="0">
                <a:solidFill>
                  <a:srgbClr val="C00000"/>
                </a:solidFill>
              </a:rPr>
              <a:t>and list comprehensions: which right triangle that has integers for all sides and all sides equal to or smaller than 10 has a perimeter of 24</a:t>
            </a:r>
            <a:r>
              <a:rPr lang="en-US" altLang="zh-TW" dirty="0" smtClean="0">
                <a:solidFill>
                  <a:srgbClr val="C00000"/>
                </a:solidFill>
              </a:rPr>
              <a:t>?)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83568" y="1796623"/>
            <a:ext cx="8064896" cy="1200329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numbers = []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number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in range(20):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numbers.append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(number))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print ", ".join(numbers)</a:t>
            </a:r>
          </a:p>
        </p:txBody>
      </p:sp>
    </p:spTree>
    <p:extLst>
      <p:ext uri="{BB962C8B-B14F-4D97-AF65-F5344CB8AC3E}">
        <p14:creationId xmlns:p14="http://schemas.microsoft.com/office/powerpoint/2010/main" val="87601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Functions</a:t>
            </a:r>
            <a:r>
              <a:rPr lang="en-US" altLang="zh-TW" dirty="0" smtClean="0"/>
              <a:t>, Modules, Classes and Packages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Python, everything is an </a:t>
            </a:r>
            <a:r>
              <a:rPr lang="en-US" altLang="zh-TW" dirty="0" smtClean="0"/>
              <a:t>object.</a:t>
            </a:r>
          </a:p>
          <a:p>
            <a:pPr lvl="1"/>
            <a:r>
              <a:rPr lang="en-US" altLang="zh-TW" b="1" i="1" dirty="0" smtClean="0"/>
              <a:t>Does Python impose </a:t>
            </a:r>
            <a:r>
              <a:rPr lang="en-US" altLang="zh-TW" b="1" i="1" dirty="0"/>
              <a:t>object-oriented programming as the main programming </a:t>
            </a:r>
            <a:r>
              <a:rPr lang="en-US" altLang="zh-TW" b="1" i="1" dirty="0" smtClean="0"/>
              <a:t>paradigm?</a:t>
            </a:r>
          </a:p>
          <a:p>
            <a:r>
              <a:rPr lang="en-US" altLang="zh-TW" dirty="0" smtClean="0"/>
              <a:t>Points about structuring your program.</a:t>
            </a:r>
            <a:endParaRPr lang="en-US" altLang="zh-TW" dirty="0"/>
          </a:p>
          <a:p>
            <a:pPr lvl="1"/>
            <a:r>
              <a:rPr lang="en-US" altLang="zh-TW" dirty="0" smtClean="0"/>
              <a:t>Encapsulation </a:t>
            </a:r>
            <a:r>
              <a:rPr lang="en-US" altLang="zh-TW" dirty="0"/>
              <a:t>and separation of abstraction </a:t>
            </a:r>
            <a:r>
              <a:rPr lang="en-US" altLang="zh-TW" dirty="0" smtClean="0"/>
              <a:t>layers.</a:t>
            </a:r>
          </a:p>
          <a:p>
            <a:pPr lvl="1"/>
            <a:r>
              <a:rPr lang="en-US" altLang="zh-TW" dirty="0" smtClean="0"/>
              <a:t>State of an object.</a:t>
            </a:r>
          </a:p>
          <a:p>
            <a:pPr lvl="1"/>
            <a:r>
              <a:rPr lang="en-US" altLang="zh-TW" dirty="0" smtClean="0"/>
              <a:t>Namespace</a:t>
            </a:r>
          </a:p>
          <a:p>
            <a:pPr lvl="1"/>
            <a:r>
              <a:rPr lang="en-US" altLang="zh-TW" dirty="0" smtClean="0"/>
              <a:t>Physical structures of your resources, such as source files, packages, etc.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17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55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67" y="1268760"/>
            <a:ext cx="8193189" cy="36724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線接點 6"/>
          <p:cNvCxnSpPr/>
          <p:nvPr/>
        </p:nvCxnSpPr>
        <p:spPr>
          <a:xfrm>
            <a:off x="1119616" y="2469450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直線圖說文字 2 (加上框線和強調線) 7"/>
          <p:cNvSpPr/>
          <p:nvPr/>
        </p:nvSpPr>
        <p:spPr>
          <a:xfrm>
            <a:off x="5379811" y="1628800"/>
            <a:ext cx="2232249" cy="612648"/>
          </a:xfrm>
          <a:prstGeom prst="accent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altLang="zh-TW" dirty="0"/>
              <a:t>λ </a:t>
            </a:r>
            <a:r>
              <a:rPr lang="en-US" altLang="zh-TW" dirty="0" smtClean="0"/>
              <a:t>function</a:t>
            </a:r>
          </a:p>
          <a:p>
            <a:r>
              <a:rPr lang="en-US" altLang="zh-TW" dirty="0" smtClean="0"/>
              <a:t>anonymous function</a:t>
            </a:r>
            <a:endParaRPr lang="zh-TW" altLang="en-US" dirty="0"/>
          </a:p>
        </p:txBody>
      </p:sp>
      <p:sp>
        <p:nvSpPr>
          <p:cNvPr id="11" name="直線圖說文字 2 (加上框線和強調線) 10"/>
          <p:cNvSpPr/>
          <p:nvPr/>
        </p:nvSpPr>
        <p:spPr>
          <a:xfrm>
            <a:off x="3723627" y="2960368"/>
            <a:ext cx="2232249" cy="396624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8479"/>
              <a:gd name="adj6" fmla="val -73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Variable arguments</a:t>
            </a:r>
            <a:endParaRPr lang="zh-TW" altLang="en-US" dirty="0"/>
          </a:p>
        </p:txBody>
      </p:sp>
      <p:sp>
        <p:nvSpPr>
          <p:cNvPr id="12" name="直線圖說文字 2 (加上框線和強調線) 11"/>
          <p:cNvSpPr/>
          <p:nvPr/>
        </p:nvSpPr>
        <p:spPr>
          <a:xfrm>
            <a:off x="3347864" y="4328520"/>
            <a:ext cx="3600400" cy="396624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1435"/>
              <a:gd name="adj6" fmla="val -37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Functions are first-class values.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94859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Modules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373616" cy="4525963"/>
          </a:xfrm>
        </p:spPr>
        <p:txBody>
          <a:bodyPr/>
          <a:lstStyle/>
          <a:p>
            <a:r>
              <a:rPr lang="en-US" altLang="zh-TW" dirty="0" smtClean="0"/>
              <a:t>What’s the best way to organize functions in the previous slide?</a:t>
            </a:r>
          </a:p>
          <a:p>
            <a:r>
              <a:rPr lang="en-US" altLang="zh-TW" dirty="0" smtClean="0"/>
              <a:t>Modules </a:t>
            </a:r>
            <a:r>
              <a:rPr lang="en-US" altLang="zh-TW" dirty="0"/>
              <a:t>are one of the main abstraction layers available and probably the most natural one. 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 file named modu.py creates a module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modu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The</a:t>
            </a:r>
            <a:r>
              <a:rPr lang="en-US" altLang="zh-TW" dirty="0"/>
              <a:t> 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modu</a:t>
            </a:r>
            <a:r>
              <a:rPr lang="en-US" altLang="zh-TW" dirty="0"/>
              <a:t> statement will look </a:t>
            </a:r>
            <a:r>
              <a:rPr lang="en-US" altLang="zh-TW" dirty="0" smtClean="0"/>
              <a:t>for</a:t>
            </a:r>
            <a:r>
              <a:rPr lang="en-US" altLang="zh-TW" dirty="0"/>
              <a:t> </a:t>
            </a:r>
            <a:r>
              <a:rPr lang="en-US" altLang="zh-TW" i="1" dirty="0"/>
              <a:t>modu.py</a:t>
            </a:r>
            <a:r>
              <a:rPr lang="en-US" altLang="zh-TW" dirty="0"/>
              <a:t> in the </a:t>
            </a:r>
            <a:r>
              <a:rPr lang="en-US" altLang="zh-TW" dirty="0" smtClean="0"/>
              <a:t>same. </a:t>
            </a:r>
            <a:r>
              <a:rPr lang="en-US" altLang="zh-TW" dirty="0"/>
              <a:t>If it </a:t>
            </a:r>
            <a:r>
              <a:rPr lang="en-US" altLang="zh-TW" dirty="0" smtClean="0"/>
              <a:t>isn’t </a:t>
            </a:r>
            <a:r>
              <a:rPr lang="en-US" altLang="zh-TW" dirty="0"/>
              <a:t>found, the Python interpreter will search for </a:t>
            </a:r>
            <a:r>
              <a:rPr lang="en-US" altLang="zh-TW" dirty="0" smtClean="0"/>
              <a:t>modu.py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in </a:t>
            </a:r>
            <a:r>
              <a:rPr lang="en-US" altLang="zh-TW" dirty="0"/>
              <a:t>the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sys.path</a:t>
            </a:r>
            <a:r>
              <a:rPr lang="en-US" altLang="zh-TW" dirty="0" smtClean="0"/>
              <a:t> recursively; or raise </a:t>
            </a:r>
            <a:r>
              <a:rPr lang="en-US" altLang="zh-TW" dirty="0"/>
              <a:t>an </a:t>
            </a:r>
            <a:r>
              <a:rPr lang="en-US" altLang="zh-TW" dirty="0" err="1"/>
              <a:t>ImportError</a:t>
            </a:r>
            <a:r>
              <a:rPr lang="en-US" altLang="zh-TW" dirty="0"/>
              <a:t> exception if it </a:t>
            </a:r>
            <a:r>
              <a:rPr lang="en-US" altLang="zh-TW" dirty="0" smtClean="0"/>
              <a:t>isn’t </a:t>
            </a:r>
            <a:r>
              <a:rPr lang="en-US" altLang="zh-TW" dirty="0"/>
              <a:t>found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9423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332656"/>
            <a:ext cx="8445624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TW" b="1" dirty="0"/>
              <a:t>A module </a:t>
            </a:r>
            <a:r>
              <a:rPr lang="en-US" altLang="zh-TW" b="1" dirty="0" smtClean="0"/>
              <a:t>provides </a:t>
            </a:r>
            <a:r>
              <a:rPr lang="en-US" altLang="zh-TW" b="1" dirty="0"/>
              <a:t>a namespace.</a:t>
            </a:r>
            <a:r>
              <a:rPr lang="en-US" altLang="zh-TW" dirty="0"/>
              <a:t> The module’s variables, functions, and classes will be available to the caller through the module’s </a:t>
            </a:r>
            <a:r>
              <a:rPr lang="en-US" altLang="zh-TW" dirty="0" smtClean="0"/>
              <a:t>namespace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zh-TW" dirty="0" smtClean="0"/>
              <a:t>,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import as</a:t>
            </a:r>
            <a:r>
              <a:rPr lang="en-US" altLang="zh-TW" dirty="0" smtClean="0"/>
              <a:t>,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from import</a:t>
            </a:r>
            <a:r>
              <a:rPr lang="en-US" altLang="zh-TW" dirty="0" smtClean="0"/>
              <a:t> are statements.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92" y="1844824"/>
            <a:ext cx="7788418" cy="2952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51" y="5061463"/>
            <a:ext cx="7810159" cy="153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直線圖說文字 2 (加上框線和強調線) 6"/>
          <p:cNvSpPr/>
          <p:nvPr/>
        </p:nvSpPr>
        <p:spPr>
          <a:xfrm>
            <a:off x="3995936" y="3546322"/>
            <a:ext cx="1800200" cy="396624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591"/>
              <a:gd name="adj6" fmla="val -67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Create an alias</a:t>
            </a:r>
            <a:endParaRPr lang="zh-TW" altLang="en-US" dirty="0"/>
          </a:p>
        </p:txBody>
      </p:sp>
      <p:sp>
        <p:nvSpPr>
          <p:cNvPr id="8" name="直線圖說文字 2 (加上框線和強調線) 7"/>
          <p:cNvSpPr/>
          <p:nvPr/>
        </p:nvSpPr>
        <p:spPr>
          <a:xfrm>
            <a:off x="3923928" y="4221088"/>
            <a:ext cx="4932040" cy="648072"/>
          </a:xfrm>
          <a:prstGeom prst="accentBorderCallout2">
            <a:avLst>
              <a:gd name="adj1" fmla="val 29604"/>
              <a:gd name="adj2" fmla="val -1915"/>
              <a:gd name="adj3" fmla="val 25986"/>
              <a:gd name="adj4" fmla="val -14290"/>
              <a:gd name="adj5" fmla="val 25400"/>
              <a:gd name="adj6" fmla="val -2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Copy it into the current module.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modu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import *</a:t>
            </a:r>
            <a:r>
              <a:rPr lang="en-US" altLang="zh-TW" dirty="0" smtClean="0"/>
              <a:t> is not recommended.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7599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980728"/>
            <a:ext cx="8589640" cy="4525963"/>
          </a:xfrm>
        </p:spPr>
        <p:txBody>
          <a:bodyPr/>
          <a:lstStyle/>
          <a:p>
            <a:r>
              <a:rPr lang="en-US" altLang="zh-TW" dirty="0" smtClean="0"/>
              <a:t>Well, where’s the playground for classes?</a:t>
            </a:r>
          </a:p>
          <a:p>
            <a:pPr lvl="1"/>
            <a:r>
              <a:rPr lang="en-US" altLang="zh-TW" dirty="0" smtClean="0"/>
              <a:t>When </a:t>
            </a:r>
            <a:r>
              <a:rPr lang="en-US" altLang="zh-TW" dirty="0"/>
              <a:t>we want to glue together some </a:t>
            </a:r>
            <a:r>
              <a:rPr lang="en-US" altLang="zh-TW" b="1" dirty="0">
                <a:solidFill>
                  <a:srgbClr val="FF0000"/>
                </a:solidFill>
              </a:rPr>
              <a:t>state</a:t>
            </a:r>
            <a:r>
              <a:rPr lang="en-US" altLang="zh-TW" dirty="0"/>
              <a:t> and some </a:t>
            </a:r>
            <a:r>
              <a:rPr lang="en-US" altLang="zh-TW" dirty="0" smtClean="0"/>
              <a:t>functionality.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58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7832255" cy="33123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45224"/>
            <a:ext cx="7832255" cy="12979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2977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332656"/>
            <a:ext cx="8445624" cy="4525963"/>
          </a:xfrm>
        </p:spPr>
        <p:txBody>
          <a:bodyPr/>
          <a:lstStyle/>
          <a:p>
            <a:r>
              <a:rPr lang="en-US" altLang="zh-TW" b="1" dirty="0" smtClean="0"/>
              <a:t>OOP is considering usability more than reusability.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59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0728"/>
            <a:ext cx="7596082" cy="39604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42" y="5157192"/>
            <a:ext cx="7596082" cy="12521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直線圖說文字 2 (加上框線和強調線) 6"/>
          <p:cNvSpPr/>
          <p:nvPr/>
        </p:nvSpPr>
        <p:spPr>
          <a:xfrm>
            <a:off x="6012160" y="1412776"/>
            <a:ext cx="1152128" cy="396624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591"/>
              <a:gd name="adj6" fmla="val -67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Initializer</a:t>
            </a:r>
            <a:endParaRPr lang="zh-TW" altLang="en-US" dirty="0"/>
          </a:p>
        </p:txBody>
      </p:sp>
      <p:sp>
        <p:nvSpPr>
          <p:cNvPr id="8" name="直線圖說文字 2 (加上框線和強調線) 7"/>
          <p:cNvSpPr/>
          <p:nvPr/>
        </p:nvSpPr>
        <p:spPr>
          <a:xfrm>
            <a:off x="4499992" y="2007712"/>
            <a:ext cx="3528392" cy="396624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0548"/>
              <a:gd name="adj6" fmla="val -4483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/>
              <a:t>Explicit is better than implicit.</a:t>
            </a:r>
            <a:endParaRPr lang="zh-TW" altLang="en-US" b="1" dirty="0"/>
          </a:p>
        </p:txBody>
      </p:sp>
      <p:sp>
        <p:nvSpPr>
          <p:cNvPr id="9" name="直線圖說文字 2 (加上框線和強調線) 8"/>
          <p:cNvSpPr/>
          <p:nvPr/>
        </p:nvSpPr>
        <p:spPr>
          <a:xfrm>
            <a:off x="4319972" y="3054751"/>
            <a:ext cx="3888432" cy="612648"/>
          </a:xfrm>
          <a:prstGeom prst="accentBorderCallout2">
            <a:avLst>
              <a:gd name="adj1" fmla="val 3442"/>
              <a:gd name="adj2" fmla="val -1399"/>
              <a:gd name="adj3" fmla="val 148869"/>
              <a:gd name="adj4" fmla="val -1291"/>
              <a:gd name="adj5" fmla="val 205700"/>
              <a:gd name="adj6" fmla="val -365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Still remember differences </a:t>
            </a:r>
          </a:p>
          <a:p>
            <a:r>
              <a:rPr lang="en-US" altLang="zh-TW" dirty="0" smtClean="0"/>
              <a:t>between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931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343197"/>
            <a:ext cx="8229600" cy="589411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The </a:t>
            </a:r>
            <a:r>
              <a:rPr lang="en-US" altLang="zh-TW" dirty="0" smtClean="0"/>
              <a:t>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</a:t>
            </a:r>
            <a:r>
              <a:rPr lang="en-US" altLang="zh-TW" dirty="0"/>
              <a:t>class</a:t>
            </a:r>
          </a:p>
          <a:p>
            <a:pPr lvl="1"/>
            <a:r>
              <a:rPr lang="en-US" altLang="zh-TW" dirty="0">
                <a:hlinkClick r:id="rId2" action="ppaction://hlinksldjump"/>
              </a:rPr>
              <a:t>Learning Python </a:t>
            </a:r>
            <a:r>
              <a:rPr lang="en-US" altLang="zh-TW" dirty="0" smtClean="0">
                <a:hlinkClick r:id="rId2" action="ppaction://hlinksldjump"/>
              </a:rPr>
              <a:t>language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3" action="ppaction://hlinksldjump"/>
              </a:rPr>
              <a:t>Built-in Types</a:t>
            </a:r>
            <a:endParaRPr lang="en-US" altLang="zh-TW" dirty="0" smtClean="0">
              <a:hlinkClick r:id="rId4" action="ppaction://hlinksldjump"/>
            </a:endParaRPr>
          </a:p>
          <a:p>
            <a:pPr lvl="2"/>
            <a:r>
              <a:rPr lang="en-US" altLang="zh-TW" dirty="0" smtClean="0">
                <a:hlinkClick r:id="rId4" action="ppaction://hlinksldjump"/>
              </a:rPr>
              <a:t>Numerical </a:t>
            </a:r>
            <a:r>
              <a:rPr lang="en-US" altLang="zh-TW" dirty="0">
                <a:hlinkClick r:id="rId4" action="ppaction://hlinksldjump"/>
              </a:rPr>
              <a:t>T</a:t>
            </a:r>
            <a:r>
              <a:rPr lang="en-US" altLang="zh-TW" dirty="0" smtClean="0">
                <a:hlinkClick r:id="rId4" action="ppaction://hlinksldjump"/>
              </a:rPr>
              <a:t>ypes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5" action="ppaction://hlinksldjump"/>
              </a:rPr>
              <a:t>String Type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6" action="ppaction://hlinksldjump"/>
              </a:rPr>
              <a:t>List Type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7" action="ppaction://hlinksldjump"/>
              </a:rPr>
              <a:t>Set type</a:t>
            </a:r>
            <a:endParaRPr lang="en-US" altLang="zh-TW" dirty="0" smtClean="0"/>
          </a:p>
          <a:p>
            <a:pPr lvl="2"/>
            <a:r>
              <a:rPr lang="en-US" altLang="zh-TW" dirty="0" err="1" smtClean="0">
                <a:hlinkClick r:id="rId8" action="ppaction://hlinksldjump"/>
              </a:rPr>
              <a:t>Dict</a:t>
            </a:r>
            <a:r>
              <a:rPr lang="en-US" altLang="zh-TW" dirty="0" smtClean="0">
                <a:hlinkClick r:id="rId8" action="ppaction://hlinksldjump"/>
              </a:rPr>
              <a:t> Type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9" action="ppaction://hlinksldjump"/>
              </a:rPr>
              <a:t>Tuple Type</a:t>
            </a:r>
            <a:endParaRPr lang="en-US" altLang="zh-TW" dirty="0" smtClean="0"/>
          </a:p>
          <a:p>
            <a:pPr lvl="1"/>
            <a:r>
              <a:rPr lang="en-US" altLang="zh-TW" dirty="0">
                <a:latin typeface="Courier New" pitchFamily="49" charset="0"/>
                <a:cs typeface="Courier New" pitchFamily="49" charset="0"/>
                <a:hlinkClick r:id="rId10" action="ppaction://hlinksldjump"/>
              </a:rPr>
              <a:t>if</a:t>
            </a:r>
            <a:r>
              <a:rPr lang="en-US" altLang="zh-TW" dirty="0">
                <a:hlinkClick r:id="rId10" action="ppaction://hlinksldjump"/>
              </a:rPr>
              <a:t>, </a:t>
            </a:r>
            <a:r>
              <a:rPr lang="en-US" altLang="zh-TW" dirty="0">
                <a:latin typeface="Courier New" pitchFamily="49" charset="0"/>
                <a:cs typeface="Courier New" pitchFamily="49" charset="0"/>
                <a:hlinkClick r:id="rId10" action="ppaction://hlinksldjump"/>
              </a:rPr>
              <a:t>for</a:t>
            </a:r>
            <a:r>
              <a:rPr lang="en-US" altLang="zh-TW" dirty="0">
                <a:hlinkClick r:id="rId10" action="ppaction://hlinksldjump"/>
              </a:rPr>
              <a:t>, </a:t>
            </a:r>
            <a:r>
              <a:rPr lang="en-US" altLang="zh-TW" dirty="0">
                <a:latin typeface="Courier New" pitchFamily="49" charset="0"/>
                <a:cs typeface="Courier New" pitchFamily="49" charset="0"/>
                <a:hlinkClick r:id="rId10" action="ppaction://hlinksldjump"/>
              </a:rPr>
              <a:t>while</a:t>
            </a:r>
            <a:r>
              <a:rPr lang="en-US" altLang="zh-TW" dirty="0">
                <a:hlinkClick r:id="rId10" action="ppaction://hlinksldjump"/>
              </a:rPr>
              <a:t> and </a:t>
            </a:r>
            <a:r>
              <a:rPr lang="en-US" altLang="zh-TW" dirty="0">
                <a:latin typeface="Courier New" pitchFamily="49" charset="0"/>
                <a:cs typeface="Courier New" pitchFamily="49" charset="0"/>
                <a:hlinkClick r:id="rId10" action="ppaction://hlinksldjump"/>
              </a:rPr>
              <a:t>for</a:t>
            </a:r>
            <a:r>
              <a:rPr lang="en-US" altLang="zh-TW" dirty="0">
                <a:hlinkClick r:id="rId10" action="ppaction://hlinksldjump"/>
              </a:rPr>
              <a:t> </a:t>
            </a:r>
            <a:r>
              <a:rPr lang="en-US" altLang="zh-TW" dirty="0" smtClean="0">
                <a:hlinkClick r:id="rId10" action="ppaction://hlinksldjump"/>
              </a:rPr>
              <a:t>Comprehensions</a:t>
            </a:r>
            <a:endParaRPr lang="en-US" altLang="zh-TW" dirty="0"/>
          </a:p>
          <a:p>
            <a:pPr lvl="2"/>
            <a:r>
              <a:rPr lang="en-US" altLang="zh-TW" dirty="0" err="1" smtClean="0">
                <a:latin typeface="Courier New" pitchFamily="49" charset="0"/>
                <a:cs typeface="Courier New" pitchFamily="49" charset="0"/>
                <a:hlinkClick r:id="rId10" action="ppaction://hlinksldjump"/>
              </a:rPr>
              <a:t>if..else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zh-TW" dirty="0" smtClean="0">
                <a:latin typeface="Courier New" pitchFamily="49" charset="0"/>
                <a:cs typeface="Courier New" pitchFamily="49" charset="0"/>
                <a:hlinkClick r:id="rId11" action="ppaction://hlinksldjump"/>
              </a:rPr>
              <a:t>for</a:t>
            </a:r>
            <a:r>
              <a:rPr lang="en-US" altLang="zh-TW" dirty="0" smtClean="0">
                <a:hlinkClick r:id="rId11" action="ppaction://hlinksldjump"/>
              </a:rPr>
              <a:t> and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  <a:hlinkClick r:id="rId11" action="ppaction://hlinksldjump"/>
              </a:rPr>
              <a:t>while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zh-TW" dirty="0" smtClean="0">
                <a:latin typeface="Courier New" pitchFamily="49" charset="0"/>
                <a:cs typeface="Courier New" pitchFamily="49" charset="0"/>
                <a:hlinkClick r:id="rId12" action="ppaction://hlinksldjump"/>
              </a:rPr>
              <a:t>for</a:t>
            </a:r>
            <a:r>
              <a:rPr lang="en-US" altLang="zh-TW" dirty="0" smtClean="0">
                <a:hlinkClick r:id="rId12" action="ppaction://hlinksldjump"/>
              </a:rPr>
              <a:t> Comprehensions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13" action="ppaction://hlinksldjump"/>
              </a:rPr>
              <a:t>Functions, Modules, Classes and Packages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14" action="ppaction://hlinksldjump"/>
              </a:rPr>
              <a:t>Functions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15" action="ppaction://hlinksldjump"/>
              </a:rPr>
              <a:t>Modules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16" action="ppaction://hlinksldjump"/>
              </a:rPr>
              <a:t>Classes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17" action="ppaction://hlinksldjump"/>
              </a:rPr>
              <a:t>Packages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18" action="ppaction://hlinksldjump"/>
              </a:rPr>
              <a:t>References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010400" y="-853555"/>
            <a:ext cx="2133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68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Packages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Any directory with an __init__.py </a:t>
            </a:r>
            <a:r>
              <a:rPr lang="en-US" altLang="zh-TW" dirty="0" smtClean="0"/>
              <a:t>file - </a:t>
            </a:r>
            <a:r>
              <a:rPr lang="en-US" altLang="zh-TW" dirty="0"/>
              <a:t>used to gather all package-wide </a:t>
            </a:r>
            <a:r>
              <a:rPr lang="en-US" altLang="zh-TW" dirty="0" smtClean="0"/>
              <a:t>definitions - </a:t>
            </a:r>
            <a:r>
              <a:rPr lang="en-US" altLang="zh-TW" dirty="0"/>
              <a:t>is considered a </a:t>
            </a:r>
            <a:r>
              <a:rPr lang="en-US" altLang="zh-TW" dirty="0" smtClean="0"/>
              <a:t>package.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pack.modu</a:t>
            </a:r>
            <a:r>
              <a:rPr lang="en-US" altLang="zh-TW" dirty="0" smtClean="0"/>
              <a:t> will looks for a </a:t>
            </a:r>
            <a:r>
              <a:rPr lang="en-US" altLang="zh-TW" dirty="0"/>
              <a:t>file </a:t>
            </a:r>
            <a:r>
              <a:rPr lang="en-US" altLang="zh-TW" b="1" dirty="0"/>
              <a:t>modu.py</a:t>
            </a:r>
            <a:r>
              <a:rPr lang="en-US" altLang="zh-TW" dirty="0"/>
              <a:t> in the directory </a:t>
            </a:r>
            <a:r>
              <a:rPr lang="en-US" altLang="zh-TW" b="1" dirty="0" smtClean="0"/>
              <a:t>pack</a:t>
            </a:r>
            <a:r>
              <a:rPr lang="en-US" altLang="zh-TW" dirty="0" smtClean="0"/>
              <a:t>. </a:t>
            </a:r>
          </a:p>
          <a:p>
            <a:pPr lvl="1"/>
            <a:r>
              <a:rPr lang="en-US" altLang="zh-TW" dirty="0" smtClean="0"/>
              <a:t>This </a:t>
            </a:r>
            <a:r>
              <a:rPr lang="en-US" altLang="zh-TW" dirty="0"/>
              <a:t>statement will look for an __init__.py file in </a:t>
            </a:r>
            <a:r>
              <a:rPr lang="en-US" altLang="zh-TW" dirty="0" smtClean="0"/>
              <a:t>the directory pack</a:t>
            </a:r>
            <a:r>
              <a:rPr lang="en-US" altLang="zh-TW" dirty="0"/>
              <a:t>, execute all of its top-level statements.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Then </a:t>
            </a:r>
            <a:r>
              <a:rPr lang="en-US" altLang="zh-TW" dirty="0"/>
              <a:t>it will look for a file pack/modu.py and execute all of its top-level statements.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After </a:t>
            </a:r>
            <a:r>
              <a:rPr lang="en-US" altLang="zh-TW" dirty="0"/>
              <a:t>these operations, any variable, function, or class defined in modu.py is available in the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pack.modu</a:t>
            </a:r>
            <a:r>
              <a:rPr lang="en-US" altLang="zh-TW" dirty="0"/>
              <a:t> namespace.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7571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Exercise 5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There’s a quick and dirty </a:t>
            </a:r>
            <a:r>
              <a:rPr lang="en-US" altLang="zh-TW" b="1" dirty="0" smtClean="0">
                <a:solidFill>
                  <a:srgbClr val="C00000"/>
                </a:solidFill>
              </a:rPr>
              <a:t>main.py</a:t>
            </a:r>
            <a:r>
              <a:rPr lang="en-US" altLang="zh-TW" dirty="0" smtClean="0">
                <a:solidFill>
                  <a:srgbClr val="C00000"/>
                </a:solidFill>
              </a:rPr>
              <a:t> located in the </a:t>
            </a:r>
            <a:r>
              <a:rPr lang="en-US" altLang="zh-TW" b="1" dirty="0" smtClean="0">
                <a:solidFill>
                  <a:srgbClr val="C00000"/>
                </a:solidFill>
              </a:rPr>
              <a:t>/exercises/exercise5</a:t>
            </a:r>
            <a:r>
              <a:rPr lang="en-US" altLang="zh-TW" dirty="0" smtClean="0">
                <a:solidFill>
                  <a:srgbClr val="C00000"/>
                </a:solidFill>
              </a:rPr>
              <a:t> of the lab file. Use modules, classes and packages learned in the previous slides to structure them as follow: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   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61</a:t>
            </a:fld>
            <a:endParaRPr lang="zh-TW" altLang="en-US"/>
          </a:p>
        </p:txBody>
      </p:sp>
      <p:grpSp>
        <p:nvGrpSpPr>
          <p:cNvPr id="68" name="群組 67"/>
          <p:cNvGrpSpPr/>
          <p:nvPr/>
        </p:nvGrpSpPr>
        <p:grpSpPr>
          <a:xfrm>
            <a:off x="3131840" y="3068960"/>
            <a:ext cx="2827048" cy="2999949"/>
            <a:chOff x="2970759" y="3324354"/>
            <a:chExt cx="2827048" cy="2999949"/>
          </a:xfrm>
        </p:grpSpPr>
        <p:grpSp>
          <p:nvGrpSpPr>
            <p:cNvPr id="8" name="Group 55"/>
            <p:cNvGrpSpPr>
              <a:grpSpLocks/>
            </p:cNvGrpSpPr>
            <p:nvPr/>
          </p:nvGrpSpPr>
          <p:grpSpPr bwMode="auto">
            <a:xfrm>
              <a:off x="2970759" y="3324354"/>
              <a:ext cx="576064" cy="377695"/>
              <a:chOff x="975" y="3339"/>
              <a:chExt cx="499" cy="363"/>
            </a:xfrm>
          </p:grpSpPr>
          <p:sp>
            <p:nvSpPr>
              <p:cNvPr id="9" name="Rectangle 53"/>
              <p:cNvSpPr>
                <a:spLocks noChangeArrowheads="1"/>
              </p:cNvSpPr>
              <p:nvPr/>
            </p:nvSpPr>
            <p:spPr bwMode="auto">
              <a:xfrm>
                <a:off x="975" y="3385"/>
                <a:ext cx="499" cy="317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>
                <a:prstShdw prst="shdw17" dist="17961" dir="2700000">
                  <a:srgbClr val="FF9900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" name="Rectangle 54"/>
              <p:cNvSpPr>
                <a:spLocks noChangeArrowheads="1"/>
              </p:cNvSpPr>
              <p:nvPr/>
            </p:nvSpPr>
            <p:spPr bwMode="auto">
              <a:xfrm>
                <a:off x="975" y="3339"/>
                <a:ext cx="272" cy="91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>
                <a:prstShdw prst="shdw17" dist="17961" dir="2700000">
                  <a:srgbClr val="FF9900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1" name="Group 11"/>
            <p:cNvGrpSpPr>
              <a:grpSpLocks/>
            </p:cNvGrpSpPr>
            <p:nvPr/>
          </p:nvGrpSpPr>
          <p:grpSpPr bwMode="auto">
            <a:xfrm>
              <a:off x="3546823" y="3783572"/>
              <a:ext cx="333455" cy="447031"/>
              <a:chOff x="1519" y="2160"/>
              <a:chExt cx="408" cy="499"/>
            </a:xfrm>
          </p:grpSpPr>
          <p:sp>
            <p:nvSpPr>
              <p:cNvPr id="12" name="AutoShape 6"/>
              <p:cNvSpPr>
                <a:spLocks noChangeArrowheads="1"/>
              </p:cNvSpPr>
              <p:nvPr/>
            </p:nvSpPr>
            <p:spPr bwMode="auto">
              <a:xfrm>
                <a:off x="1519" y="2160"/>
                <a:ext cx="408" cy="499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>
                <a:off x="1574" y="2251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" name="Line 8"/>
              <p:cNvSpPr>
                <a:spLocks noChangeShapeType="1"/>
              </p:cNvSpPr>
              <p:nvPr/>
            </p:nvSpPr>
            <p:spPr bwMode="auto">
              <a:xfrm>
                <a:off x="1574" y="2296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>
                <a:off x="1574" y="238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" name="Line 10"/>
              <p:cNvSpPr>
                <a:spLocks noChangeShapeType="1"/>
              </p:cNvSpPr>
              <p:nvPr/>
            </p:nvSpPr>
            <p:spPr bwMode="auto">
              <a:xfrm>
                <a:off x="1574" y="243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3546823" y="4365104"/>
              <a:ext cx="576064" cy="377695"/>
              <a:chOff x="975" y="3339"/>
              <a:chExt cx="499" cy="363"/>
            </a:xfrm>
          </p:grpSpPr>
          <p:sp>
            <p:nvSpPr>
              <p:cNvPr id="18" name="Rectangle 53"/>
              <p:cNvSpPr>
                <a:spLocks noChangeArrowheads="1"/>
              </p:cNvSpPr>
              <p:nvPr/>
            </p:nvSpPr>
            <p:spPr bwMode="auto">
              <a:xfrm>
                <a:off x="975" y="3385"/>
                <a:ext cx="499" cy="317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>
                <a:prstShdw prst="shdw17" dist="17961" dir="2700000">
                  <a:srgbClr val="FF9900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" name="Rectangle 54"/>
              <p:cNvSpPr>
                <a:spLocks noChangeArrowheads="1"/>
              </p:cNvSpPr>
              <p:nvPr/>
            </p:nvSpPr>
            <p:spPr bwMode="auto">
              <a:xfrm>
                <a:off x="975" y="3339"/>
                <a:ext cx="272" cy="91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>
                <a:prstShdw prst="shdw17" dist="17961" dir="2700000">
                  <a:srgbClr val="FF9900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0" name="Group 11"/>
            <p:cNvGrpSpPr>
              <a:grpSpLocks/>
            </p:cNvGrpSpPr>
            <p:nvPr/>
          </p:nvGrpSpPr>
          <p:grpSpPr bwMode="auto">
            <a:xfrm>
              <a:off x="4122887" y="4853600"/>
              <a:ext cx="333455" cy="447031"/>
              <a:chOff x="1519" y="2160"/>
              <a:chExt cx="408" cy="499"/>
            </a:xfrm>
          </p:grpSpPr>
          <p:sp>
            <p:nvSpPr>
              <p:cNvPr id="21" name="AutoShape 6"/>
              <p:cNvSpPr>
                <a:spLocks noChangeArrowheads="1"/>
              </p:cNvSpPr>
              <p:nvPr/>
            </p:nvSpPr>
            <p:spPr bwMode="auto">
              <a:xfrm>
                <a:off x="1519" y="2160"/>
                <a:ext cx="408" cy="499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2" name="Line 7"/>
              <p:cNvSpPr>
                <a:spLocks noChangeShapeType="1"/>
              </p:cNvSpPr>
              <p:nvPr/>
            </p:nvSpPr>
            <p:spPr bwMode="auto">
              <a:xfrm>
                <a:off x="1574" y="2251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" name="Line 8"/>
              <p:cNvSpPr>
                <a:spLocks noChangeShapeType="1"/>
              </p:cNvSpPr>
              <p:nvPr/>
            </p:nvSpPr>
            <p:spPr bwMode="auto">
              <a:xfrm>
                <a:off x="1574" y="2296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" name="Line 9"/>
              <p:cNvSpPr>
                <a:spLocks noChangeShapeType="1"/>
              </p:cNvSpPr>
              <p:nvPr/>
            </p:nvSpPr>
            <p:spPr bwMode="auto">
              <a:xfrm>
                <a:off x="1574" y="238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" name="Line 10"/>
              <p:cNvSpPr>
                <a:spLocks noChangeShapeType="1"/>
              </p:cNvSpPr>
              <p:nvPr/>
            </p:nvSpPr>
            <p:spPr bwMode="auto">
              <a:xfrm>
                <a:off x="1574" y="243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6" name="Group 11"/>
            <p:cNvGrpSpPr>
              <a:grpSpLocks/>
            </p:cNvGrpSpPr>
            <p:nvPr/>
          </p:nvGrpSpPr>
          <p:grpSpPr bwMode="auto">
            <a:xfrm>
              <a:off x="4122887" y="5373216"/>
              <a:ext cx="333455" cy="447031"/>
              <a:chOff x="1519" y="2160"/>
              <a:chExt cx="408" cy="499"/>
            </a:xfrm>
          </p:grpSpPr>
          <p:sp>
            <p:nvSpPr>
              <p:cNvPr id="27" name="AutoShape 6"/>
              <p:cNvSpPr>
                <a:spLocks noChangeArrowheads="1"/>
              </p:cNvSpPr>
              <p:nvPr/>
            </p:nvSpPr>
            <p:spPr bwMode="auto">
              <a:xfrm>
                <a:off x="1519" y="2160"/>
                <a:ext cx="408" cy="499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" name="Line 7"/>
              <p:cNvSpPr>
                <a:spLocks noChangeShapeType="1"/>
              </p:cNvSpPr>
              <p:nvPr/>
            </p:nvSpPr>
            <p:spPr bwMode="auto">
              <a:xfrm>
                <a:off x="1574" y="2251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" name="Line 8"/>
              <p:cNvSpPr>
                <a:spLocks noChangeShapeType="1"/>
              </p:cNvSpPr>
              <p:nvPr/>
            </p:nvSpPr>
            <p:spPr bwMode="auto">
              <a:xfrm>
                <a:off x="1574" y="2296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" name="Line 9"/>
              <p:cNvSpPr>
                <a:spLocks noChangeShapeType="1"/>
              </p:cNvSpPr>
              <p:nvPr/>
            </p:nvSpPr>
            <p:spPr bwMode="auto">
              <a:xfrm>
                <a:off x="1574" y="238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" name="Line 10"/>
              <p:cNvSpPr>
                <a:spLocks noChangeShapeType="1"/>
              </p:cNvSpPr>
              <p:nvPr/>
            </p:nvSpPr>
            <p:spPr bwMode="auto">
              <a:xfrm>
                <a:off x="1574" y="243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cxnSp>
          <p:nvCxnSpPr>
            <p:cNvPr id="35" name="肘形接點 34"/>
            <p:cNvCxnSpPr>
              <a:stCxn id="9" idx="2"/>
              <a:endCxn id="12" idx="1"/>
            </p:cNvCxnSpPr>
            <p:nvPr/>
          </p:nvCxnSpPr>
          <p:spPr>
            <a:xfrm rot="16200000" flipH="1">
              <a:off x="3250288" y="3710552"/>
              <a:ext cx="305039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肘形接點 37"/>
            <p:cNvCxnSpPr>
              <a:stCxn id="9" idx="2"/>
              <a:endCxn id="18" idx="1"/>
            </p:cNvCxnSpPr>
            <p:nvPr/>
          </p:nvCxnSpPr>
          <p:spPr>
            <a:xfrm rot="16200000" flipH="1">
              <a:off x="2964890" y="3995950"/>
              <a:ext cx="875834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肘形接點 40"/>
            <p:cNvCxnSpPr>
              <a:endCxn id="21" idx="1"/>
            </p:cNvCxnSpPr>
            <p:nvPr/>
          </p:nvCxnSpPr>
          <p:spPr>
            <a:xfrm rot="16200000" flipH="1">
              <a:off x="3811713" y="4765941"/>
              <a:ext cx="334317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肘形接點 43"/>
            <p:cNvCxnSpPr>
              <a:endCxn id="27" idx="1"/>
            </p:cNvCxnSpPr>
            <p:nvPr/>
          </p:nvCxnSpPr>
          <p:spPr>
            <a:xfrm rot="16200000" flipH="1">
              <a:off x="3607305" y="5081150"/>
              <a:ext cx="743132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3539981" y="3356992"/>
              <a:ext cx="11721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exercise5</a:t>
              </a:r>
              <a:endParaRPr lang="en-US" altLang="zh-TW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3898679" y="3802265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main.py</a:t>
              </a:r>
              <a:endParaRPr lang="zh-TW" altLang="en-US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4193522" y="4393216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/>
                <a:t>pycon</a:t>
              </a:r>
              <a:endParaRPr lang="en-US" altLang="zh-TW" dirty="0"/>
            </a:p>
          </p:txBody>
        </p:sp>
        <p:grpSp>
          <p:nvGrpSpPr>
            <p:cNvPr id="56" name="Group 11"/>
            <p:cNvGrpSpPr>
              <a:grpSpLocks/>
            </p:cNvGrpSpPr>
            <p:nvPr/>
          </p:nvGrpSpPr>
          <p:grpSpPr bwMode="auto">
            <a:xfrm>
              <a:off x="4122887" y="5877272"/>
              <a:ext cx="333455" cy="447031"/>
              <a:chOff x="1519" y="2160"/>
              <a:chExt cx="408" cy="499"/>
            </a:xfrm>
          </p:grpSpPr>
          <p:sp>
            <p:nvSpPr>
              <p:cNvPr id="57" name="AutoShape 6"/>
              <p:cNvSpPr>
                <a:spLocks noChangeArrowheads="1"/>
              </p:cNvSpPr>
              <p:nvPr/>
            </p:nvSpPr>
            <p:spPr bwMode="auto">
              <a:xfrm>
                <a:off x="1519" y="2160"/>
                <a:ext cx="408" cy="499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8" name="Line 7"/>
              <p:cNvSpPr>
                <a:spLocks noChangeShapeType="1"/>
              </p:cNvSpPr>
              <p:nvPr/>
            </p:nvSpPr>
            <p:spPr bwMode="auto">
              <a:xfrm>
                <a:off x="1574" y="2251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9" name="Line 8"/>
              <p:cNvSpPr>
                <a:spLocks noChangeShapeType="1"/>
              </p:cNvSpPr>
              <p:nvPr/>
            </p:nvSpPr>
            <p:spPr bwMode="auto">
              <a:xfrm>
                <a:off x="1574" y="2296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0" name="Line 9"/>
              <p:cNvSpPr>
                <a:spLocks noChangeShapeType="1"/>
              </p:cNvSpPr>
              <p:nvPr/>
            </p:nvSpPr>
            <p:spPr bwMode="auto">
              <a:xfrm>
                <a:off x="1574" y="238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" name="Line 10"/>
              <p:cNvSpPr>
                <a:spLocks noChangeShapeType="1"/>
              </p:cNvSpPr>
              <p:nvPr/>
            </p:nvSpPr>
            <p:spPr bwMode="auto">
              <a:xfrm>
                <a:off x="1574" y="243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cxnSp>
          <p:nvCxnSpPr>
            <p:cNvPr id="63" name="肘形接點 62"/>
            <p:cNvCxnSpPr>
              <a:stCxn id="18" idx="2"/>
              <a:endCxn id="57" idx="1"/>
            </p:cNvCxnSpPr>
            <p:nvPr/>
          </p:nvCxnSpPr>
          <p:spPr>
            <a:xfrm rot="16200000" flipH="1">
              <a:off x="3299877" y="5277777"/>
              <a:ext cx="1357989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4497451" y="4872293"/>
              <a:ext cx="13003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__init__.py</a:t>
              </a:r>
              <a:endParaRPr lang="zh-TW" altLang="en-US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4499992" y="5373216"/>
              <a:ext cx="1120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xmath.py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4499992" y="5895965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bank.py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52829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You Should See?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Basically, you should have the following main.py and run it correctly.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62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3"/>
            <a:ext cx="5616624" cy="40700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70089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String Type</a:t>
            </a:r>
            <a:endParaRPr lang="en-US" altLang="zh-TW" dirty="0" smtClean="0">
              <a:hlinkClick r:id="rId2"/>
            </a:endParaRPr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://docs.python.org/2/reference/datamodel.html#object.__repr__</a:t>
            </a:r>
          </a:p>
          <a:p>
            <a:pPr lvl="1"/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docs.python.org/py3k/library/stdtypes.html#old-string-formatting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docs.python.org/py3k/library/string.html#string-formatting</a:t>
            </a:r>
            <a:endParaRPr lang="en-US" altLang="zh-TW" dirty="0" smtClean="0"/>
          </a:p>
          <a:p>
            <a:r>
              <a:rPr lang="en-US" altLang="zh-TW" dirty="0" smtClean="0"/>
              <a:t>List, Set, </a:t>
            </a:r>
            <a:r>
              <a:rPr lang="en-US" altLang="zh-TW" dirty="0" err="1" smtClean="0"/>
              <a:t>Dict</a:t>
            </a:r>
            <a:r>
              <a:rPr lang="en-US" altLang="zh-TW" dirty="0" smtClean="0"/>
              <a:t>, Tuple Types</a:t>
            </a:r>
          </a:p>
          <a:p>
            <a:pPr lvl="1"/>
            <a:r>
              <a:rPr lang="en-US" altLang="zh-TW" dirty="0">
                <a:hlinkClick r:id="rId5"/>
              </a:rPr>
              <a:t>http://</a:t>
            </a:r>
            <a:r>
              <a:rPr lang="en-US" altLang="zh-TW" dirty="0" smtClean="0">
                <a:hlinkClick r:id="rId5"/>
              </a:rPr>
              <a:t>caterpillar.onlyfun.net/Gossip/Python/ListType.html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6"/>
              </a:rPr>
              <a:t>http://</a:t>
            </a:r>
            <a:r>
              <a:rPr lang="en-US" altLang="zh-TW" dirty="0" smtClean="0">
                <a:hlinkClick r:id="rId6"/>
              </a:rPr>
              <a:t>caterpillar.onlyfun.net/Gossip/Python/SetType.html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7"/>
              </a:rPr>
              <a:t>http://</a:t>
            </a:r>
            <a:r>
              <a:rPr lang="en-US" altLang="zh-TW" dirty="0" smtClean="0">
                <a:hlinkClick r:id="rId7"/>
              </a:rPr>
              <a:t>caterpillar.onlyfun.net/Gossip/Python/DictionaryType.html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8"/>
              </a:rPr>
              <a:t>http://</a:t>
            </a:r>
            <a:r>
              <a:rPr lang="en-US" altLang="zh-TW" dirty="0" smtClean="0">
                <a:hlinkClick r:id="rId8"/>
              </a:rPr>
              <a:t>caterpillar.onlyfun.net/Gossip/Python/TupleType.html</a:t>
            </a:r>
            <a:endParaRPr lang="en-US" altLang="zh-TW" dirty="0" smtClean="0"/>
          </a:p>
          <a:p>
            <a:r>
              <a:rPr lang="en-US" altLang="zh-TW" dirty="0" smtClean="0"/>
              <a:t>Functions, Modules, Classes and Packages</a:t>
            </a:r>
          </a:p>
          <a:p>
            <a:pPr lvl="1"/>
            <a:r>
              <a:rPr lang="en-US" altLang="zh-TW" dirty="0">
                <a:hlinkClick r:id="rId9"/>
              </a:rPr>
              <a:t>http://caterpillar.onlyfun.net/Gossip/Python/Class.html</a:t>
            </a:r>
          </a:p>
          <a:p>
            <a:pPr lvl="1"/>
            <a:r>
              <a:rPr lang="en-US" altLang="zh-TW" dirty="0" smtClean="0">
                <a:hlinkClick r:id="rId9"/>
              </a:rPr>
              <a:t>http</a:t>
            </a:r>
            <a:r>
              <a:rPr lang="en-US" altLang="zh-TW" dirty="0">
                <a:hlinkClick r:id="rId9"/>
              </a:rPr>
              <a:t>://caterpillar.onlyfun.net/Gossip/Python/Class.html</a:t>
            </a:r>
          </a:p>
          <a:p>
            <a:pPr lvl="1"/>
            <a:r>
              <a:rPr lang="en-US" altLang="zh-TW" dirty="0" smtClean="0">
                <a:hlinkClick r:id="rId9"/>
              </a:rPr>
              <a:t>http</a:t>
            </a:r>
            <a:r>
              <a:rPr lang="en-US" altLang="zh-TW" dirty="0">
                <a:hlinkClick r:id="rId9"/>
              </a:rPr>
              <a:t>://docs.python-guide.org/en/latest/writing/structure</a:t>
            </a:r>
            <a:r>
              <a:rPr lang="en-US" altLang="zh-TW" dirty="0" smtClean="0">
                <a:hlinkClick r:id="rId9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Short Cuts</a:t>
            </a:r>
            <a:endParaRPr lang="en-US" altLang="zh-TW" dirty="0" smtClean="0">
              <a:hlinkClick r:id="rId2"/>
            </a:endParaRPr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://maxburstein.com/blog/python-shortcuts-for-the-python-beginner/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04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Community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44488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BDFL</a:t>
            </a:r>
          </a:p>
          <a:p>
            <a:pPr lvl="1"/>
            <a:r>
              <a:rPr lang="en-US" altLang="zh-TW" b="1" dirty="0"/>
              <a:t>Guido van </a:t>
            </a:r>
            <a:r>
              <a:rPr lang="en-US" altLang="zh-TW" b="1" dirty="0" err="1" smtClean="0"/>
              <a:t>Rossum</a:t>
            </a:r>
            <a:r>
              <a:rPr lang="zh-TW" altLang="en-US" b="1" dirty="0" smtClean="0"/>
              <a:t>（</a:t>
            </a:r>
            <a:r>
              <a:rPr lang="en-US" altLang="zh-TW" dirty="0" smtClean="0">
                <a:hlinkClick r:id="rId2"/>
              </a:rPr>
              <a:t>www.python.org</a:t>
            </a:r>
            <a:r>
              <a:rPr lang="en-US" altLang="zh-TW" dirty="0">
                <a:hlinkClick r:id="rId2"/>
              </a:rPr>
              <a:t>/~</a:t>
            </a:r>
            <a:r>
              <a:rPr lang="en-US" altLang="zh-TW" dirty="0" smtClean="0">
                <a:hlinkClick r:id="rId2"/>
              </a:rPr>
              <a:t>guido</a:t>
            </a:r>
            <a:r>
              <a:rPr lang="zh-TW" altLang="en-US" b="1" dirty="0" smtClean="0"/>
              <a:t>）</a:t>
            </a:r>
            <a:endParaRPr lang="en-US" altLang="zh-TW" dirty="0"/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he </a:t>
            </a:r>
            <a:r>
              <a:rPr lang="en-US" altLang="zh-TW" dirty="0"/>
              <a:t>creator of Python, is often </a:t>
            </a:r>
            <a:r>
              <a:rPr lang="en-US" altLang="zh-TW" dirty="0" smtClean="0"/>
              <a:t>referred </a:t>
            </a:r>
            <a:r>
              <a:rPr lang="en-US" altLang="zh-TW" dirty="0"/>
              <a:t>to as the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 smtClean="0"/>
              <a:t>Benevolent </a:t>
            </a:r>
            <a:r>
              <a:rPr lang="en-US" altLang="zh-TW" b="1" dirty="0"/>
              <a:t>Dictator For Life</a:t>
            </a:r>
            <a:r>
              <a:rPr lang="en-US" altLang="zh-TW" dirty="0"/>
              <a:t>.</a:t>
            </a:r>
            <a:endParaRPr lang="en-US" altLang="zh-TW" dirty="0" smtClean="0"/>
          </a:p>
          <a:p>
            <a:r>
              <a:rPr lang="en-US" altLang="zh-TW" dirty="0" smtClean="0"/>
              <a:t>PSF</a:t>
            </a:r>
          </a:p>
          <a:p>
            <a:pPr lvl="1"/>
            <a:r>
              <a:rPr lang="en-US" altLang="zh-TW" b="1" dirty="0"/>
              <a:t>Python Software </a:t>
            </a:r>
            <a:r>
              <a:rPr lang="en-US" altLang="zh-TW" b="1" dirty="0" smtClean="0"/>
              <a:t>Foundation</a:t>
            </a:r>
            <a:r>
              <a:rPr lang="zh-TW" altLang="en-US" dirty="0" smtClean="0"/>
              <a:t>（</a:t>
            </a:r>
            <a:r>
              <a:rPr lang="en-US" altLang="zh-TW" dirty="0" smtClean="0">
                <a:hlinkClick r:id="rId3"/>
              </a:rPr>
              <a:t>www.python.org/psf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Its mission is to promote</a:t>
            </a:r>
            <a:r>
              <a:rPr lang="en-US" altLang="zh-TW" dirty="0"/>
              <a:t>, protect, and advance the Python programming language, and to support and facilitate the growth of a diverse and international community of Python programmers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501(c)(3) non-profit corporation that holds the intellectual property rights behind the Python programming language.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64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918" y="1124744"/>
            <a:ext cx="1145506" cy="165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7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415205"/>
            <a:ext cx="8445624" cy="6254155"/>
          </a:xfrm>
        </p:spPr>
        <p:txBody>
          <a:bodyPr>
            <a:normAutofit/>
          </a:bodyPr>
          <a:lstStyle/>
          <a:p>
            <a:r>
              <a:rPr lang="en-US" altLang="zh-TW" dirty="0"/>
              <a:t>PEPs</a:t>
            </a:r>
          </a:p>
          <a:p>
            <a:pPr lvl="1"/>
            <a:r>
              <a:rPr lang="en-US" altLang="zh-TW" b="1" dirty="0"/>
              <a:t>Python </a:t>
            </a:r>
            <a:r>
              <a:rPr lang="en-US" altLang="zh-TW" b="1" dirty="0" smtClean="0"/>
              <a:t>Enhancement Proposals</a:t>
            </a:r>
            <a:r>
              <a:rPr lang="zh-TW" altLang="en-US" b="1" dirty="0" smtClean="0"/>
              <a:t>（</a:t>
            </a:r>
            <a:r>
              <a:rPr lang="en-US" altLang="zh-TW" dirty="0" smtClean="0">
                <a:hlinkClick r:id="rId2"/>
              </a:rPr>
              <a:t>www.python.org/dev/peps</a:t>
            </a:r>
            <a:r>
              <a:rPr lang="zh-TW" altLang="en-US" b="1" dirty="0" smtClean="0"/>
              <a:t>）</a:t>
            </a:r>
            <a:endParaRPr lang="en-US" altLang="zh-TW" b="1" dirty="0" smtClean="0"/>
          </a:p>
          <a:p>
            <a:pPr lvl="1"/>
            <a:r>
              <a:rPr lang="en-US" altLang="zh-TW" dirty="0" smtClean="0"/>
              <a:t>Describe </a:t>
            </a:r>
            <a:r>
              <a:rPr lang="en-US" altLang="zh-TW" dirty="0"/>
              <a:t>changes to Python itself, or the standards around it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Notable PEPs</a:t>
            </a:r>
          </a:p>
          <a:p>
            <a:pPr lvl="2"/>
            <a:r>
              <a:rPr lang="en-US" altLang="zh-TW" dirty="0" smtClean="0"/>
              <a:t>PEP </a:t>
            </a:r>
            <a:r>
              <a:rPr lang="en-US" altLang="zh-TW" dirty="0"/>
              <a:t>1 -- PEP Purpose and </a:t>
            </a:r>
            <a:r>
              <a:rPr lang="en-US" altLang="zh-TW" dirty="0" smtClean="0"/>
              <a:t>Guidelines.</a:t>
            </a:r>
          </a:p>
          <a:p>
            <a:pPr lvl="2"/>
            <a:r>
              <a:rPr lang="en-US" altLang="zh-TW" dirty="0"/>
              <a:t>PEP 8 -- Style Guide for Python </a:t>
            </a:r>
            <a:r>
              <a:rPr lang="en-US" altLang="zh-TW" dirty="0" smtClean="0"/>
              <a:t>Code</a:t>
            </a:r>
          </a:p>
          <a:p>
            <a:pPr lvl="2"/>
            <a:r>
              <a:rPr lang="en-US" altLang="zh-TW" dirty="0"/>
              <a:t>PEP 20 -- The Zen of </a:t>
            </a:r>
            <a:r>
              <a:rPr lang="en-US" altLang="zh-TW" dirty="0" smtClean="0"/>
              <a:t>Python</a:t>
            </a:r>
          </a:p>
          <a:p>
            <a:pPr lvl="2"/>
            <a:r>
              <a:rPr lang="en-US" altLang="zh-TW" dirty="0"/>
              <a:t>PEP 257 -- </a:t>
            </a:r>
            <a:r>
              <a:rPr lang="en-US" altLang="zh-TW" dirty="0" err="1"/>
              <a:t>Docstring</a:t>
            </a:r>
            <a:r>
              <a:rPr lang="en-US" altLang="zh-TW" dirty="0"/>
              <a:t> </a:t>
            </a:r>
            <a:r>
              <a:rPr lang="en-US" altLang="zh-TW" dirty="0" smtClean="0"/>
              <a:t>Conventions</a:t>
            </a:r>
          </a:p>
          <a:p>
            <a:r>
              <a:rPr lang="en-US" altLang="zh-TW" dirty="0" err="1" smtClean="0"/>
              <a:t>PyCon</a:t>
            </a:r>
            <a:endParaRPr lang="en-US" altLang="zh-TW" dirty="0" smtClean="0"/>
          </a:p>
          <a:p>
            <a:pPr lvl="1"/>
            <a:r>
              <a:rPr lang="en-US" altLang="zh-TW" b="1" dirty="0" smtClean="0"/>
              <a:t>Python Conference</a:t>
            </a:r>
            <a:r>
              <a:rPr lang="zh-TW" altLang="en-US" dirty="0" smtClean="0"/>
              <a:t>（</a:t>
            </a:r>
            <a:r>
              <a:rPr lang="en-US" altLang="zh-TW" dirty="0" smtClean="0">
                <a:hlinkClick r:id="rId3"/>
              </a:rPr>
              <a:t>www.pycon.org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PyCon</a:t>
            </a:r>
            <a:r>
              <a:rPr lang="en-US" altLang="zh-TW" dirty="0" smtClean="0"/>
              <a:t> Taiwan</a:t>
            </a:r>
            <a:r>
              <a:rPr lang="zh-TW" altLang="en-US" dirty="0" smtClean="0"/>
              <a:t>（</a:t>
            </a:r>
            <a:r>
              <a:rPr lang="en-US" altLang="zh-TW" dirty="0" smtClean="0">
                <a:hlinkClick r:id="rId4"/>
              </a:rPr>
              <a:t>tw.pycon.org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en-US" altLang="zh-TW" dirty="0" err="1"/>
              <a:t>PIGgies</a:t>
            </a:r>
            <a:endParaRPr lang="en-US" altLang="zh-TW" dirty="0" smtClean="0"/>
          </a:p>
          <a:p>
            <a:pPr lvl="1"/>
            <a:r>
              <a:rPr lang="en-US" altLang="zh-TW" b="1" dirty="0"/>
              <a:t>Python User </a:t>
            </a:r>
            <a:r>
              <a:rPr lang="en-US" altLang="zh-TW" b="1" dirty="0" smtClean="0"/>
              <a:t>Groups</a:t>
            </a:r>
            <a:r>
              <a:rPr lang="zh-TW" altLang="en-US" dirty="0" smtClean="0"/>
              <a:t>（</a:t>
            </a:r>
            <a:r>
              <a:rPr lang="en-US" altLang="zh-TW" dirty="0" smtClean="0">
                <a:hlinkClick r:id="rId5"/>
              </a:rPr>
              <a:t>wiki.python.org/</a:t>
            </a:r>
            <a:r>
              <a:rPr lang="en-US" altLang="zh-TW" dirty="0" err="1" smtClean="0">
                <a:hlinkClick r:id="rId5"/>
              </a:rPr>
              <a:t>moin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LocalUserGroups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en-US" altLang="zh-TW" dirty="0"/>
              <a:t>Taiwan Python User </a:t>
            </a:r>
            <a:r>
              <a:rPr lang="en-US" altLang="zh-TW" dirty="0" smtClean="0"/>
              <a:t>Group</a:t>
            </a:r>
            <a:r>
              <a:rPr lang="zh-TW" altLang="en-US" dirty="0" smtClean="0"/>
              <a:t>（</a:t>
            </a:r>
            <a:r>
              <a:rPr lang="en-US" altLang="zh-TW" dirty="0" smtClean="0">
                <a:hlinkClick r:id="rId6"/>
              </a:rPr>
              <a:t>wiki.python.org.tw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5943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Documentation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happens if you type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.__doc__</a:t>
            </a:r>
            <a:r>
              <a:rPr lang="en-US" altLang="zh-TW" dirty="0" smtClean="0"/>
              <a:t> in the interactive shell?</a:t>
            </a:r>
          </a:p>
          <a:p>
            <a:r>
              <a:rPr lang="en-US" altLang="zh-TW" dirty="0"/>
              <a:t>Remember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help</a:t>
            </a:r>
            <a:r>
              <a:rPr lang="en-US" altLang="zh-TW" dirty="0" smtClean="0"/>
              <a:t>? What’s the relationship between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zh-TW" dirty="0" smtClean="0"/>
              <a:t>and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.__doc__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Where’s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.__doc__</a:t>
            </a:r>
            <a:r>
              <a:rPr lang="en-US" altLang="zh-TW" dirty="0" smtClean="0"/>
              <a:t> from?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66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3477369"/>
            <a:ext cx="8359632" cy="63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356283"/>
            <a:ext cx="8382855" cy="152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直線圖說文字 2 (加上框線和強調線) 6"/>
          <p:cNvSpPr/>
          <p:nvPr/>
        </p:nvSpPr>
        <p:spPr>
          <a:xfrm>
            <a:off x="6300192" y="4857201"/>
            <a:ext cx="1800200" cy="396624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591"/>
              <a:gd name="adj6" fmla="val -67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Press ‘q’ to quit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28057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DocStrings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Type the following code in the interactive shell.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Type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max.__doc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zh-TW" dirty="0"/>
              <a:t> in the interactive </a:t>
            </a:r>
            <a:r>
              <a:rPr lang="en-US" altLang="zh-TW" dirty="0" smtClean="0"/>
              <a:t>shell.</a:t>
            </a:r>
          </a:p>
          <a:p>
            <a:r>
              <a:rPr lang="en-US" altLang="zh-TW" dirty="0" smtClean="0"/>
              <a:t>Type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help(max)</a:t>
            </a:r>
            <a:r>
              <a:rPr lang="en-US" altLang="zh-TW" dirty="0" smtClean="0"/>
              <a:t> in the interactive shell.</a:t>
            </a:r>
          </a:p>
          <a:p>
            <a:r>
              <a:rPr lang="en-US" altLang="zh-TW" dirty="0" smtClean="0"/>
              <a:t>You’ll know what </a:t>
            </a:r>
            <a:r>
              <a:rPr lang="en-US" altLang="zh-TW" dirty="0" err="1" smtClean="0"/>
              <a:t>DocStrings</a:t>
            </a:r>
            <a:r>
              <a:rPr lang="en-US" altLang="zh-TW" dirty="0" smtClean="0"/>
              <a:t> are.</a:t>
            </a:r>
            <a:endParaRPr lang="en-US" altLang="zh-TW" dirty="0"/>
          </a:p>
          <a:p>
            <a:r>
              <a:rPr lang="en-US" altLang="zh-TW" dirty="0" smtClean="0"/>
              <a:t>Remember to read </a:t>
            </a:r>
            <a:r>
              <a:rPr lang="en-US" altLang="zh-TW" b="1" dirty="0"/>
              <a:t>PEP </a:t>
            </a:r>
            <a:r>
              <a:rPr lang="en-US" altLang="zh-TW" b="1" dirty="0" smtClean="0"/>
              <a:t>257</a:t>
            </a:r>
            <a:r>
              <a:rPr lang="en-US" altLang="zh-TW" dirty="0" smtClean="0"/>
              <a:t> if you want to comply with </a:t>
            </a:r>
            <a:r>
              <a:rPr lang="en-US" altLang="zh-TW" b="1" dirty="0" err="1" smtClean="0"/>
              <a:t>DocString</a:t>
            </a:r>
            <a:r>
              <a:rPr lang="en-US" altLang="zh-TW" b="1" dirty="0" smtClean="0"/>
              <a:t> Conventions</a:t>
            </a:r>
            <a:r>
              <a:rPr lang="en-US" altLang="zh-TW" dirty="0" smtClean="0"/>
              <a:t>. 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67544" y="1807656"/>
            <a:ext cx="8388424" cy="147732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max(a, b):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'max(a, b) -&gt; value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two arguments, return the largest argument.'''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a if a &gt; b else b</a:t>
            </a:r>
          </a:p>
        </p:txBody>
      </p:sp>
    </p:spTree>
    <p:extLst>
      <p:ext uri="{BB962C8B-B14F-4D97-AF65-F5344CB8AC3E}">
        <p14:creationId xmlns:p14="http://schemas.microsoft.com/office/powerpoint/2010/main" val="8545747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Official Documentation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docs.python.org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48" y="1934170"/>
            <a:ext cx="8229600" cy="437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直線圖說文字 2 (加上框線和強調線) 5"/>
          <p:cNvSpPr/>
          <p:nvPr/>
        </p:nvSpPr>
        <p:spPr>
          <a:xfrm flipH="1">
            <a:off x="4499992" y="1304184"/>
            <a:ext cx="2376264" cy="396624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7731"/>
              <a:gd name="adj6" fmla="val -39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Python Module Index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97547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2840" y="-27384"/>
            <a:ext cx="8229600" cy="1143000"/>
          </a:xfrm>
        </p:spPr>
        <p:txBody>
          <a:bodyPr/>
          <a:lstStyle/>
          <a:p>
            <a:r>
              <a:rPr lang="en-US" altLang="zh-TW" dirty="0" err="1" smtClean="0"/>
              <a:t>PyDoc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980728"/>
            <a:ext cx="8229600" cy="4525963"/>
          </a:xfrm>
        </p:spPr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err="1"/>
              <a:t>pydoc</a:t>
            </a:r>
            <a:r>
              <a:rPr lang="en-US" altLang="zh-TW" dirty="0"/>
              <a:t> module automatically generates documentation from Python modules.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69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78105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8178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332656"/>
            <a:ext cx="8229600" cy="612068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 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 class</a:t>
            </a:r>
          </a:p>
          <a:p>
            <a:pPr lvl="1"/>
            <a:r>
              <a:rPr lang="en-US" altLang="zh-TW" dirty="0" smtClean="0">
                <a:hlinkClick r:id="rId2" action="ppaction://hlinksldjump"/>
              </a:rPr>
              <a:t>The Community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3" action="ppaction://hlinksldjump"/>
              </a:rPr>
              <a:t>Documentation</a:t>
            </a:r>
            <a:endParaRPr lang="en-US" altLang="zh-TW" dirty="0" smtClean="0"/>
          </a:p>
          <a:p>
            <a:pPr lvl="2"/>
            <a:r>
              <a:rPr lang="en-US" altLang="zh-TW" dirty="0" err="1" smtClean="0">
                <a:hlinkClick r:id="rId4" action="ppaction://hlinksldjump"/>
              </a:rPr>
              <a:t>DocStrings</a:t>
            </a:r>
            <a:endParaRPr lang="en-US" altLang="zh-TW" dirty="0" smtClean="0"/>
          </a:p>
          <a:p>
            <a:pPr lvl="2"/>
            <a:r>
              <a:rPr lang="en-US" altLang="zh-TW" dirty="0">
                <a:hlinkClick r:id="rId5" action="ppaction://hlinksldjump"/>
              </a:rPr>
              <a:t>Official </a:t>
            </a:r>
            <a:r>
              <a:rPr lang="en-US" altLang="zh-TW" dirty="0" smtClean="0">
                <a:hlinkClick r:id="rId5" action="ppaction://hlinksldjump"/>
              </a:rPr>
              <a:t>Documentation</a:t>
            </a:r>
            <a:endParaRPr lang="en-US" altLang="zh-TW" dirty="0" smtClean="0"/>
          </a:p>
          <a:p>
            <a:pPr lvl="2"/>
            <a:r>
              <a:rPr lang="en-US" altLang="zh-TW" dirty="0" err="1" smtClean="0">
                <a:hlinkClick r:id="rId6" action="ppaction://hlinksldjump"/>
              </a:rPr>
              <a:t>PyDoc</a:t>
            </a:r>
            <a:endParaRPr lang="en-US" altLang="zh-TW" dirty="0" smtClean="0"/>
          </a:p>
          <a:p>
            <a:pPr lvl="2"/>
            <a:r>
              <a:rPr lang="en-US" altLang="zh-TW" dirty="0" err="1" smtClean="0">
                <a:hlinkClick r:id="rId7" action="ppaction://hlinksldjump"/>
              </a:rPr>
              <a:t>EpyDoc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8" action="ppaction://hlinksldjump"/>
              </a:rPr>
              <a:t>Data Management </a:t>
            </a:r>
            <a:r>
              <a:rPr lang="en-US" altLang="zh-TW" dirty="0" smtClean="0">
                <a:hlinkClick r:id="rId8" action="ppaction://hlinksldjump"/>
              </a:rPr>
              <a:t>Functions</a:t>
            </a:r>
            <a:endParaRPr lang="en-US" altLang="zh-TW" dirty="0" smtClean="0"/>
          </a:p>
          <a:p>
            <a:pPr lvl="2"/>
            <a:r>
              <a:rPr lang="en-US" altLang="zh-TW" dirty="0">
                <a:hlinkClick r:id="rId8" action="ppaction://hlinksldjump"/>
              </a:rPr>
              <a:t>Built-in </a:t>
            </a:r>
            <a:r>
              <a:rPr lang="en-US" altLang="zh-TW" dirty="0" smtClean="0">
                <a:hlinkClick r:id="rId8" action="ppaction://hlinksldjump"/>
              </a:rPr>
              <a:t>Functions</a:t>
            </a:r>
            <a:endParaRPr lang="en-US" altLang="zh-TW" dirty="0" smtClean="0">
              <a:hlinkClick r:id="rId9" action="ppaction://hlinksldjump"/>
            </a:endParaRPr>
          </a:p>
          <a:p>
            <a:pPr lvl="2"/>
            <a:r>
              <a:rPr lang="en-US" altLang="zh-TW" dirty="0" smtClean="0">
                <a:latin typeface="Courier New" pitchFamily="49" charset="0"/>
                <a:cs typeface="Courier New" pitchFamily="49" charset="0"/>
                <a:hlinkClick r:id="rId10" action="ppaction://hlinksldjump"/>
              </a:rPr>
              <a:t>reduce</a:t>
            </a:r>
            <a:endParaRPr lang="en-US" altLang="zh-TW" dirty="0" smtClean="0">
              <a:latin typeface="Courier New" pitchFamily="49" charset="0"/>
              <a:cs typeface="Courier New" pitchFamily="49" charset="0"/>
              <a:hlinkClick r:id="rId9" action="ppaction://hlinksldjump"/>
            </a:endParaRPr>
          </a:p>
          <a:p>
            <a:pPr lvl="1"/>
            <a:r>
              <a:rPr lang="en-US" altLang="zh-TW" dirty="0" smtClean="0">
                <a:hlinkClick r:id="rId11" action="ppaction://hlinksldjump"/>
              </a:rPr>
              <a:t>Persistence</a:t>
            </a:r>
            <a:endParaRPr lang="en-US" altLang="zh-TW" dirty="0" smtClean="0"/>
          </a:p>
          <a:p>
            <a:pPr lvl="2"/>
            <a:r>
              <a:rPr lang="en-US" altLang="zh-TW" dirty="0">
                <a:latin typeface="Courier New" pitchFamily="49" charset="0"/>
                <a:cs typeface="Courier New" pitchFamily="49" charset="0"/>
                <a:hlinkClick r:id="rId12" action="ppaction://hlinksldjump"/>
              </a:rPr>
              <a:t>marshal</a:t>
            </a:r>
            <a:r>
              <a:rPr lang="en-US" altLang="zh-TW" dirty="0">
                <a:hlinkClick r:id="rId12" action="ppaction://hlinksldjump"/>
              </a:rPr>
              <a:t>, </a:t>
            </a:r>
            <a:r>
              <a:rPr lang="en-US" altLang="zh-TW" dirty="0">
                <a:latin typeface="Courier New" pitchFamily="49" charset="0"/>
                <a:cs typeface="Courier New" pitchFamily="49" charset="0"/>
                <a:hlinkClick r:id="rId12" action="ppaction://hlinksldjump"/>
              </a:rPr>
              <a:t>pickle</a:t>
            </a:r>
            <a:r>
              <a:rPr lang="en-US" altLang="zh-TW" dirty="0">
                <a:hlinkClick r:id="rId12" action="ppaction://hlinksldjump"/>
              </a:rPr>
              <a:t>,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  <a:hlinkClick r:id="rId12" action="ppaction://hlinksldjump"/>
              </a:rPr>
              <a:t>cPickle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zh-TW" dirty="0" smtClean="0">
                <a:latin typeface="+mj-lt"/>
                <a:cs typeface="Courier New" pitchFamily="49" charset="0"/>
                <a:hlinkClick r:id="rId13" action="ppaction://hlinksldjump"/>
              </a:rPr>
              <a:t>DBM</a:t>
            </a:r>
            <a:endParaRPr lang="en-US" altLang="zh-TW" dirty="0" smtClean="0">
              <a:latin typeface="+mj-lt"/>
              <a:cs typeface="Courier New" pitchFamily="49" charset="0"/>
            </a:endParaRPr>
          </a:p>
          <a:p>
            <a:pPr lvl="2"/>
            <a:r>
              <a:rPr lang="en-US" altLang="zh-TW" dirty="0" smtClean="0">
                <a:latin typeface="Courier New" pitchFamily="49" charset="0"/>
                <a:cs typeface="Courier New" pitchFamily="49" charset="0"/>
                <a:hlinkClick r:id="rId14" action="ppaction://hlinksldjump"/>
              </a:rPr>
              <a:t>shelve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zh-TW" dirty="0" smtClean="0">
                <a:latin typeface="+mj-lt"/>
                <a:cs typeface="Courier New" pitchFamily="49" charset="0"/>
                <a:hlinkClick r:id="rId15" action="ppaction://hlinksldjump"/>
              </a:rPr>
              <a:t>DB-API 2.0</a:t>
            </a:r>
            <a:r>
              <a:rPr lang="zh-TW" altLang="en-US" dirty="0" smtClean="0">
                <a:hlinkClick r:id="rId15" action="ppaction://hlinksldjump"/>
              </a:rPr>
              <a:t>（</a:t>
            </a:r>
            <a:r>
              <a:rPr lang="en-US" altLang="zh-TW" dirty="0">
                <a:hlinkClick r:id="rId15" action="ppaction://hlinksldjump"/>
              </a:rPr>
              <a:t>PEP 249</a:t>
            </a:r>
            <a:r>
              <a:rPr lang="zh-TW" altLang="en-US" dirty="0" smtClean="0">
                <a:hlinkClick r:id="rId15" action="ppaction://hlinksldjump"/>
              </a:rPr>
              <a:t>）</a:t>
            </a:r>
            <a:endParaRPr lang="en-US" altLang="zh-TW" dirty="0" smtClean="0">
              <a:latin typeface="+mj-lt"/>
              <a:cs typeface="Courier New" pitchFamily="49" charset="0"/>
              <a:hlinkClick r:id="rId9" action="ppaction://hlinksldjump"/>
            </a:endParaRPr>
          </a:p>
          <a:p>
            <a:pPr lvl="1"/>
            <a:r>
              <a:rPr lang="en-US" altLang="zh-TW" dirty="0" smtClean="0">
                <a:hlinkClick r:id="rId9" action="ppaction://hlinksldjump"/>
              </a:rPr>
              <a:t>References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74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EpyDoc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Looks for something like </a:t>
            </a:r>
            <a:r>
              <a:rPr lang="en-US" altLang="zh-TW" dirty="0" err="1" smtClean="0"/>
              <a:t>JavaDoc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>
                <a:hlinkClick r:id="rId2"/>
              </a:rPr>
              <a:t>epydoc.sourceforge.net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70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2680"/>
            <a:ext cx="7632848" cy="4162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60567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Management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Built-in </a:t>
            </a:r>
            <a:r>
              <a:rPr lang="en-US" altLang="zh-TW" dirty="0" smtClean="0"/>
              <a:t>Functions</a:t>
            </a:r>
            <a:r>
              <a:rPr lang="zh-TW" altLang="en-US" dirty="0" smtClean="0"/>
              <a:t>（</a:t>
            </a:r>
            <a:r>
              <a:rPr lang="en-US" altLang="zh-TW" dirty="0" smtClean="0"/>
              <a:t>located in the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builtin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zh-TW" dirty="0" smtClean="0"/>
              <a:t> module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range(start, stop[, step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lvl="1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zip([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iterable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...])</a:t>
            </a:r>
          </a:p>
          <a:p>
            <a:pPr lvl="1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enumerate(sequence, start=0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reduce(function,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iterable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[, initializer])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596" y="2060848"/>
            <a:ext cx="1544884" cy="159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5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Exercise 6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229600" cy="4896544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How to iterate through a list with an index</a:t>
            </a:r>
            <a:r>
              <a:rPr lang="en-US" altLang="zh-TW" dirty="0" smtClean="0">
                <a:solidFill>
                  <a:srgbClr val="C00000"/>
                </a:solidFill>
              </a:rPr>
              <a:t>? For examples, given a </a:t>
            </a:r>
            <a:r>
              <a:rPr lang="en-US" altLang="zh-TW" dirty="0">
                <a:solidFill>
                  <a:srgbClr val="C00000"/>
                </a:solidFill>
              </a:rPr>
              <a:t>list </a:t>
            </a:r>
            <a:r>
              <a:rPr lang="en-US" altLang="zh-TW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 = ['Justin', 'caterpillar', '</a:t>
            </a:r>
            <a:r>
              <a:rPr lang="en-US" altLang="zh-TW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openhome</a:t>
            </a:r>
            <a:r>
              <a:rPr lang="en-US" altLang="zh-TW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altLang="zh-TW" dirty="0" smtClean="0">
                <a:solidFill>
                  <a:srgbClr val="C00000"/>
                </a:solidFill>
              </a:rPr>
              <a:t>, print the followings.</a:t>
            </a:r>
          </a:p>
          <a:p>
            <a:endParaRPr lang="en-US" altLang="zh-TW" dirty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r>
              <a:rPr lang="en-US" altLang="zh-TW" dirty="0" smtClean="0">
                <a:solidFill>
                  <a:srgbClr val="C00000"/>
                </a:solidFill>
              </a:rPr>
              <a:t>Hints: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 1. Fill in the </a:t>
            </a:r>
            <a:r>
              <a:rPr lang="en-US" altLang="zh-TW" dirty="0" smtClean="0">
                <a:solidFill>
                  <a:srgbClr val="C00000"/>
                </a:solidFill>
              </a:rPr>
              <a:t>blanks </a:t>
            </a:r>
            <a:r>
              <a:rPr lang="en-US" altLang="zh-TW" dirty="0">
                <a:solidFill>
                  <a:srgbClr val="C00000"/>
                </a:solidFill>
              </a:rPr>
              <a:t>with </a:t>
            </a:r>
            <a:r>
              <a:rPr lang="en-US" altLang="zh-TW" dirty="0" smtClean="0">
                <a:solidFill>
                  <a:srgbClr val="C00000"/>
                </a:solidFill>
              </a:rPr>
              <a:t>proper codes.</a:t>
            </a:r>
          </a:p>
          <a:p>
            <a:pPr lvl="1"/>
            <a:endParaRPr lang="en-US" altLang="zh-TW" dirty="0">
              <a:solidFill>
                <a:srgbClr val="C00000"/>
              </a:solidFill>
            </a:endParaRPr>
          </a:p>
          <a:p>
            <a:pPr lvl="1"/>
            <a:endParaRPr lang="en-US" altLang="zh-TW" dirty="0" smtClean="0">
              <a:solidFill>
                <a:srgbClr val="C00000"/>
              </a:solidFill>
            </a:endParaRPr>
          </a:p>
          <a:p>
            <a:pPr lvl="1"/>
            <a:endParaRPr lang="en-US" altLang="zh-TW" dirty="0">
              <a:solidFill>
                <a:srgbClr val="C00000"/>
              </a:solidFill>
            </a:endParaRPr>
          </a:p>
          <a:p>
            <a:pPr lvl="1"/>
            <a:r>
              <a:rPr lang="en-US" altLang="zh-TW" dirty="0" smtClean="0">
                <a:solidFill>
                  <a:srgbClr val="C00000"/>
                </a:solidFill>
              </a:rPr>
              <a:t>2. Look up documentations about </a:t>
            </a:r>
            <a:r>
              <a:rPr lang="en-US" altLang="zh-TW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altLang="zh-TW" dirty="0" smtClean="0">
                <a:solidFill>
                  <a:srgbClr val="C00000"/>
                </a:solidFill>
              </a:rPr>
              <a:t>, </a:t>
            </a:r>
            <a:r>
              <a:rPr lang="en-US" altLang="zh-TW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zip</a:t>
            </a:r>
            <a:r>
              <a:rPr lang="en-US" altLang="zh-TW" dirty="0" smtClean="0">
                <a:solidFill>
                  <a:srgbClr val="C00000"/>
                </a:solidFill>
              </a:rPr>
              <a:t> and </a:t>
            </a:r>
            <a:r>
              <a:rPr lang="en-US" altLang="zh-TW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enumerate</a:t>
            </a:r>
            <a:r>
              <a:rPr lang="en-US" altLang="zh-TW" dirty="0" smtClean="0">
                <a:solidFill>
                  <a:srgbClr val="C00000"/>
                </a:solidFill>
              </a:rPr>
              <a:t>.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20515" y="2492896"/>
            <a:ext cx="7820236" cy="92333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sv-SE" altLang="zh-TW" dirty="0">
                <a:latin typeface="Courier New" pitchFamily="49" charset="0"/>
                <a:cs typeface="Courier New" pitchFamily="49" charset="0"/>
              </a:rPr>
              <a:t>0, Justin</a:t>
            </a:r>
          </a:p>
          <a:p>
            <a:r>
              <a:rPr lang="sv-SE" altLang="zh-TW" dirty="0">
                <a:latin typeface="Courier New" pitchFamily="49" charset="0"/>
                <a:cs typeface="Courier New" pitchFamily="49" charset="0"/>
              </a:rPr>
              <a:t>1, caterpillar</a:t>
            </a:r>
          </a:p>
          <a:p>
            <a:r>
              <a:rPr lang="sv-SE" altLang="zh-TW" dirty="0">
                <a:latin typeface="Courier New" pitchFamily="49" charset="0"/>
                <a:cs typeface="Courier New" pitchFamily="49" charset="0"/>
              </a:rPr>
              <a:t>2, openhome</a:t>
            </a:r>
          </a:p>
        </p:txBody>
      </p:sp>
      <p:sp>
        <p:nvSpPr>
          <p:cNvPr id="8" name="矩形 7"/>
          <p:cNvSpPr/>
          <p:nvPr/>
        </p:nvSpPr>
        <p:spPr>
          <a:xfrm>
            <a:off x="707014" y="4509120"/>
            <a:ext cx="7820236" cy="92333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sv-SE" altLang="zh-TW" dirty="0">
                <a:latin typeface="Courier New" pitchFamily="49" charset="0"/>
                <a:cs typeface="Courier New" pitchFamily="49" charset="0"/>
              </a:rPr>
              <a:t>names = ['Justin', 'caterpillar', 'openhome']</a:t>
            </a:r>
          </a:p>
          <a:p>
            <a:r>
              <a:rPr lang="sv-SE" altLang="zh-TW" dirty="0">
                <a:latin typeface="Courier New" pitchFamily="49" charset="0"/>
                <a:cs typeface="Courier New" pitchFamily="49" charset="0"/>
              </a:rPr>
              <a:t>for ______ in ______:</a:t>
            </a:r>
          </a:p>
          <a:p>
            <a:r>
              <a:rPr lang="sv-SE" altLang="zh-TW" dirty="0">
                <a:latin typeface="Courier New" pitchFamily="49" charset="0"/>
                <a:cs typeface="Courier New" pitchFamily="49" charset="0"/>
              </a:rPr>
              <a:t>    print '{0}, {1}'.format(______)</a:t>
            </a:r>
          </a:p>
        </p:txBody>
      </p:sp>
    </p:spTree>
    <p:extLst>
      <p:ext uri="{BB962C8B-B14F-4D97-AF65-F5344CB8AC3E}">
        <p14:creationId xmlns:p14="http://schemas.microsoft.com/office/powerpoint/2010/main" val="159577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reduce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Sometimes, it’s called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foldLeft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39552" y="1916832"/>
            <a:ext cx="8171965" cy="369332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reduce(lambda acct,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: acct +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, [1, 2, 3, 4, 5], 0)</a:t>
            </a:r>
          </a:p>
        </p:txBody>
      </p:sp>
      <p:sp>
        <p:nvSpPr>
          <p:cNvPr id="6" name="平行四邊形 5"/>
          <p:cNvSpPr/>
          <p:nvPr/>
        </p:nvSpPr>
        <p:spPr>
          <a:xfrm>
            <a:off x="2195736" y="3388425"/>
            <a:ext cx="2232248" cy="1944216"/>
          </a:xfrm>
          <a:prstGeom prst="parallelogram">
            <a:avLst>
              <a:gd name="adj" fmla="val 76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7" name="平行四邊形 6"/>
          <p:cNvSpPr/>
          <p:nvPr/>
        </p:nvSpPr>
        <p:spPr>
          <a:xfrm>
            <a:off x="2915816" y="3388425"/>
            <a:ext cx="2232248" cy="1944216"/>
          </a:xfrm>
          <a:prstGeom prst="parallelogram">
            <a:avLst>
              <a:gd name="adj" fmla="val 76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8" name="平行四邊形 7"/>
          <p:cNvSpPr/>
          <p:nvPr/>
        </p:nvSpPr>
        <p:spPr>
          <a:xfrm>
            <a:off x="3635896" y="3388425"/>
            <a:ext cx="2232248" cy="1944216"/>
          </a:xfrm>
          <a:prstGeom prst="parallelogram">
            <a:avLst>
              <a:gd name="adj" fmla="val 76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9" name="平行四邊形 8"/>
          <p:cNvSpPr/>
          <p:nvPr/>
        </p:nvSpPr>
        <p:spPr>
          <a:xfrm>
            <a:off x="4355976" y="3388425"/>
            <a:ext cx="2232248" cy="1944216"/>
          </a:xfrm>
          <a:prstGeom prst="parallelogram">
            <a:avLst>
              <a:gd name="adj" fmla="val 76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0" name="平行四邊形 9"/>
          <p:cNvSpPr/>
          <p:nvPr/>
        </p:nvSpPr>
        <p:spPr>
          <a:xfrm>
            <a:off x="5076056" y="3388425"/>
            <a:ext cx="2232248" cy="1944216"/>
          </a:xfrm>
          <a:prstGeom prst="parallelogram">
            <a:avLst>
              <a:gd name="adj" fmla="val 76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1" name="平行四邊形 10"/>
          <p:cNvSpPr/>
          <p:nvPr/>
        </p:nvSpPr>
        <p:spPr>
          <a:xfrm rot="1327780">
            <a:off x="2011608" y="3048347"/>
            <a:ext cx="1283577" cy="2387051"/>
          </a:xfrm>
          <a:prstGeom prst="parallelogram">
            <a:avLst>
              <a:gd name="adj" fmla="val 528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542122" y="40272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3" name="弧形箭號 (下彎) 12"/>
          <p:cNvSpPr/>
          <p:nvPr/>
        </p:nvSpPr>
        <p:spPr>
          <a:xfrm>
            <a:off x="3419872" y="2954436"/>
            <a:ext cx="720080" cy="310173"/>
          </a:xfrm>
          <a:prstGeom prst="curved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563888" y="2492896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</a:t>
            </a:r>
            <a:endParaRPr lang="zh-TW" altLang="en-US" sz="3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417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74</a:t>
            </a:fld>
            <a:endParaRPr lang="zh-TW" altLang="en-US"/>
          </a:p>
        </p:txBody>
      </p:sp>
      <p:sp>
        <p:nvSpPr>
          <p:cNvPr id="5" name="平行四邊形 4"/>
          <p:cNvSpPr/>
          <p:nvPr/>
        </p:nvSpPr>
        <p:spPr>
          <a:xfrm rot="1327780">
            <a:off x="2711635" y="2904331"/>
            <a:ext cx="1283577" cy="2387051"/>
          </a:xfrm>
          <a:prstGeom prst="parallelogram">
            <a:avLst>
              <a:gd name="adj" fmla="val 528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平行四邊形 5"/>
          <p:cNvSpPr/>
          <p:nvPr/>
        </p:nvSpPr>
        <p:spPr>
          <a:xfrm>
            <a:off x="2915816" y="3224356"/>
            <a:ext cx="2232248" cy="1944216"/>
          </a:xfrm>
          <a:prstGeom prst="parallelogram">
            <a:avLst>
              <a:gd name="adj" fmla="val 76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" name="平行四邊形 6"/>
          <p:cNvSpPr/>
          <p:nvPr/>
        </p:nvSpPr>
        <p:spPr>
          <a:xfrm>
            <a:off x="3635896" y="3224356"/>
            <a:ext cx="2232248" cy="1944216"/>
          </a:xfrm>
          <a:prstGeom prst="parallelogram">
            <a:avLst>
              <a:gd name="adj" fmla="val 76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8" name="平行四邊形 7"/>
          <p:cNvSpPr/>
          <p:nvPr/>
        </p:nvSpPr>
        <p:spPr>
          <a:xfrm>
            <a:off x="4355976" y="3224356"/>
            <a:ext cx="2232248" cy="1944216"/>
          </a:xfrm>
          <a:prstGeom prst="parallelogram">
            <a:avLst>
              <a:gd name="adj" fmla="val 76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9" name="平行四邊形 8"/>
          <p:cNvSpPr/>
          <p:nvPr/>
        </p:nvSpPr>
        <p:spPr>
          <a:xfrm>
            <a:off x="5076056" y="3224356"/>
            <a:ext cx="2232248" cy="1944216"/>
          </a:xfrm>
          <a:prstGeom prst="parallelogram">
            <a:avLst>
              <a:gd name="adj" fmla="val 76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0" name="平行四邊形 9"/>
          <p:cNvSpPr/>
          <p:nvPr/>
        </p:nvSpPr>
        <p:spPr>
          <a:xfrm rot="1327780">
            <a:off x="2742079" y="2884278"/>
            <a:ext cx="1283577" cy="2387051"/>
          </a:xfrm>
          <a:prstGeom prst="parallelogram">
            <a:avLst>
              <a:gd name="adj" fmla="val 528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272593" y="3863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2" name="弧形箭號 (下彎) 11"/>
          <p:cNvSpPr/>
          <p:nvPr/>
        </p:nvSpPr>
        <p:spPr>
          <a:xfrm>
            <a:off x="4139952" y="2790367"/>
            <a:ext cx="720080" cy="310173"/>
          </a:xfrm>
          <a:prstGeom prst="curved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283968" y="232882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</a:t>
            </a:r>
            <a:endParaRPr lang="zh-TW" altLang="en-US" sz="3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02840" y="44624"/>
            <a:ext cx="8229600" cy="1143000"/>
          </a:xfrm>
        </p:spPr>
        <p:txBody>
          <a:bodyPr/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reduce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投影片編號版面配置區 3"/>
          <p:cNvSpPr txBox="1">
            <a:spLocks/>
          </p:cNvSpPr>
          <p:nvPr/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A0BB7-265A-403C-9275-D587AB510EDC}" type="slidenum">
              <a:rPr lang="zh-TW" altLang="en-US" smtClean="0"/>
              <a:pPr/>
              <a:t>74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39552" y="1916832"/>
            <a:ext cx="8171965" cy="369332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reduce(lambda acct,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: acct +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, [1, 2, 3, 4, 5], 0)</a:t>
            </a:r>
          </a:p>
        </p:txBody>
      </p:sp>
      <p:sp>
        <p:nvSpPr>
          <p:cNvPr id="17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Sometimes, it’s called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foldLeft</a:t>
            </a:r>
            <a:r>
              <a:rPr lang="en-US" altLang="zh-TW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16772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75</a:t>
            </a:fld>
            <a:endParaRPr lang="zh-TW" altLang="en-US"/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02840" y="44624"/>
            <a:ext cx="8229600" cy="1143000"/>
          </a:xfrm>
        </p:spPr>
        <p:txBody>
          <a:bodyPr/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reduce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投影片編號版面配置區 3"/>
          <p:cNvSpPr txBox="1">
            <a:spLocks/>
          </p:cNvSpPr>
          <p:nvPr/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A0BB7-265A-403C-9275-D587AB510EDC}" type="slidenum">
              <a:rPr lang="zh-TW" altLang="en-US" smtClean="0"/>
              <a:pPr/>
              <a:t>75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39552" y="1916832"/>
            <a:ext cx="8171965" cy="369332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reduce(lambda acct,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: acct +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, [1, 2, 3, 4, 5], 0)</a:t>
            </a:r>
          </a:p>
        </p:txBody>
      </p:sp>
      <p:sp>
        <p:nvSpPr>
          <p:cNvPr id="17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Sometimes, it’s called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foldLeft</a:t>
            </a:r>
            <a:r>
              <a:rPr lang="en-US" altLang="zh-TW" dirty="0" smtClean="0"/>
              <a:t>.</a:t>
            </a:r>
          </a:p>
        </p:txBody>
      </p:sp>
      <p:sp>
        <p:nvSpPr>
          <p:cNvPr id="32" name="平行四邊形 31"/>
          <p:cNvSpPr/>
          <p:nvPr/>
        </p:nvSpPr>
        <p:spPr>
          <a:xfrm rot="1327780">
            <a:off x="3420596" y="2904331"/>
            <a:ext cx="1283577" cy="2387051"/>
          </a:xfrm>
          <a:prstGeom prst="parallelogram">
            <a:avLst>
              <a:gd name="adj" fmla="val 528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平行四邊形 32"/>
          <p:cNvSpPr/>
          <p:nvPr/>
        </p:nvSpPr>
        <p:spPr>
          <a:xfrm rot="1327780">
            <a:off x="3462159" y="2893945"/>
            <a:ext cx="1283577" cy="2387051"/>
          </a:xfrm>
          <a:prstGeom prst="parallelogram">
            <a:avLst>
              <a:gd name="adj" fmla="val 528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平行四邊形 33"/>
          <p:cNvSpPr/>
          <p:nvPr/>
        </p:nvSpPr>
        <p:spPr>
          <a:xfrm>
            <a:off x="3635896" y="3254800"/>
            <a:ext cx="2232248" cy="1944216"/>
          </a:xfrm>
          <a:prstGeom prst="parallelogram">
            <a:avLst>
              <a:gd name="adj" fmla="val 76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5" name="平行四邊形 34"/>
          <p:cNvSpPr/>
          <p:nvPr/>
        </p:nvSpPr>
        <p:spPr>
          <a:xfrm>
            <a:off x="4355976" y="3254800"/>
            <a:ext cx="2232248" cy="1944216"/>
          </a:xfrm>
          <a:prstGeom prst="parallelogram">
            <a:avLst>
              <a:gd name="adj" fmla="val 76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6" name="平行四邊形 35"/>
          <p:cNvSpPr/>
          <p:nvPr/>
        </p:nvSpPr>
        <p:spPr>
          <a:xfrm>
            <a:off x="5076056" y="3254800"/>
            <a:ext cx="2232248" cy="1944216"/>
          </a:xfrm>
          <a:prstGeom prst="parallelogram">
            <a:avLst>
              <a:gd name="adj" fmla="val 76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7" name="平行四邊形 36"/>
          <p:cNvSpPr/>
          <p:nvPr/>
        </p:nvSpPr>
        <p:spPr>
          <a:xfrm rot="1327780">
            <a:off x="3492603" y="2873892"/>
            <a:ext cx="1283577" cy="2387051"/>
          </a:xfrm>
          <a:prstGeom prst="parallelogram">
            <a:avLst>
              <a:gd name="adj" fmla="val 528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4023117" y="3852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9" name="弧形箭號 (下彎) 38"/>
          <p:cNvSpPr/>
          <p:nvPr/>
        </p:nvSpPr>
        <p:spPr>
          <a:xfrm>
            <a:off x="4860032" y="2779976"/>
            <a:ext cx="720080" cy="310173"/>
          </a:xfrm>
          <a:prstGeom prst="curved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5004048" y="2318436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</a:t>
            </a:r>
            <a:endParaRPr lang="zh-TW" altLang="en-US" sz="3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524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76</a:t>
            </a:fld>
            <a:endParaRPr lang="zh-TW" altLang="en-US"/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02840" y="44624"/>
            <a:ext cx="8229600" cy="1143000"/>
          </a:xfrm>
        </p:spPr>
        <p:txBody>
          <a:bodyPr/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reduce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投影片編號版面配置區 3"/>
          <p:cNvSpPr txBox="1">
            <a:spLocks/>
          </p:cNvSpPr>
          <p:nvPr/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A0BB7-265A-403C-9275-D587AB510EDC}" type="slidenum">
              <a:rPr lang="zh-TW" altLang="en-US" smtClean="0"/>
              <a:pPr/>
              <a:t>76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39552" y="1916832"/>
            <a:ext cx="8171965" cy="369332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reduce(lambda acct,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: acct +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, [1, 2, 3, 4, 5], 0)</a:t>
            </a:r>
          </a:p>
        </p:txBody>
      </p:sp>
      <p:sp>
        <p:nvSpPr>
          <p:cNvPr id="17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Sometimes, it’s called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foldLeft</a:t>
            </a:r>
            <a:r>
              <a:rPr lang="en-US" altLang="zh-TW" dirty="0" smtClean="0"/>
              <a:t>.</a:t>
            </a:r>
          </a:p>
        </p:txBody>
      </p:sp>
      <p:sp>
        <p:nvSpPr>
          <p:cNvPr id="13" name="平行四邊形 12"/>
          <p:cNvSpPr/>
          <p:nvPr/>
        </p:nvSpPr>
        <p:spPr>
          <a:xfrm rot="1327780">
            <a:off x="4089450" y="2873153"/>
            <a:ext cx="1283577" cy="2387051"/>
          </a:xfrm>
          <a:prstGeom prst="parallelogram">
            <a:avLst>
              <a:gd name="adj" fmla="val 528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平行四邊形 23"/>
          <p:cNvSpPr/>
          <p:nvPr/>
        </p:nvSpPr>
        <p:spPr>
          <a:xfrm rot="1327780">
            <a:off x="4099112" y="2904331"/>
            <a:ext cx="1283577" cy="2387051"/>
          </a:xfrm>
          <a:prstGeom prst="parallelogram">
            <a:avLst>
              <a:gd name="adj" fmla="val 528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平行四邊形 24"/>
          <p:cNvSpPr/>
          <p:nvPr/>
        </p:nvSpPr>
        <p:spPr>
          <a:xfrm rot="1327780">
            <a:off x="4140675" y="2893945"/>
            <a:ext cx="1283577" cy="2387051"/>
          </a:xfrm>
          <a:prstGeom prst="parallelogram">
            <a:avLst>
              <a:gd name="adj" fmla="val 528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平行四邊形 25"/>
          <p:cNvSpPr/>
          <p:nvPr/>
        </p:nvSpPr>
        <p:spPr>
          <a:xfrm>
            <a:off x="4335194" y="3244409"/>
            <a:ext cx="2232248" cy="1944216"/>
          </a:xfrm>
          <a:prstGeom prst="parallelogram">
            <a:avLst>
              <a:gd name="adj" fmla="val 76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7" name="平行四邊形 26"/>
          <p:cNvSpPr/>
          <p:nvPr/>
        </p:nvSpPr>
        <p:spPr>
          <a:xfrm>
            <a:off x="5076056" y="3244409"/>
            <a:ext cx="2232248" cy="1944216"/>
          </a:xfrm>
          <a:prstGeom prst="parallelogram">
            <a:avLst>
              <a:gd name="adj" fmla="val 76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28" name="平行四邊形 27"/>
          <p:cNvSpPr/>
          <p:nvPr/>
        </p:nvSpPr>
        <p:spPr>
          <a:xfrm rot="1327780">
            <a:off x="4171119" y="2873892"/>
            <a:ext cx="1283577" cy="2387051"/>
          </a:xfrm>
          <a:prstGeom prst="parallelogram">
            <a:avLst>
              <a:gd name="adj" fmla="val 528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4701633" y="3852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30" name="弧形箭號 (下彎) 29"/>
          <p:cNvSpPr/>
          <p:nvPr/>
        </p:nvSpPr>
        <p:spPr>
          <a:xfrm>
            <a:off x="5559330" y="2769585"/>
            <a:ext cx="720080" cy="310173"/>
          </a:xfrm>
          <a:prstGeom prst="curved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682564" y="2318436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</a:t>
            </a:r>
            <a:endParaRPr lang="zh-TW" altLang="en-US" sz="3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6242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77</a:t>
            </a:fld>
            <a:endParaRPr lang="zh-TW" altLang="en-US"/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02840" y="44624"/>
            <a:ext cx="8229600" cy="1143000"/>
          </a:xfrm>
        </p:spPr>
        <p:txBody>
          <a:bodyPr/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reduce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投影片編號版面配置區 3"/>
          <p:cNvSpPr txBox="1">
            <a:spLocks/>
          </p:cNvSpPr>
          <p:nvPr/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A0BB7-265A-403C-9275-D587AB510EDC}" type="slidenum">
              <a:rPr lang="zh-TW" altLang="en-US" smtClean="0"/>
              <a:pPr/>
              <a:t>77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39552" y="1916832"/>
            <a:ext cx="8171965" cy="369332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reduce(lambda acct,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: acct +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, [1, 2, 3, 4, 5], 0)</a:t>
            </a:r>
          </a:p>
        </p:txBody>
      </p:sp>
      <p:sp>
        <p:nvSpPr>
          <p:cNvPr id="17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Sometimes, it’s called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foldLeft</a:t>
            </a:r>
            <a:r>
              <a:rPr lang="en-US" altLang="zh-TW" dirty="0" smtClean="0"/>
              <a:t>.</a:t>
            </a:r>
          </a:p>
        </p:txBody>
      </p:sp>
      <p:sp>
        <p:nvSpPr>
          <p:cNvPr id="18" name="平行四邊形 17"/>
          <p:cNvSpPr/>
          <p:nvPr/>
        </p:nvSpPr>
        <p:spPr>
          <a:xfrm rot="1327780">
            <a:off x="4810259" y="2873153"/>
            <a:ext cx="1283577" cy="2387051"/>
          </a:xfrm>
          <a:prstGeom prst="parallelogram">
            <a:avLst>
              <a:gd name="adj" fmla="val 528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平行四邊形 18"/>
          <p:cNvSpPr/>
          <p:nvPr/>
        </p:nvSpPr>
        <p:spPr>
          <a:xfrm rot="1327780">
            <a:off x="4831041" y="2873153"/>
            <a:ext cx="1283577" cy="2387051"/>
          </a:xfrm>
          <a:prstGeom prst="parallelogram">
            <a:avLst>
              <a:gd name="adj" fmla="val 528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平行四邊形 19"/>
          <p:cNvSpPr/>
          <p:nvPr/>
        </p:nvSpPr>
        <p:spPr>
          <a:xfrm rot="1327780">
            <a:off x="4840703" y="2904331"/>
            <a:ext cx="1283577" cy="2387051"/>
          </a:xfrm>
          <a:prstGeom prst="parallelogram">
            <a:avLst>
              <a:gd name="adj" fmla="val 528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平行四邊形 20"/>
          <p:cNvSpPr/>
          <p:nvPr/>
        </p:nvSpPr>
        <p:spPr>
          <a:xfrm rot="1327780">
            <a:off x="4882266" y="2893945"/>
            <a:ext cx="1283577" cy="2387051"/>
          </a:xfrm>
          <a:prstGeom prst="parallelogram">
            <a:avLst>
              <a:gd name="adj" fmla="val 528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平行四邊形 21"/>
          <p:cNvSpPr/>
          <p:nvPr/>
        </p:nvSpPr>
        <p:spPr>
          <a:xfrm>
            <a:off x="5076056" y="3234018"/>
            <a:ext cx="2232248" cy="1944216"/>
          </a:xfrm>
          <a:prstGeom prst="parallelogram">
            <a:avLst>
              <a:gd name="adj" fmla="val 76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23" name="平行四邊形 22"/>
          <p:cNvSpPr/>
          <p:nvPr/>
        </p:nvSpPr>
        <p:spPr>
          <a:xfrm rot="1327780">
            <a:off x="4912710" y="2873892"/>
            <a:ext cx="1283577" cy="2387051"/>
          </a:xfrm>
          <a:prstGeom prst="parallelogram">
            <a:avLst>
              <a:gd name="adj" fmla="val 528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5443224" y="38527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33" name="弧形箭號 (下彎) 32"/>
          <p:cNvSpPr/>
          <p:nvPr/>
        </p:nvSpPr>
        <p:spPr>
          <a:xfrm>
            <a:off x="6300192" y="2759194"/>
            <a:ext cx="720080" cy="310173"/>
          </a:xfrm>
          <a:prstGeom prst="curved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444208" y="2297654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</a:t>
            </a:r>
            <a:endParaRPr lang="zh-TW" altLang="en-US" sz="3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8027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78</a:t>
            </a:fld>
            <a:endParaRPr lang="zh-TW" altLang="en-US"/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02840" y="44624"/>
            <a:ext cx="8229600" cy="1143000"/>
          </a:xfrm>
        </p:spPr>
        <p:txBody>
          <a:bodyPr/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reduce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投影片編號版面配置區 3"/>
          <p:cNvSpPr txBox="1">
            <a:spLocks/>
          </p:cNvSpPr>
          <p:nvPr/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A0BB7-265A-403C-9275-D587AB510EDC}" type="slidenum">
              <a:rPr lang="zh-TW" altLang="en-US" smtClean="0"/>
              <a:pPr/>
              <a:t>78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39552" y="1916832"/>
            <a:ext cx="8171965" cy="369332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reduce(lambda acct,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: acct +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, [1, 2, 3, 4, 5], 0)</a:t>
            </a:r>
          </a:p>
        </p:txBody>
      </p:sp>
      <p:sp>
        <p:nvSpPr>
          <p:cNvPr id="17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Sometimes, it’s called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foldLeft</a:t>
            </a:r>
            <a:r>
              <a:rPr lang="en-US" altLang="zh-TW" dirty="0" smtClean="0"/>
              <a:t>.</a:t>
            </a:r>
          </a:p>
        </p:txBody>
      </p:sp>
      <p:sp>
        <p:nvSpPr>
          <p:cNvPr id="24" name="平行四邊形 23"/>
          <p:cNvSpPr/>
          <p:nvPr/>
        </p:nvSpPr>
        <p:spPr>
          <a:xfrm>
            <a:off x="5137673" y="3356992"/>
            <a:ext cx="2232248" cy="1944216"/>
          </a:xfrm>
          <a:prstGeom prst="parallelogram">
            <a:avLst>
              <a:gd name="adj" fmla="val 76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25" name="平行四邊形 24"/>
          <p:cNvSpPr/>
          <p:nvPr/>
        </p:nvSpPr>
        <p:spPr>
          <a:xfrm>
            <a:off x="5127282" y="3325819"/>
            <a:ext cx="2232248" cy="1944216"/>
          </a:xfrm>
          <a:prstGeom prst="parallelogram">
            <a:avLst>
              <a:gd name="adj" fmla="val 76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26" name="平行四邊形 25"/>
          <p:cNvSpPr/>
          <p:nvPr/>
        </p:nvSpPr>
        <p:spPr>
          <a:xfrm>
            <a:off x="5117620" y="3295375"/>
            <a:ext cx="2232248" cy="1944216"/>
          </a:xfrm>
          <a:prstGeom prst="parallelogram">
            <a:avLst>
              <a:gd name="adj" fmla="val 76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27" name="平行四邊形 26"/>
          <p:cNvSpPr/>
          <p:nvPr/>
        </p:nvSpPr>
        <p:spPr>
          <a:xfrm>
            <a:off x="5107229" y="3264202"/>
            <a:ext cx="2232248" cy="1944216"/>
          </a:xfrm>
          <a:prstGeom prst="parallelogram">
            <a:avLst>
              <a:gd name="adj" fmla="val 76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28" name="平行四邊形 27"/>
          <p:cNvSpPr/>
          <p:nvPr/>
        </p:nvSpPr>
        <p:spPr>
          <a:xfrm>
            <a:off x="5106500" y="3233758"/>
            <a:ext cx="2232248" cy="1944216"/>
          </a:xfrm>
          <a:prstGeom prst="parallelogram">
            <a:avLst>
              <a:gd name="adj" fmla="val 76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29" name="平行四邊形 28"/>
          <p:cNvSpPr/>
          <p:nvPr/>
        </p:nvSpPr>
        <p:spPr>
          <a:xfrm>
            <a:off x="5076056" y="3203574"/>
            <a:ext cx="2232248" cy="1944216"/>
          </a:xfrm>
          <a:prstGeom prst="parallelogram">
            <a:avLst>
              <a:gd name="adj" fmla="val 767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227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reduce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reduce</a:t>
            </a:r>
            <a:r>
              <a:rPr lang="en-US" altLang="zh-TW" dirty="0" smtClean="0"/>
              <a:t> is </a:t>
            </a:r>
            <a:r>
              <a:rPr lang="en-US" altLang="zh-TW" dirty="0"/>
              <a:t>a really versatile function that can be used in millions of different ways.</a:t>
            </a:r>
            <a:endParaRPr lang="en-US" altLang="zh-TW" dirty="0" smtClean="0"/>
          </a:p>
          <a:p>
            <a:r>
              <a:rPr lang="en-US" altLang="zh-TW" dirty="0" smtClean="0"/>
              <a:t>Once you want to calculate something from a list, consider using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reduce</a:t>
            </a:r>
            <a:r>
              <a:rPr lang="en-US" altLang="zh-TW" dirty="0" smtClean="0"/>
              <a:t> instead of a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zh-TW" dirty="0" smtClean="0"/>
              <a:t> loop.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87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404664"/>
            <a:ext cx="8229600" cy="5976664"/>
          </a:xfrm>
        </p:spPr>
        <p:txBody>
          <a:bodyPr/>
          <a:lstStyle/>
          <a:p>
            <a:r>
              <a:rPr lang="en-US" altLang="zh-TW" dirty="0" smtClean="0"/>
              <a:t>The 4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class:</a:t>
            </a:r>
          </a:p>
          <a:p>
            <a:pPr lvl="1"/>
            <a:r>
              <a:rPr lang="en-US" altLang="zh-TW" dirty="0" smtClean="0">
                <a:hlinkClick r:id="rId2" action="ppaction://hlinksldjump"/>
              </a:rPr>
              <a:t>Libraries </a:t>
            </a:r>
            <a:r>
              <a:rPr lang="en-US" altLang="zh-TW" dirty="0" err="1" smtClean="0">
                <a:hlinkClick r:id="rId2" action="ppaction://hlinksldjump"/>
              </a:rPr>
              <a:t>vs</a:t>
            </a:r>
            <a:r>
              <a:rPr lang="en-US" altLang="zh-TW" dirty="0" smtClean="0">
                <a:hlinkClick r:id="rId2" action="ppaction://hlinksldjump"/>
              </a:rPr>
              <a:t> Frameworks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3" action="ppaction://hlinksldjump"/>
              </a:rPr>
              <a:t>Inversion of Control</a:t>
            </a:r>
            <a:endParaRPr lang="en-US" altLang="zh-TW" dirty="0" smtClean="0"/>
          </a:p>
          <a:p>
            <a:pPr lvl="2"/>
            <a:r>
              <a:rPr lang="en-US" altLang="zh-TW" dirty="0">
                <a:hlinkClick r:id="rId4" action="ppaction://hlinksldjump"/>
              </a:rPr>
              <a:t>Do We Need a Framework?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5" action="ppaction://hlinksldjump"/>
              </a:rPr>
              <a:t>Getting Started with </a:t>
            </a:r>
            <a:r>
              <a:rPr lang="en-US" altLang="zh-TW" dirty="0" err="1" smtClean="0">
                <a:hlinkClick r:id="rId5" action="ppaction://hlinksldjump"/>
              </a:rPr>
              <a:t>Django</a:t>
            </a:r>
            <a:endParaRPr lang="en-US" altLang="zh-TW" dirty="0" smtClean="0"/>
          </a:p>
          <a:p>
            <a:pPr lvl="2"/>
            <a:r>
              <a:rPr lang="en-US" altLang="zh-TW" dirty="0">
                <a:hlinkClick r:id="rId6" action="ppaction://hlinksldjump"/>
              </a:rPr>
              <a:t>Creating a </a:t>
            </a:r>
            <a:r>
              <a:rPr lang="en-US" altLang="zh-TW" dirty="0" smtClean="0">
                <a:hlinkClick r:id="rId6" action="ppaction://hlinksldjump"/>
              </a:rPr>
              <a:t>Project</a:t>
            </a:r>
            <a:endParaRPr lang="en-US" altLang="zh-TW" dirty="0" smtClean="0"/>
          </a:p>
          <a:p>
            <a:pPr lvl="2"/>
            <a:r>
              <a:rPr lang="en-US" altLang="zh-TW" dirty="0">
                <a:hlinkClick r:id="rId7" action="ppaction://hlinksldjump"/>
              </a:rPr>
              <a:t>Creating a Database and an </a:t>
            </a:r>
            <a:r>
              <a:rPr lang="en-US" altLang="zh-TW" dirty="0" smtClean="0">
                <a:hlinkClick r:id="rId7" action="ppaction://hlinksldjump"/>
              </a:rPr>
              <a:t>App</a:t>
            </a:r>
            <a:endParaRPr lang="en-US" altLang="zh-TW" dirty="0" smtClean="0"/>
          </a:p>
          <a:p>
            <a:pPr lvl="2"/>
            <a:r>
              <a:rPr lang="en-US" altLang="zh-TW" dirty="0">
                <a:hlinkClick r:id="rId8" action="ppaction://hlinksldjump"/>
              </a:rPr>
              <a:t>Playing API with the Python </a:t>
            </a:r>
            <a:r>
              <a:rPr lang="en-US" altLang="zh-TW" dirty="0" smtClean="0">
                <a:hlinkClick r:id="rId8" action="ppaction://hlinksldjump"/>
              </a:rPr>
              <a:t>shell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9" action="ppaction://hlinksldjump"/>
              </a:rPr>
              <a:t>Writing </a:t>
            </a:r>
            <a:r>
              <a:rPr lang="en-US" altLang="zh-TW" dirty="0">
                <a:hlinkClick r:id="rId9" action="ppaction://hlinksldjump"/>
              </a:rPr>
              <a:t>Y</a:t>
            </a:r>
            <a:r>
              <a:rPr lang="en-US" altLang="zh-TW" dirty="0" smtClean="0">
                <a:hlinkClick r:id="rId9" action="ppaction://hlinksldjump"/>
              </a:rPr>
              <a:t>our </a:t>
            </a:r>
            <a:r>
              <a:rPr lang="en-US" altLang="zh-TW" dirty="0">
                <a:hlinkClick r:id="rId9" action="ppaction://hlinksldjump"/>
              </a:rPr>
              <a:t>F</a:t>
            </a:r>
            <a:r>
              <a:rPr lang="en-US" altLang="zh-TW" dirty="0" smtClean="0">
                <a:hlinkClick r:id="rId9" action="ppaction://hlinksldjump"/>
              </a:rPr>
              <a:t>irst View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10" action="ppaction://hlinksldjump"/>
              </a:rPr>
              <a:t>Controller? or Views?</a:t>
            </a:r>
            <a:endParaRPr lang="en-US" altLang="zh-TW" dirty="0" smtClean="0"/>
          </a:p>
          <a:p>
            <a:pPr lvl="2"/>
            <a:r>
              <a:rPr lang="en-US" altLang="zh-TW" dirty="0" err="1" smtClean="0">
                <a:hlinkClick r:id="rId11" action="ppaction://hlinksldjump"/>
              </a:rPr>
              <a:t>URLconf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12" action="ppaction://hlinksldjump"/>
              </a:rPr>
              <a:t>References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39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2840" y="64293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Exercise 7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063277"/>
            <a:ext cx="8841160" cy="4525963"/>
          </a:xfrm>
        </p:spPr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Use </a:t>
            </a:r>
            <a:r>
              <a:rPr lang="en-US" altLang="zh-TW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reduce</a:t>
            </a:r>
            <a:r>
              <a:rPr lang="en-US" altLang="zh-TW" dirty="0" smtClean="0">
                <a:solidFill>
                  <a:srgbClr val="C00000"/>
                </a:solidFill>
              </a:rPr>
              <a:t> and </a:t>
            </a:r>
            <a:r>
              <a:rPr lang="en-US" altLang="zh-TW" b="1" dirty="0" smtClean="0">
                <a:solidFill>
                  <a:srgbClr val="C00000"/>
                </a:solidFill>
              </a:rPr>
              <a:t>list comprehensions </a:t>
            </a:r>
            <a:r>
              <a:rPr lang="en-US" altLang="zh-TW" dirty="0" smtClean="0">
                <a:solidFill>
                  <a:srgbClr val="C00000"/>
                </a:solidFill>
              </a:rPr>
              <a:t>to revise the following code (</a:t>
            </a:r>
            <a:r>
              <a:rPr lang="en-US" altLang="zh-TW" dirty="0" err="1" smtClean="0">
                <a:solidFill>
                  <a:srgbClr val="C00000"/>
                </a:solidFill>
              </a:rPr>
              <a:t>avaliable</a:t>
            </a:r>
            <a:r>
              <a:rPr lang="en-US" altLang="zh-TW" dirty="0" smtClean="0">
                <a:solidFill>
                  <a:srgbClr val="C00000"/>
                </a:solidFill>
              </a:rPr>
              <a:t> in lab/exercises/exercise7/main.py). 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39552" y="2060848"/>
            <a:ext cx="8352928" cy="452431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ascending(a, b): return a - b</a:t>
            </a:r>
          </a:p>
          <a:p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descending(a, b): return -ascending(a, b)</a:t>
            </a:r>
          </a:p>
          <a:p>
            <a:r>
              <a:rPr lang="en-US" altLang="zh-TW" sz="1200" dirty="0" smtClean="0">
                <a:latin typeface="Courier New" pitchFamily="49" charset="0"/>
                <a:cs typeface="Courier New" pitchFamily="49" charset="0"/>
              </a:rPr>
              <a:t># selection sort</a:t>
            </a:r>
            <a:endParaRPr lang="en-US" altLang="zh-TW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sorted(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, compare = ascending):</a:t>
            </a:r>
          </a:p>
          <a:p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   return [] if not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else __select(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, compare)</a:t>
            </a:r>
          </a:p>
          <a:p>
            <a:endParaRPr lang="en-US" altLang="zh-TW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__select(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, compare):</a:t>
            </a:r>
          </a:p>
          <a:p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   selected =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[0]</a:t>
            </a:r>
          </a:p>
          <a:p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[1:]:</a:t>
            </a:r>
          </a:p>
          <a:p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       if compare(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, selected) &lt; 0:</a:t>
            </a:r>
          </a:p>
          <a:p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           selected =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elem</a:t>
            </a:r>
            <a:endParaRPr lang="en-US" altLang="zh-TW" sz="1200" dirty="0">
              <a:latin typeface="Courier New" pitchFamily="49" charset="0"/>
              <a:cs typeface="Courier New" pitchFamily="49" charset="0"/>
            </a:endParaRPr>
          </a:p>
          <a:p>
            <a:endParaRPr lang="en-US" altLang="zh-TW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   remain = []</a:t>
            </a:r>
          </a:p>
          <a:p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selected_list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!= selected:</a:t>
            </a:r>
          </a:p>
          <a:p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remain.append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selected_list.append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if not remain else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selected_list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+ __select(remain, compare)</a:t>
            </a:r>
          </a:p>
          <a:p>
            <a:endParaRPr lang="en-US" altLang="zh-TW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print sorted([2, 1, 3, 6, 5])</a:t>
            </a:r>
          </a:p>
          <a:p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print sorted([2, 1, 3, 6, 5], descending)</a:t>
            </a:r>
            <a:endParaRPr lang="zh-TW" alt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9018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Persistence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Object serialization</a:t>
            </a:r>
          </a:p>
          <a:p>
            <a:pPr lvl="1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marshal</a:t>
            </a:r>
            <a:r>
              <a:rPr lang="en-US" altLang="zh-TW" dirty="0"/>
              <a:t>,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pickle</a:t>
            </a:r>
            <a:r>
              <a:rPr lang="en-US" altLang="zh-TW" dirty="0" smtClean="0"/>
              <a:t>,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cPickle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smtClean="0"/>
              <a:t>DBM</a:t>
            </a:r>
            <a:r>
              <a:rPr lang="zh-TW" altLang="en-US" dirty="0" smtClean="0"/>
              <a:t>（</a:t>
            </a:r>
            <a:r>
              <a:rPr lang="en-US" altLang="zh-TW" dirty="0" smtClean="0"/>
              <a:t>Database Manager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en-US" altLang="zh-TW" dirty="0"/>
              <a:t>Simple “database” </a:t>
            </a:r>
            <a:r>
              <a:rPr lang="en-US" altLang="zh-TW" dirty="0" smtClean="0"/>
              <a:t>interface. </a:t>
            </a:r>
            <a:r>
              <a:rPr lang="en-US" altLang="zh-TW" dirty="0" err="1"/>
              <a:t>Dbm</a:t>
            </a:r>
            <a:r>
              <a:rPr lang="en-US" altLang="zh-TW" dirty="0"/>
              <a:t> objects behave like mappings (dictionaries</a:t>
            </a:r>
            <a:r>
              <a:rPr lang="en-US" altLang="zh-TW" dirty="0" smtClean="0"/>
              <a:t>) </a:t>
            </a:r>
            <a:r>
              <a:rPr lang="en-US" altLang="zh-TW" dirty="0"/>
              <a:t>, except that keys and values are always strings.</a:t>
            </a:r>
            <a:endParaRPr lang="en-US" altLang="zh-TW" dirty="0" smtClean="0"/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shelve</a:t>
            </a:r>
          </a:p>
          <a:p>
            <a:pPr lvl="1"/>
            <a:r>
              <a:rPr lang="en-US" altLang="zh-TW" dirty="0"/>
              <a:t>A “shelf” is a persistent, dictionary-like object</a:t>
            </a:r>
            <a:r>
              <a:rPr lang="en-US" altLang="zh-TW" dirty="0" smtClean="0"/>
              <a:t>. The values </a:t>
            </a:r>
            <a:r>
              <a:rPr lang="en-US" altLang="zh-TW" dirty="0"/>
              <a:t>can be essentially arbitrary Python </a:t>
            </a:r>
            <a:r>
              <a:rPr lang="en-US" altLang="zh-TW" dirty="0" smtClean="0"/>
              <a:t>objects.</a:t>
            </a:r>
          </a:p>
          <a:p>
            <a:r>
              <a:rPr lang="en-US" altLang="zh-TW" dirty="0" smtClean="0"/>
              <a:t>DB-API 2.0</a:t>
            </a:r>
            <a:r>
              <a:rPr lang="zh-TW" altLang="en-US" dirty="0" smtClean="0"/>
              <a:t>（</a:t>
            </a:r>
            <a:r>
              <a:rPr lang="en-US" altLang="zh-TW" dirty="0" smtClean="0"/>
              <a:t>PEP 249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en-US" altLang="zh-TW" dirty="0" smtClean="0"/>
              <a:t>Object-Relational Mapping</a:t>
            </a:r>
            <a:r>
              <a:rPr lang="zh-TW" altLang="en-US" dirty="0" smtClean="0"/>
              <a:t>（</a:t>
            </a:r>
            <a:r>
              <a:rPr lang="en-US" altLang="zh-TW" dirty="0" smtClean="0"/>
              <a:t>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-party libraries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SQLAlchemy</a:t>
            </a:r>
            <a:r>
              <a:rPr lang="zh-TW" altLang="en-US" dirty="0" smtClean="0"/>
              <a:t>（</a:t>
            </a:r>
            <a:r>
              <a:rPr lang="en-US" altLang="zh-TW" dirty="0" smtClean="0">
                <a:hlinkClick r:id="rId2"/>
              </a:rPr>
              <a:t>www.sqlalchemy.org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SQLObject</a:t>
            </a:r>
            <a:r>
              <a:rPr lang="zh-TW" altLang="en-US" dirty="0" smtClean="0"/>
              <a:t>（</a:t>
            </a:r>
            <a:r>
              <a:rPr lang="en-US" altLang="zh-TW" dirty="0" smtClean="0">
                <a:hlinkClick r:id="rId3"/>
              </a:rPr>
              <a:t>www.sqlobject.org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3399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marshal</a:t>
            </a:r>
            <a:r>
              <a:rPr lang="en-US" altLang="zh-TW" dirty="0"/>
              <a:t>,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pickle</a:t>
            </a:r>
            <a:r>
              <a:rPr lang="en-US" altLang="zh-TW" dirty="0"/>
              <a:t>,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cPickle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dirty="0"/>
              <a:t>more primitive serialization module is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marshal</a:t>
            </a:r>
            <a:r>
              <a:rPr lang="en-US" altLang="zh-TW" dirty="0"/>
              <a:t>. It exists primarily to support Python’s .</a:t>
            </a:r>
            <a:r>
              <a:rPr lang="en-US" altLang="zh-TW" dirty="0" err="1"/>
              <a:t>pyc</a:t>
            </a:r>
            <a:r>
              <a:rPr lang="en-US" altLang="zh-TW" dirty="0"/>
              <a:t> files.</a:t>
            </a:r>
          </a:p>
          <a:p>
            <a:r>
              <a:rPr lang="en-US" altLang="zh-TW" dirty="0"/>
              <a:t>In general,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pickle</a:t>
            </a:r>
            <a:r>
              <a:rPr lang="en-US" altLang="zh-TW" dirty="0"/>
              <a:t> should always be the preferred way to serialize Python objects.</a:t>
            </a:r>
          </a:p>
          <a:p>
            <a:pPr lvl="1"/>
            <a:r>
              <a:rPr lang="en-US" altLang="zh-TW" dirty="0"/>
              <a:t>It keeps track of the objects it has already serialized, so that later references to the same object won’t be serialized again. </a:t>
            </a:r>
          </a:p>
          <a:p>
            <a:pPr lvl="1"/>
            <a:r>
              <a:rPr lang="en-US" altLang="zh-TW" dirty="0"/>
              <a:t>It can serialize user-defined classes and their instances.</a:t>
            </a:r>
          </a:p>
          <a:p>
            <a:pPr lvl="1"/>
            <a:r>
              <a:rPr lang="en-US" altLang="zh-TW" dirty="0"/>
              <a:t>Its serialization format is guaranteed to be backwards compatible across Python releases.</a:t>
            </a:r>
          </a:p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cPickle</a:t>
            </a:r>
            <a:r>
              <a:rPr lang="en-US" altLang="zh-TW" dirty="0"/>
              <a:t> is written in C, so it can be up to 1000 times faster than pickle.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0235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ickle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83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95536" y="1318116"/>
            <a:ext cx="8352928" cy="304698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class DVD: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__(self, title,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year=None,</a:t>
            </a:r>
          </a:p>
          <a:p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       duration=None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director_id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self.title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title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self.year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year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self.duration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duration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self.director_id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director_id</a:t>
            </a:r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self.filename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self.title.replace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(' ', '_') + '.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pkl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check_filename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(self, filename):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if filename is not None: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self.filename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filename</a:t>
            </a:r>
            <a:endParaRPr lang="zh-TW" altLang="en-US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https://encrypted-tbn2.gstatic.com/images?q=tbn:ANd9GcTKIJL_fWveYxaTXzSEaUufJnDJ18SY-NIYBW_n4bLNiCsilp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941168"/>
            <a:ext cx="1316949" cy="146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4771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95536" y="44624"/>
            <a:ext cx="8352928" cy="6740307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save(self, filename=None):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self.check_filename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(filename)</a:t>
            </a:r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fh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data = (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self.title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self.year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, </a:t>
            </a:r>
            <a:endParaRPr lang="en-US" altLang="zh-TW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altLang="zh-TW" sz="1600" b="1" dirty="0" err="1" smtClean="0">
                <a:latin typeface="Courier New" pitchFamily="49" charset="0"/>
                <a:cs typeface="Courier New" pitchFamily="49" charset="0"/>
              </a:rPr>
              <a:t>self.duration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self.director_id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fh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self.filename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, '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wb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pickle.dump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(data,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fh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EnvironmentError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pickle.PicklingError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 as err: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SaveError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(err))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fh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fh.close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load(self, filename=None):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self.check_filename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(filename)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fh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fh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self.filename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, '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pickle.load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fh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(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self.title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self.year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self.duration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self.director_id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) = data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except (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EnvironmentError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pickle.PicklingError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 as err: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raise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LoadError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(err))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finally: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zh-TW" alt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905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DBM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24744"/>
            <a:ext cx="8541122" cy="4525963"/>
          </a:xfrm>
        </p:spPr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err="1"/>
              <a:t>dbm</a:t>
            </a:r>
            <a:r>
              <a:rPr lang="en-US" altLang="zh-TW" dirty="0"/>
              <a:t> module provides an interface to the Unix “(n)</a:t>
            </a:r>
            <a:r>
              <a:rPr lang="en-US" altLang="zh-TW" dirty="0" err="1"/>
              <a:t>dbm</a:t>
            </a:r>
            <a:r>
              <a:rPr lang="en-US" altLang="zh-TW" dirty="0"/>
              <a:t>” library.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" y="2156420"/>
            <a:ext cx="8543925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3786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shelve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“shelf” is a persistent, dictionary-like object. The difference with “</a:t>
            </a:r>
            <a:r>
              <a:rPr lang="en-US" altLang="zh-TW" dirty="0" err="1"/>
              <a:t>dbm</a:t>
            </a:r>
            <a:r>
              <a:rPr lang="en-US" altLang="zh-TW" dirty="0"/>
              <a:t>” databases is that the values (not the keys!) in a shelf can be </a:t>
            </a:r>
            <a:r>
              <a:rPr lang="en-US" altLang="zh-TW" dirty="0" smtClean="0"/>
              <a:t>anything </a:t>
            </a:r>
            <a:r>
              <a:rPr lang="en-US" altLang="zh-TW" dirty="0"/>
              <a:t>that the pickle module can handle.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95536" y="2924944"/>
            <a:ext cx="8424936" cy="353943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DvdDao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__(self,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shelve_name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self.shelve_name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shelve_name</a:t>
            </a:r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save(self,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dvd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shelve_db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try: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shelve_db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shelve.open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self.shelve_name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shelve_db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dvd.title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] = (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dvd.year</a:t>
            </a:r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TW" sz="1600" b="1" dirty="0" err="1" smtClean="0">
                <a:latin typeface="Courier New" pitchFamily="49" charset="0"/>
                <a:cs typeface="Courier New" pitchFamily="49" charset="0"/>
              </a:rPr>
              <a:t>dvd.duration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dvd.director_id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shelve_db.sync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finally: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 if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shelve_db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shelve_db.close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()</a:t>
            </a:r>
            <a:endParaRPr lang="zh-TW" alt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50289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95536" y="476672"/>
            <a:ext cx="8287816" cy="5262979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16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all(self):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shelve_db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try: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shelve_db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shelve.open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self.shelve_name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    return [DVD(title, *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shelve_db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[title]) 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            for title in sorted(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shelve_db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, key=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str.lower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finally: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 if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shelve_db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shelve_db.close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[]</a:t>
            </a:r>
          </a:p>
          <a:p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load(self, title):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shelve_db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try: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shelve_db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shelve.open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self.shelve_name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    if title in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shelve_db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        return DVD(title, *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shelve_db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[title])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finally: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 if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shelve_db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shelve_db.close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return None</a:t>
            </a:r>
            <a:endParaRPr lang="zh-TW" alt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1962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67544" y="472604"/>
            <a:ext cx="8208912" cy="2308324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remove(self, title):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shelve_db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try: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shelve_db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shelve.open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self.shelve_name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    del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shelve_db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[title]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shelve_db.sync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finally: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 if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shelve_db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shelve_db.close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()</a:t>
            </a:r>
            <a:endParaRPr lang="zh-TW" altLang="en-US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 descr="http://www.joslindisplays.net/media/03/a20792912c9e85623570af_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573016"/>
            <a:ext cx="28575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13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DB-API 2.0</a:t>
            </a:r>
            <a:r>
              <a:rPr lang="zh-TW" altLang="en-US" dirty="0"/>
              <a:t>（</a:t>
            </a:r>
            <a:r>
              <a:rPr lang="en-US" altLang="zh-TW" dirty="0"/>
              <a:t>PEP 249</a:t>
            </a:r>
            <a:r>
              <a:rPr lang="zh-TW" altLang="en-US" dirty="0"/>
              <a:t>）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517632" cy="4525963"/>
          </a:xfrm>
        </p:spPr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sqlite3</a:t>
            </a:r>
            <a:r>
              <a:rPr lang="en-US" altLang="zh-TW" dirty="0"/>
              <a:t> module </a:t>
            </a:r>
            <a:r>
              <a:rPr lang="en-US" altLang="zh-TW" dirty="0" smtClean="0"/>
              <a:t>provides </a:t>
            </a:r>
            <a:r>
              <a:rPr lang="en-US" altLang="zh-TW" dirty="0"/>
              <a:t>a SQL interface compliant with the DB-API </a:t>
            </a:r>
            <a:r>
              <a:rPr lang="en-US" altLang="zh-TW" dirty="0" smtClean="0"/>
              <a:t>2.0.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55776" y="2636912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dvds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2555776" y="3104075"/>
            <a:ext cx="1584176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id</a:t>
            </a:r>
          </a:p>
          <a:p>
            <a:r>
              <a:rPr lang="en-US" altLang="zh-TW" dirty="0" smtClean="0"/>
              <a:t>title</a:t>
            </a:r>
          </a:p>
          <a:p>
            <a:r>
              <a:rPr lang="en-US" altLang="zh-TW" dirty="0" smtClean="0"/>
              <a:t>year</a:t>
            </a:r>
          </a:p>
          <a:p>
            <a:r>
              <a:rPr lang="en-US" altLang="zh-TW" dirty="0" smtClean="0"/>
              <a:t>duration</a:t>
            </a:r>
          </a:p>
          <a:p>
            <a:r>
              <a:rPr lang="en-US" altLang="zh-TW" dirty="0" err="1" smtClean="0"/>
              <a:t>director_id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60032" y="2636912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directors</a:t>
            </a:r>
            <a:endParaRPr lang="zh-TW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4860032" y="3104075"/>
            <a:ext cx="158417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id</a:t>
            </a:r>
          </a:p>
          <a:p>
            <a:r>
              <a:rPr lang="en-US" altLang="zh-TW" dirty="0" smtClean="0"/>
              <a:t>name</a:t>
            </a:r>
          </a:p>
          <a:p>
            <a:endParaRPr lang="zh-TW" altLang="en-US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4139952" y="3320099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4139952" y="3192549"/>
            <a:ext cx="180020" cy="127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4139952" y="3333226"/>
            <a:ext cx="152400" cy="127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8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332656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The 5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class</a:t>
            </a:r>
          </a:p>
          <a:p>
            <a:pPr lvl="1"/>
            <a:r>
              <a:rPr lang="en-US" altLang="zh-TW" dirty="0" err="1" smtClean="0"/>
              <a:t>ToDo</a:t>
            </a:r>
            <a:r>
              <a:rPr lang="en-US" altLang="zh-TW" dirty="0" smtClean="0"/>
              <a:t>…</a:t>
            </a:r>
          </a:p>
          <a:p>
            <a:pPr lvl="1"/>
            <a:r>
              <a:rPr lang="en-US" altLang="zh-TW" dirty="0"/>
              <a:t>Using the Template System</a:t>
            </a:r>
          </a:p>
          <a:p>
            <a:pPr lvl="1"/>
            <a:r>
              <a:rPr lang="en-US" altLang="zh-TW" dirty="0"/>
              <a:t>Removing Hardcoded URLs in Templates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9616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520" y="416853"/>
            <a:ext cx="8712968" cy="452431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connect(name):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create = not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conn = sqlite3.connect(name)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if create: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cursor =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("CREATE TABLE directors ("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 "id INTEGER PRIMARY KEY AUTOINCREMENT UNIQUE NOT NULL, "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 "name TEXT UNIQUE NOT NULL)")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("CREATE TABLE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dvds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("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 "id INTEGER PRIMARY KEY AUTOINCREMENT UNIQUE NOT NULL, "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 "title TEXT NOT NULL, "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 "year INTEGER NOT NULL, "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 "duration INTEGER NOT NULL, "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 "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director_id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INTEGER NOT NULL, "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 "FOREIGN KEY (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director_id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 REFERENCES directors)")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return conn</a:t>
            </a:r>
            <a:endParaRPr lang="zh-TW" alt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2159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9512" y="188640"/>
            <a:ext cx="8568952" cy="6247864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add_dvd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, title, year, duration, director):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director_id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get_and_set_director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(conn, director)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cursor =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("INSERT INTO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dvds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"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        "(title, year, duration,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director_id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 "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        "VALUES (?, ?, ?, ?)",</a:t>
            </a:r>
          </a:p>
          <a:p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(title, year, duration, </a:t>
            </a:r>
            <a:r>
              <a:rPr lang="en-US" altLang="zh-TW" sz="1600" b="1" dirty="0" err="1" smtClean="0">
                <a:latin typeface="Courier New" pitchFamily="49" charset="0"/>
                <a:cs typeface="Courier New" pitchFamily="49" charset="0"/>
              </a:rPr>
              <a:t>director_id</a:t>
            </a:r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get_and_set_director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, director):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director_id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get_director_id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(conn, director)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director_id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director_id</a:t>
            </a:r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cursor =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("INSERT INTO directors (name) VALUES (?)",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        (director,))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get_director_id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(conn, director</a:t>
            </a:r>
            <a:r>
              <a:rPr lang="en-US" altLang="zh-TW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altLang="zh-TW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get_director_id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, director):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cursor =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("SELECT id FROM directors WHERE name=?",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               (director,)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fields =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cursor.fetchone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fields[0] 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if fields is not None else None</a:t>
            </a:r>
            <a:endParaRPr lang="zh-TW" alt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6087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95536" y="335846"/>
            <a:ext cx="8280920" cy="353943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all_dvds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cursor =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("SELECT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dvds.title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dvds.year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dvds.duration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, "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"directors.name FROM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dvds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, directors "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"WHERE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dvds.director_id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directors.id"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" ORDER BY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dvds.title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return [(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(fields[0]), fields[1], fields[2],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(fields[3</a:t>
            </a:r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]))</a:t>
            </a:r>
          </a:p>
          <a:p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            for 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fields in cursor]</a:t>
            </a:r>
          </a:p>
          <a:p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all_directors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   cursor =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1600" b="1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"SELECT name FROM directors ORDER BY name"</a:t>
            </a:r>
            <a:r>
              <a:rPr lang="en-US" altLang="zh-TW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altLang="zh-TW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(fields[0]) for fields in cursor]</a:t>
            </a:r>
            <a:endParaRPr lang="zh-TW" alt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43579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Exercise 8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1196752"/>
            <a:ext cx="8445624" cy="4525963"/>
          </a:xfrm>
        </p:spPr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There’re </a:t>
            </a:r>
            <a:r>
              <a:rPr lang="en-US" altLang="zh-TW" dirty="0">
                <a:solidFill>
                  <a:srgbClr val="C00000"/>
                </a:solidFill>
              </a:rPr>
              <a:t>three </a:t>
            </a:r>
            <a:r>
              <a:rPr lang="en-US" altLang="zh-TW" dirty="0" smtClean="0">
                <a:solidFill>
                  <a:srgbClr val="C00000"/>
                </a:solidFill>
              </a:rPr>
              <a:t>incomplete source files located in lab/exercises/exercise8. Choose what you are interested in and complete it.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All code you need were listed in the previous slides.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3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The Community</a:t>
            </a:r>
            <a:endParaRPr lang="en-US" altLang="zh-TW" dirty="0" smtClean="0">
              <a:hlinkClick r:id="rId2"/>
            </a:endParaRPr>
          </a:p>
          <a:p>
            <a:pPr lvl="1"/>
            <a:r>
              <a:rPr lang="en-US" altLang="zh-TW" dirty="0">
                <a:hlinkClick r:id="rId3"/>
              </a:rPr>
              <a:t>www.python.org/~</a:t>
            </a:r>
            <a:r>
              <a:rPr lang="en-US" altLang="zh-TW" dirty="0" smtClean="0">
                <a:hlinkClick r:id="rId3"/>
              </a:rPr>
              <a:t>guido/</a:t>
            </a:r>
            <a:endParaRPr lang="en-US" altLang="zh-TW" dirty="0" smtClean="0">
              <a:hlinkClick r:id="rId2"/>
            </a:endParaRPr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://www.python.org/psf/</a:t>
            </a:r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www.python.org/dev/peps/</a:t>
            </a:r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://www.pycon.org</a:t>
            </a:r>
            <a:r>
              <a:rPr lang="en-US" altLang="zh-TW" dirty="0" smtClean="0">
                <a:hlinkClick r:id="rId2"/>
              </a:rPr>
              <a:t>/</a:t>
            </a:r>
          </a:p>
          <a:p>
            <a:pPr lvl="1"/>
            <a:r>
              <a:rPr lang="en-US" altLang="zh-TW" dirty="0" smtClean="0">
                <a:hlinkClick r:id="rId4"/>
              </a:rPr>
              <a:t>http://wiki.python.org/moin/LocalUserGroups</a:t>
            </a:r>
            <a:r>
              <a:rPr lang="en-US" altLang="zh-TW" dirty="0" smtClean="0"/>
              <a:t>/</a:t>
            </a:r>
            <a:endParaRPr lang="en-US" altLang="zh-TW" dirty="0">
              <a:hlinkClick r:id="rId2"/>
            </a:endParaRPr>
          </a:p>
          <a:p>
            <a:r>
              <a:rPr lang="en-US" altLang="zh-TW" dirty="0" smtClean="0"/>
              <a:t>Documentation</a:t>
            </a:r>
            <a:endParaRPr lang="en-US" altLang="zh-TW" dirty="0" smtClean="0">
              <a:hlinkClick r:id="rId2"/>
            </a:endParaRPr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://docs.python.org/2.7</a:t>
            </a:r>
            <a:r>
              <a:rPr lang="en-US" altLang="zh-TW" dirty="0" smtClean="0">
                <a:hlinkClick r:id="rId2"/>
              </a:rPr>
              <a:t>/</a:t>
            </a:r>
          </a:p>
          <a:p>
            <a:pPr lvl="1"/>
            <a:r>
              <a:rPr lang="en-US" altLang="zh-TW" dirty="0">
                <a:hlinkClick r:id="rId2"/>
              </a:rPr>
              <a:t>http://docs.python.org/2/library/pydoc.html</a:t>
            </a:r>
          </a:p>
          <a:p>
            <a:r>
              <a:rPr lang="en-US" altLang="zh-TW" dirty="0" smtClean="0"/>
              <a:t>Data Management Functions</a:t>
            </a:r>
          </a:p>
          <a:p>
            <a:pPr lvl="1"/>
            <a:r>
              <a:rPr lang="en-US" altLang="zh-TW" dirty="0">
                <a:hlinkClick r:id="rId5"/>
              </a:rPr>
              <a:t>http://</a:t>
            </a:r>
            <a:r>
              <a:rPr lang="en-US" altLang="zh-TW" dirty="0" smtClean="0">
                <a:hlinkClick r:id="rId5"/>
              </a:rPr>
              <a:t>docs.python.org/2.7/library/functions.html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Persistence</a:t>
            </a:r>
          </a:p>
          <a:p>
            <a:pPr lvl="1"/>
            <a:r>
              <a:rPr lang="en-US" altLang="zh-TW" dirty="0" smtClean="0">
                <a:hlinkClick r:id="rId6"/>
              </a:rPr>
              <a:t>http</a:t>
            </a:r>
            <a:r>
              <a:rPr lang="en-US" altLang="zh-TW" dirty="0">
                <a:hlinkClick r:id="rId6"/>
              </a:rPr>
              <a:t>://</a:t>
            </a:r>
            <a:r>
              <a:rPr lang="en-US" altLang="zh-TW" dirty="0" smtClean="0">
                <a:hlinkClick r:id="rId6"/>
              </a:rPr>
              <a:t>docs.python.org/2/library/pickle.html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lvl="1"/>
            <a:r>
              <a:rPr lang="en-US" altLang="zh-TW" dirty="0" smtClean="0">
                <a:hlinkClick r:id="rId7"/>
              </a:rPr>
              <a:t>http</a:t>
            </a:r>
            <a:r>
              <a:rPr lang="en-US" altLang="zh-TW" dirty="0">
                <a:hlinkClick r:id="rId7"/>
              </a:rPr>
              <a:t>://</a:t>
            </a:r>
            <a:r>
              <a:rPr lang="en-US" altLang="zh-TW" dirty="0" smtClean="0">
                <a:hlinkClick r:id="rId7"/>
              </a:rPr>
              <a:t>docs.python.org/2.7/library/dbm.html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lvl="1"/>
            <a:r>
              <a:rPr lang="en-US" altLang="zh-TW" dirty="0">
                <a:hlinkClick r:id="rId8"/>
              </a:rPr>
              <a:t>http://</a:t>
            </a:r>
            <a:r>
              <a:rPr lang="en-US" altLang="zh-TW" dirty="0" smtClean="0">
                <a:hlinkClick r:id="rId8"/>
              </a:rPr>
              <a:t>docs.python.org/2/library/shelve.html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lvl="1"/>
            <a:r>
              <a:rPr lang="en-US" altLang="zh-TW" dirty="0" smtClean="0">
                <a:hlinkClick r:id="rId9"/>
              </a:rPr>
              <a:t>http</a:t>
            </a:r>
            <a:r>
              <a:rPr lang="en-US" altLang="zh-TW" dirty="0">
                <a:hlinkClick r:id="rId9"/>
              </a:rPr>
              <a:t>://</a:t>
            </a:r>
            <a:r>
              <a:rPr lang="en-US" altLang="zh-TW" dirty="0" smtClean="0">
                <a:hlinkClick r:id="rId9"/>
              </a:rPr>
              <a:t>docs.python.org/2.7/library/sqlite3.html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43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Libraries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Frameworks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What is the difference between a framework and </a:t>
            </a:r>
            <a:r>
              <a:rPr lang="en-US" altLang="zh-TW" b="1" dirty="0" smtClean="0">
                <a:solidFill>
                  <a:srgbClr val="FF0000"/>
                </a:solidFill>
              </a:rPr>
              <a:t>a library?</a:t>
            </a:r>
          </a:p>
          <a:p>
            <a:r>
              <a:rPr lang="en-US" altLang="zh-TW" dirty="0" smtClean="0"/>
              <a:t>Using libraries, your code is in control: </a:t>
            </a:r>
            <a:r>
              <a:rPr lang="en-US" altLang="zh-TW" dirty="0"/>
              <a:t> it decides when to ask questions, when to read responses, and when to process those results</a:t>
            </a:r>
            <a:r>
              <a:rPr lang="en-US" altLang="zh-TW" dirty="0" smtClean="0"/>
              <a:t>.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55576" y="3380799"/>
            <a:ext cx="7704856" cy="1200329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name =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raw_input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('What is your name?')</a:t>
            </a:r>
          </a:p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process_name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quest =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raw_input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('What is your quest?')</a:t>
            </a:r>
          </a:p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process_quest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(quest)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88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332656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Using frameworks, it decides </a:t>
            </a:r>
            <a:r>
              <a:rPr lang="en-US" altLang="zh-TW" dirty="0"/>
              <a:t>when to </a:t>
            </a:r>
            <a:r>
              <a:rPr lang="en-US" altLang="zh-TW" dirty="0" smtClean="0"/>
              <a:t>call your </a:t>
            </a:r>
            <a:r>
              <a:rPr lang="en-US" altLang="zh-TW" dirty="0"/>
              <a:t>methods, based on the bindings </a:t>
            </a:r>
            <a:r>
              <a:rPr lang="en-US" altLang="zh-TW" dirty="0" smtClean="0"/>
              <a:t>you </a:t>
            </a:r>
            <a:r>
              <a:rPr lang="en-US" altLang="zh-TW" dirty="0"/>
              <a:t>made when creating the form. </a:t>
            </a:r>
            <a:r>
              <a:rPr lang="en-US" altLang="zh-TW" b="1" dirty="0">
                <a:solidFill>
                  <a:srgbClr val="FF0000"/>
                </a:solidFill>
              </a:rPr>
              <a:t>The control is inverted</a:t>
            </a:r>
            <a:r>
              <a:rPr lang="en-US" altLang="zh-TW" dirty="0">
                <a:solidFill>
                  <a:srgbClr val="FF0000"/>
                </a:solidFill>
              </a:rPr>
              <a:t> - </a:t>
            </a:r>
            <a:r>
              <a:rPr lang="en-US" altLang="zh-TW" b="1" dirty="0">
                <a:solidFill>
                  <a:srgbClr val="FF0000"/>
                </a:solidFill>
              </a:rPr>
              <a:t>it calls </a:t>
            </a:r>
            <a:r>
              <a:rPr lang="en-US" altLang="zh-TW" b="1" dirty="0" smtClean="0">
                <a:solidFill>
                  <a:srgbClr val="FF0000"/>
                </a:solidFill>
              </a:rPr>
              <a:t>you </a:t>
            </a:r>
            <a:r>
              <a:rPr lang="en-US" altLang="zh-TW" b="1" dirty="0">
                <a:solidFill>
                  <a:srgbClr val="FF0000"/>
                </a:solidFill>
              </a:rPr>
              <a:t>rather </a:t>
            </a:r>
            <a:r>
              <a:rPr lang="en-US" altLang="zh-TW" b="1" dirty="0" smtClean="0">
                <a:solidFill>
                  <a:srgbClr val="FF0000"/>
                </a:solidFill>
              </a:rPr>
              <a:t>you </a:t>
            </a:r>
            <a:r>
              <a:rPr lang="en-US" altLang="zh-TW" b="1" dirty="0">
                <a:solidFill>
                  <a:srgbClr val="FF0000"/>
                </a:solidFill>
              </a:rPr>
              <a:t>calling the framework</a:t>
            </a:r>
            <a:r>
              <a:rPr lang="en-US" altLang="zh-TW" dirty="0"/>
              <a:t>.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55894" y="2052712"/>
            <a:ext cx="8406680" cy="461664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Tkinter</a:t>
            </a:r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top =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Tkinter.Tk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Tkinter.Label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(top, text='What is Your Name?').pack()</a:t>
            </a:r>
          </a:p>
          <a:p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name_var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Tkinter.StringVar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name_entry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Tkinter.Entry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(top,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textvariable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name_var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name_entry.pack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name_entry.bind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('&lt;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FocusOut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&gt;', 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lambda event: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process_name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name_var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Tkinter.Label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(top, text='What is Your Quest?').pack()</a:t>
            </a:r>
          </a:p>
          <a:p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quest_var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Tkinter.StringVar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quest_entry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Tkinter.Entry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(top,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textvariable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quest_var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quest_entry.pack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quest_entry.bind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('&lt;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FocusOut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&gt;', 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lambda event: 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process_name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b="1" dirty="0" err="1">
                <a:latin typeface="Courier New" pitchFamily="49" charset="0"/>
                <a:cs typeface="Courier New" pitchFamily="49" charset="0"/>
              </a:rPr>
              <a:t>quest_var</a:t>
            </a:r>
            <a:r>
              <a:rPr lang="en-US" altLang="zh-TW" sz="16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Tkinter.mainloop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()</a:t>
            </a:r>
            <a:endParaRPr lang="zh-TW" altLang="en-US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035" y="2100749"/>
            <a:ext cx="14287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124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4848" y="980728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Using libraries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Using frameworks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97</a:t>
            </a:fld>
            <a:endParaRPr lang="zh-TW" altLang="en-US"/>
          </a:p>
        </p:txBody>
      </p:sp>
      <p:sp>
        <p:nvSpPr>
          <p:cNvPr id="5" name="迴轉箭號 4"/>
          <p:cNvSpPr/>
          <p:nvPr/>
        </p:nvSpPr>
        <p:spPr>
          <a:xfrm rot="5400000">
            <a:off x="4173270" y="-513438"/>
            <a:ext cx="1008112" cy="6156684"/>
          </a:xfrm>
          <a:prstGeom prst="uturnArrow">
            <a:avLst>
              <a:gd name="adj1" fmla="val 11821"/>
              <a:gd name="adj2" fmla="val 13759"/>
              <a:gd name="adj3" fmla="val 28876"/>
              <a:gd name="adj4" fmla="val 40455"/>
              <a:gd name="adj5" fmla="val 75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流程圖: 多重文件 5"/>
          <p:cNvSpPr/>
          <p:nvPr/>
        </p:nvSpPr>
        <p:spPr>
          <a:xfrm>
            <a:off x="2823120" y="1433337"/>
            <a:ext cx="720080" cy="36004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lib1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流程圖: 多重文件 6"/>
          <p:cNvSpPr/>
          <p:nvPr/>
        </p:nvSpPr>
        <p:spPr>
          <a:xfrm>
            <a:off x="4047256" y="2384884"/>
            <a:ext cx="720080" cy="36004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lib5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流程圖: 多重文件 7"/>
          <p:cNvSpPr/>
          <p:nvPr/>
        </p:nvSpPr>
        <p:spPr>
          <a:xfrm>
            <a:off x="5055368" y="1569931"/>
            <a:ext cx="720080" cy="36004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lib2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流程圖: 多重文件 8"/>
          <p:cNvSpPr/>
          <p:nvPr/>
        </p:nvSpPr>
        <p:spPr>
          <a:xfrm>
            <a:off x="7503640" y="1552147"/>
            <a:ext cx="720080" cy="36004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lib3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流程圖: 多重文件 9"/>
          <p:cNvSpPr/>
          <p:nvPr/>
        </p:nvSpPr>
        <p:spPr>
          <a:xfrm>
            <a:off x="6063480" y="3284984"/>
            <a:ext cx="720080" cy="36004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lib4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6" idx="2"/>
          </p:cNvCxnSpPr>
          <p:nvPr/>
        </p:nvCxnSpPr>
        <p:spPr>
          <a:xfrm>
            <a:off x="3133088" y="1779742"/>
            <a:ext cx="194088" cy="281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8" idx="2"/>
          </p:cNvCxnSpPr>
          <p:nvPr/>
        </p:nvCxnSpPr>
        <p:spPr>
          <a:xfrm>
            <a:off x="5365336" y="1916336"/>
            <a:ext cx="410112" cy="144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9" idx="2"/>
          </p:cNvCxnSpPr>
          <p:nvPr/>
        </p:nvCxnSpPr>
        <p:spPr>
          <a:xfrm flipH="1">
            <a:off x="7647656" y="1898552"/>
            <a:ext cx="165952" cy="306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6207496" y="3068960"/>
            <a:ext cx="21602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2"/>
          </p:cNvCxnSpPr>
          <p:nvPr/>
        </p:nvCxnSpPr>
        <p:spPr>
          <a:xfrm>
            <a:off x="4357224" y="2731289"/>
            <a:ext cx="320102" cy="1216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直線圖說文字 1 22"/>
          <p:cNvSpPr/>
          <p:nvPr/>
        </p:nvSpPr>
        <p:spPr>
          <a:xfrm flipH="1">
            <a:off x="734888" y="2492896"/>
            <a:ext cx="2232248" cy="576064"/>
          </a:xfrm>
          <a:prstGeom prst="borderCallout1">
            <a:avLst>
              <a:gd name="adj1" fmla="val 18750"/>
              <a:gd name="adj2" fmla="val -8333"/>
              <a:gd name="adj3" fmla="val -53255"/>
              <a:gd name="adj4" fmla="val -25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You control the flow.</a:t>
            </a:r>
            <a:endParaRPr lang="zh-TW" altLang="en-US" dirty="0"/>
          </a:p>
        </p:txBody>
      </p:sp>
      <p:sp>
        <p:nvSpPr>
          <p:cNvPr id="24" name="迴轉箭號 23"/>
          <p:cNvSpPr/>
          <p:nvPr/>
        </p:nvSpPr>
        <p:spPr>
          <a:xfrm rot="5400000">
            <a:off x="4173270" y="2454561"/>
            <a:ext cx="1008112" cy="6156684"/>
          </a:xfrm>
          <a:prstGeom prst="uturnArrow">
            <a:avLst>
              <a:gd name="adj1" fmla="val 11821"/>
              <a:gd name="adj2" fmla="val 13178"/>
              <a:gd name="adj3" fmla="val 28876"/>
              <a:gd name="adj4" fmla="val 40455"/>
              <a:gd name="adj5" fmla="val 75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流程圖: 多重文件 24"/>
          <p:cNvSpPr/>
          <p:nvPr/>
        </p:nvSpPr>
        <p:spPr>
          <a:xfrm>
            <a:off x="2607096" y="4308767"/>
            <a:ext cx="1224136" cy="452609"/>
          </a:xfrm>
          <a:prstGeom prst="flowChartMulti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comp1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線單箭頭接點 29"/>
          <p:cNvCxnSpPr>
            <a:stCxn id="25" idx="2"/>
          </p:cNvCxnSpPr>
          <p:nvPr/>
        </p:nvCxnSpPr>
        <p:spPr>
          <a:xfrm>
            <a:off x="3134041" y="4744236"/>
            <a:ext cx="193135" cy="284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4223944" y="6036960"/>
            <a:ext cx="293331" cy="301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7647656" y="4866551"/>
            <a:ext cx="165952" cy="306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 flipV="1">
            <a:off x="6207496" y="6036959"/>
            <a:ext cx="21602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直線圖說文字 1 34"/>
          <p:cNvSpPr/>
          <p:nvPr/>
        </p:nvSpPr>
        <p:spPr>
          <a:xfrm flipH="1">
            <a:off x="539552" y="5460895"/>
            <a:ext cx="2427584" cy="576064"/>
          </a:xfrm>
          <a:prstGeom prst="borderCallout1">
            <a:avLst>
              <a:gd name="adj1" fmla="val 18750"/>
              <a:gd name="adj2" fmla="val -8333"/>
              <a:gd name="adj3" fmla="val -53255"/>
              <a:gd name="adj4" fmla="val -252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The framework controls the flow.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流程圖: 多重文件 38"/>
          <p:cNvSpPr/>
          <p:nvPr/>
        </p:nvSpPr>
        <p:spPr>
          <a:xfrm>
            <a:off x="2967136" y="6288759"/>
            <a:ext cx="1224136" cy="452609"/>
          </a:xfrm>
          <a:prstGeom prst="flowChartMulti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comp4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流程圖: 多重文件 39"/>
          <p:cNvSpPr/>
          <p:nvPr/>
        </p:nvSpPr>
        <p:spPr>
          <a:xfrm>
            <a:off x="7251612" y="4445669"/>
            <a:ext cx="1224136" cy="452609"/>
          </a:xfrm>
          <a:prstGeom prst="flowChartMulti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comp2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1" name="流程圖: 多重文件 40"/>
          <p:cNvSpPr/>
          <p:nvPr/>
        </p:nvSpPr>
        <p:spPr>
          <a:xfrm>
            <a:off x="5879431" y="6252983"/>
            <a:ext cx="1224136" cy="452609"/>
          </a:xfrm>
          <a:prstGeom prst="flowChartMulti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comp3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6" name="標題 1"/>
          <p:cNvSpPr>
            <a:spLocks noGrp="1"/>
          </p:cNvSpPr>
          <p:nvPr>
            <p:ph type="title"/>
          </p:nvPr>
        </p:nvSpPr>
        <p:spPr>
          <a:xfrm>
            <a:off x="302840" y="-2738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Inversion </a:t>
            </a:r>
            <a:r>
              <a:rPr lang="en-US" altLang="zh-TW" dirty="0"/>
              <a:t>o</a:t>
            </a:r>
            <a:r>
              <a:rPr lang="en-US" altLang="zh-TW" dirty="0" smtClean="0"/>
              <a:t>f Control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090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099519"/>
            <a:ext cx="4752528" cy="4536504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Libraries bring developers freedom. </a:t>
            </a:r>
          </a:p>
          <a:p>
            <a:r>
              <a:rPr lang="en-US" altLang="zh-TW" b="1" smtClean="0">
                <a:solidFill>
                  <a:srgbClr val="FF0000"/>
                </a:solidFill>
              </a:rPr>
              <a:t>Frameworks </a:t>
            </a:r>
            <a:r>
              <a:rPr lang="en-US" altLang="zh-TW" b="1" dirty="0" smtClean="0">
                <a:solidFill>
                  <a:srgbClr val="FF0000"/>
                </a:solidFill>
              </a:rPr>
              <a:t>bring developers constraints.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Do we need a framework?</a:t>
            </a:r>
          </a:p>
          <a:p>
            <a:pPr lvl="1"/>
            <a:r>
              <a:rPr lang="en-US" altLang="zh-TW" dirty="0" smtClean="0"/>
              <a:t>Do we want to follow the flow?</a:t>
            </a:r>
          </a:p>
          <a:p>
            <a:pPr lvl="1"/>
            <a:r>
              <a:rPr lang="en-US" altLang="zh-TW" dirty="0" smtClean="0"/>
              <a:t>Do we make decisions according to technical reasons, or business reasons?</a:t>
            </a:r>
          </a:p>
          <a:p>
            <a:r>
              <a:rPr lang="en-US" altLang="zh-TW" dirty="0" smtClean="0"/>
              <a:t>A right framework brings you a heaven; the wrong one brings you a hell.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98</a:t>
            </a:fld>
            <a:endParaRPr lang="zh-TW" alt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171527"/>
            <a:ext cx="3541978" cy="5353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302840" y="-27384"/>
            <a:ext cx="8229600" cy="1143000"/>
          </a:xfrm>
        </p:spPr>
        <p:txBody>
          <a:bodyPr/>
          <a:lstStyle/>
          <a:p>
            <a:r>
              <a:rPr lang="en-US" altLang="zh-TW" dirty="0"/>
              <a:t>Do </a:t>
            </a:r>
            <a:r>
              <a:rPr lang="en-US" altLang="zh-TW" dirty="0" smtClean="0"/>
              <a:t>We Need </a:t>
            </a:r>
            <a:r>
              <a:rPr lang="en-US" altLang="zh-TW" dirty="0"/>
              <a:t>a </a:t>
            </a:r>
            <a:r>
              <a:rPr lang="en-US" altLang="zh-TW" dirty="0" smtClean="0"/>
              <a:t>Framework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633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Getting Started with </a:t>
            </a:r>
            <a:r>
              <a:rPr lang="en-US" altLang="zh-TW" dirty="0" err="1"/>
              <a:t>Django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Django</a:t>
            </a:r>
            <a:r>
              <a:rPr lang="en-US" altLang="zh-TW" dirty="0" smtClean="0"/>
              <a:t> (</a:t>
            </a:r>
            <a:r>
              <a:rPr lang="en-US" altLang="zh-TW" dirty="0" smtClean="0">
                <a:hlinkClick r:id="rId2"/>
              </a:rPr>
              <a:t>www.djangoproject.com</a:t>
            </a:r>
            <a:r>
              <a:rPr lang="en-US" altLang="zh-TW" dirty="0" smtClean="0"/>
              <a:t>) </a:t>
            </a:r>
            <a:r>
              <a:rPr lang="en-US" altLang="zh-TW" dirty="0"/>
              <a:t>is a high-level Python Web framework that encourages rapid development and clean, pragmatic design.</a:t>
            </a:r>
          </a:p>
          <a:p>
            <a:pPr lvl="1"/>
            <a:r>
              <a:rPr lang="en-US" altLang="zh-TW" dirty="0"/>
              <a:t>Object-relational </a:t>
            </a:r>
            <a:r>
              <a:rPr lang="en-US" altLang="zh-TW" dirty="0" smtClean="0"/>
              <a:t>mapper</a:t>
            </a:r>
          </a:p>
          <a:p>
            <a:pPr lvl="1"/>
            <a:r>
              <a:rPr lang="en-US" altLang="zh-TW" dirty="0"/>
              <a:t>Automatic admin </a:t>
            </a:r>
            <a:r>
              <a:rPr lang="en-US" altLang="zh-TW" dirty="0" smtClean="0"/>
              <a:t>interface</a:t>
            </a:r>
          </a:p>
          <a:p>
            <a:pPr lvl="1"/>
            <a:r>
              <a:rPr lang="en-US" altLang="zh-TW" dirty="0"/>
              <a:t>Elegant URL </a:t>
            </a:r>
            <a:r>
              <a:rPr lang="en-US" altLang="zh-TW" dirty="0" smtClean="0"/>
              <a:t>design</a:t>
            </a:r>
          </a:p>
          <a:p>
            <a:pPr lvl="1"/>
            <a:r>
              <a:rPr lang="en-US" altLang="zh-TW" dirty="0"/>
              <a:t>Template </a:t>
            </a:r>
            <a:r>
              <a:rPr lang="en-US" altLang="zh-TW" dirty="0" smtClean="0"/>
              <a:t>system</a:t>
            </a:r>
          </a:p>
          <a:p>
            <a:pPr lvl="1"/>
            <a:r>
              <a:rPr lang="en-US" altLang="zh-TW" dirty="0"/>
              <a:t>Cache </a:t>
            </a:r>
            <a:r>
              <a:rPr lang="en-US" altLang="zh-TW" dirty="0" smtClean="0"/>
              <a:t>system</a:t>
            </a:r>
          </a:p>
          <a:p>
            <a:pPr lvl="1"/>
            <a:r>
              <a:rPr lang="en-US" altLang="zh-TW" dirty="0"/>
              <a:t>Internationalization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99</a:t>
            </a:fld>
            <a:endParaRPr lang="zh-TW" altLang="en-US"/>
          </a:p>
        </p:txBody>
      </p:sp>
      <p:pic>
        <p:nvPicPr>
          <p:cNvPr id="1026" name="Picture 2" descr="Djan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137810"/>
            <a:ext cx="1114425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97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2121</TotalTime>
  <Words>5936</Words>
  <Application>Microsoft Office PowerPoint</Application>
  <PresentationFormat>如螢幕大小 (4:3)</PresentationFormat>
  <Paragraphs>1221</Paragraphs>
  <Slides>125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125</vt:i4>
      </vt:variant>
    </vt:vector>
  </HeadingPairs>
  <TitlesOfParts>
    <vt:vector size="126" baseType="lpstr">
      <vt:lpstr>Office 佈景主題</vt:lpstr>
      <vt:lpstr>PyCon Taiwan 2013 Tutorial</vt:lpstr>
      <vt:lpstr>Course Objectives</vt:lpstr>
      <vt:lpstr>Instructor？</vt:lpstr>
      <vt:lpstr>Student？</vt:lpstr>
      <vt:lpstr>Schedule</vt:lpstr>
      <vt:lpstr>PowerPoint 簡報</vt:lpstr>
      <vt:lpstr>PowerPoint 簡報</vt:lpstr>
      <vt:lpstr>PowerPoint 簡報</vt:lpstr>
      <vt:lpstr>PowerPoint 簡報</vt:lpstr>
      <vt:lpstr>Picking and installing an Interpreter</vt:lpstr>
      <vt:lpstr>Implementations</vt:lpstr>
      <vt:lpstr>PowerPoint 簡報</vt:lpstr>
      <vt:lpstr>Preparing Course Environment</vt:lpstr>
      <vt:lpstr>Exercise 0</vt:lpstr>
      <vt:lpstr>Exercise 1</vt:lpstr>
      <vt:lpstr>What You Should See</vt:lpstr>
      <vt:lpstr>PowerPoint 簡報</vt:lpstr>
      <vt:lpstr>What You Should See</vt:lpstr>
      <vt:lpstr>Where’re my libraries?</vt:lpstr>
      <vt:lpstr>What’s the relationship among Distutils, Setuptools, Distribute and Pip?</vt:lpstr>
      <vt:lpstr>PowerPoint 簡報</vt:lpstr>
      <vt:lpstr>Hello! World!</vt:lpstr>
      <vt:lpstr>Exercise 2</vt:lpstr>
      <vt:lpstr>What You Should See</vt:lpstr>
      <vt:lpstr>PowerPoint 簡報</vt:lpstr>
      <vt:lpstr>What You Should See</vt:lpstr>
      <vt:lpstr>Introduction to Unicode Support</vt:lpstr>
      <vt:lpstr>PowerPoint 簡報</vt:lpstr>
      <vt:lpstr>Basic Input and Output</vt:lpstr>
      <vt:lpstr>PowerPoint 簡報</vt:lpstr>
      <vt:lpstr>Integrated Development Environment</vt:lpstr>
      <vt:lpstr>References</vt:lpstr>
      <vt:lpstr>Learning Python Language</vt:lpstr>
      <vt:lpstr>Built-in Types</vt:lpstr>
      <vt:lpstr>Numerical Types</vt:lpstr>
      <vt:lpstr>What You Should Know</vt:lpstr>
      <vt:lpstr>PowerPoint 簡報</vt:lpstr>
      <vt:lpstr>String Type</vt:lpstr>
      <vt:lpstr>PowerPoint 簡報</vt:lpstr>
      <vt:lpstr>String Slicing</vt:lpstr>
      <vt:lpstr>String Formatting </vt:lpstr>
      <vt:lpstr>List Type</vt:lpstr>
      <vt:lpstr>Set Type</vt:lpstr>
      <vt:lpstr>Dict Type</vt:lpstr>
      <vt:lpstr>Tuple Type</vt:lpstr>
      <vt:lpstr>Exercise 3</vt:lpstr>
      <vt:lpstr>PowerPoint 簡報</vt:lpstr>
      <vt:lpstr>if, for, while and for comprehensions</vt:lpstr>
      <vt:lpstr>for and while</vt:lpstr>
      <vt:lpstr>for comprehensions</vt:lpstr>
      <vt:lpstr>PowerPoint 簡報</vt:lpstr>
      <vt:lpstr>PowerPoint 簡報</vt:lpstr>
      <vt:lpstr>Exercise 4</vt:lpstr>
      <vt:lpstr>Functions, Modules, Classes and Packages</vt:lpstr>
      <vt:lpstr>Functions</vt:lpstr>
      <vt:lpstr>Modules</vt:lpstr>
      <vt:lpstr>PowerPoint 簡報</vt:lpstr>
      <vt:lpstr>Classes</vt:lpstr>
      <vt:lpstr>PowerPoint 簡報</vt:lpstr>
      <vt:lpstr>Packages</vt:lpstr>
      <vt:lpstr>Exercise 5</vt:lpstr>
      <vt:lpstr>What You Should See?</vt:lpstr>
      <vt:lpstr>References</vt:lpstr>
      <vt:lpstr>The Community</vt:lpstr>
      <vt:lpstr>PowerPoint 簡報</vt:lpstr>
      <vt:lpstr>Documentation</vt:lpstr>
      <vt:lpstr>DocStrings</vt:lpstr>
      <vt:lpstr>Official Documentation</vt:lpstr>
      <vt:lpstr>PyDoc</vt:lpstr>
      <vt:lpstr>EpyDoc</vt:lpstr>
      <vt:lpstr>Data Management Functions</vt:lpstr>
      <vt:lpstr>Exercise 6</vt:lpstr>
      <vt:lpstr>reduce</vt:lpstr>
      <vt:lpstr>reduce</vt:lpstr>
      <vt:lpstr>reduce</vt:lpstr>
      <vt:lpstr>reduce</vt:lpstr>
      <vt:lpstr>reduce</vt:lpstr>
      <vt:lpstr>reduce</vt:lpstr>
      <vt:lpstr>reduce</vt:lpstr>
      <vt:lpstr>Exercise 7</vt:lpstr>
      <vt:lpstr>Persistence</vt:lpstr>
      <vt:lpstr>marshal, pickle, cPickle</vt:lpstr>
      <vt:lpstr>pickle</vt:lpstr>
      <vt:lpstr>PowerPoint 簡報</vt:lpstr>
      <vt:lpstr>DBM</vt:lpstr>
      <vt:lpstr>shelve</vt:lpstr>
      <vt:lpstr>PowerPoint 簡報</vt:lpstr>
      <vt:lpstr>PowerPoint 簡報</vt:lpstr>
      <vt:lpstr>DB-API 2.0（PEP 249）</vt:lpstr>
      <vt:lpstr>PowerPoint 簡報</vt:lpstr>
      <vt:lpstr>PowerPoint 簡報</vt:lpstr>
      <vt:lpstr>PowerPoint 簡報</vt:lpstr>
      <vt:lpstr>Exercise 8</vt:lpstr>
      <vt:lpstr>References</vt:lpstr>
      <vt:lpstr>Libraries vs Frameworks</vt:lpstr>
      <vt:lpstr>PowerPoint 簡報</vt:lpstr>
      <vt:lpstr>Inversion of Control</vt:lpstr>
      <vt:lpstr>Do We Need a Framework?</vt:lpstr>
      <vt:lpstr>Getting Started with Django</vt:lpstr>
      <vt:lpstr>Design Your Models</vt:lpstr>
      <vt:lpstr>Design Your URLs </vt:lpstr>
      <vt:lpstr>Write Your Views and Templates</vt:lpstr>
      <vt:lpstr>Exercise 9</vt:lpstr>
      <vt:lpstr>What You Should See</vt:lpstr>
      <vt:lpstr>What You Should See</vt:lpstr>
      <vt:lpstr>What startproject Created</vt:lpstr>
      <vt:lpstr>Exercise 10</vt:lpstr>
      <vt:lpstr>What You Should See</vt:lpstr>
      <vt:lpstr>PowerPoint 簡報</vt:lpstr>
      <vt:lpstr>PowerPoint 簡報</vt:lpstr>
      <vt:lpstr>What You Should See</vt:lpstr>
      <vt:lpstr>Playing API with the Python shell</vt:lpstr>
      <vt:lpstr>Basic ORM</vt:lpstr>
      <vt:lpstr>One-to-One Relationship</vt:lpstr>
      <vt:lpstr>Exercise 11</vt:lpstr>
      <vt:lpstr>PowerPoint 簡報</vt:lpstr>
      <vt:lpstr>PowerPoint 簡報</vt:lpstr>
      <vt:lpstr>What You Should See</vt:lpstr>
      <vt:lpstr>Controllers or Views?</vt:lpstr>
      <vt:lpstr>PowerPoint 簡報</vt:lpstr>
      <vt:lpstr>URLconf</vt:lpstr>
      <vt:lpstr>Simple URL Patterns</vt:lpstr>
      <vt:lpstr>PowerPoint 簡報</vt:lpstr>
      <vt:lpstr>References</vt:lpstr>
      <vt:lpstr>ToDo..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Justin</dc:creator>
  <cp:lastModifiedBy>Justin</cp:lastModifiedBy>
  <cp:revision>2143</cp:revision>
  <cp:lastPrinted>2013-02-05T07:43:54Z</cp:lastPrinted>
  <dcterms:created xsi:type="dcterms:W3CDTF">2013-01-22T07:05:50Z</dcterms:created>
  <dcterms:modified xsi:type="dcterms:W3CDTF">2013-02-07T02:35:29Z</dcterms:modified>
</cp:coreProperties>
</file>