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46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9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0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8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4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9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0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7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8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13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8DC-6DDF-4EA1-B196-24B122B8D4FD}" type="datetimeFigureOut">
              <a:rPr lang="en-CA" smtClean="0"/>
              <a:t>2013-10-05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7F61-1D44-4838-842D-0BCF4FA4E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98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81" y="275930"/>
            <a:ext cx="4104457" cy="864096"/>
          </a:xfrm>
        </p:spPr>
        <p:txBody>
          <a:bodyPr>
            <a:noAutofit/>
          </a:bodyPr>
          <a:lstStyle/>
          <a:p>
            <a:pPr algn="l"/>
            <a:r>
              <a:rPr lang="en-CA" sz="3200" dirty="0" smtClean="0"/>
              <a:t>Rtf65002 Test System</a:t>
            </a:r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6612470" y="801224"/>
            <a:ext cx="576064" cy="564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 smtClean="0"/>
              <a:t>MIG </a:t>
            </a:r>
            <a:endParaRPr lang="en-CA" dirty="0"/>
          </a:p>
          <a:p>
            <a:pPr algn="ctr"/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7548574" y="1757218"/>
            <a:ext cx="1008112" cy="429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DDR2</a:t>
            </a:r>
          </a:p>
          <a:p>
            <a:pPr algn="ctr"/>
            <a:r>
              <a:rPr lang="en-CA" dirty="0" smtClean="0"/>
              <a:t>DRAM</a:t>
            </a:r>
          </a:p>
          <a:p>
            <a:pPr algn="ctr"/>
            <a:r>
              <a:rPr lang="en-CA" dirty="0" smtClean="0"/>
              <a:t>128MiB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702505" y="5451580"/>
            <a:ext cx="5040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400" dirty="0" smtClean="0"/>
              <a:t>32 bit WB Bridge</a:t>
            </a: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3000266" y="2924945"/>
            <a:ext cx="1183540" cy="207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RTF65002</a:t>
            </a:r>
            <a:endParaRPr lang="en-CA" dirty="0" smtClean="0"/>
          </a:p>
          <a:p>
            <a:pPr algn="ctr"/>
            <a:r>
              <a:rPr lang="en-CA" dirty="0" smtClean="0"/>
              <a:t>CPU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384657" y="5546690"/>
            <a:ext cx="1008112" cy="8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Bitmap</a:t>
            </a:r>
          </a:p>
          <a:p>
            <a:pPr algn="ctr"/>
            <a:r>
              <a:rPr lang="en-CA" sz="1400" dirty="0" smtClean="0"/>
              <a:t>Controller</a:t>
            </a:r>
            <a:endParaRPr lang="en-CA" sz="1400" dirty="0"/>
          </a:p>
        </p:txBody>
      </p:sp>
      <p:sp>
        <p:nvSpPr>
          <p:cNvPr id="10" name="Rectangle 9"/>
          <p:cNvSpPr/>
          <p:nvPr/>
        </p:nvSpPr>
        <p:spPr>
          <a:xfrm>
            <a:off x="5702505" y="2051913"/>
            <a:ext cx="504056" cy="108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400" dirty="0" smtClean="0"/>
              <a:t>32 </a:t>
            </a:r>
            <a:r>
              <a:rPr lang="en-CA" sz="1400" dirty="0" smtClean="0"/>
              <a:t>bit WB Bridge</a:t>
            </a:r>
            <a:endParaRPr lang="en-CA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00103" y="5982151"/>
            <a:ext cx="4059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9" idx="3"/>
          </p:cNvCxnSpPr>
          <p:nvPr/>
        </p:nvCxnSpPr>
        <p:spPr>
          <a:xfrm flipH="1">
            <a:off x="5392769" y="5991640"/>
            <a:ext cx="3097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06561" y="2577871"/>
            <a:ext cx="40590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7752" y="1240551"/>
            <a:ext cx="576064" cy="110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BASIC ROM </a:t>
            </a:r>
            <a:r>
              <a:rPr lang="en-CA" sz="1200" dirty="0" smtClean="0"/>
              <a:t> </a:t>
            </a:r>
            <a:r>
              <a:rPr lang="en-CA" sz="1200" dirty="0" smtClean="0"/>
              <a:t>Memory</a:t>
            </a:r>
          </a:p>
          <a:p>
            <a:pPr algn="ctr"/>
            <a:r>
              <a:rPr lang="en-CA" sz="1200" dirty="0" smtClean="0"/>
              <a:t>16kiB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178164" y="1242878"/>
            <a:ext cx="576064" cy="110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Scratch Memory</a:t>
            </a:r>
          </a:p>
          <a:p>
            <a:pPr algn="ctr"/>
            <a:r>
              <a:rPr lang="en-CA" sz="1200" dirty="0" smtClean="0"/>
              <a:t>16kiB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1844447" y="1556793"/>
            <a:ext cx="576064" cy="785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Keyboard Controller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1233842" y="1672599"/>
            <a:ext cx="426181" cy="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UART</a:t>
            </a:r>
            <a:endParaRPr lang="en-CA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0811" y="2636889"/>
            <a:ext cx="5074707" cy="2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371990" y="2350202"/>
            <a:ext cx="19038" cy="3013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96210" y="2618494"/>
            <a:ext cx="22944" cy="32361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</p:cNvCxnSpPr>
          <p:nvPr/>
        </p:nvCxnSpPr>
        <p:spPr>
          <a:xfrm flipH="1">
            <a:off x="3466195" y="2352529"/>
            <a:ext cx="1" cy="2813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92154" y="2352529"/>
            <a:ext cx="15496" cy="28735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46932" y="2942111"/>
            <a:ext cx="1402383" cy="44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Interrupt</a:t>
            </a:r>
          </a:p>
          <a:p>
            <a:pPr algn="ctr"/>
            <a:r>
              <a:rPr lang="en-CA" sz="1400" dirty="0" smtClean="0"/>
              <a:t>Controller</a:t>
            </a:r>
            <a:endParaRPr lang="en-CA" sz="1400" dirty="0"/>
          </a:p>
        </p:txBody>
      </p:sp>
      <p:sp>
        <p:nvSpPr>
          <p:cNvPr id="33" name="Rectangle 32"/>
          <p:cNvSpPr/>
          <p:nvPr/>
        </p:nvSpPr>
        <p:spPr>
          <a:xfrm>
            <a:off x="1721942" y="3510348"/>
            <a:ext cx="426181" cy="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Timer</a:t>
            </a:r>
          </a:p>
          <a:p>
            <a:pPr algn="ctr"/>
            <a:r>
              <a:rPr lang="en-CA" sz="1200" dirty="0" smtClean="0"/>
              <a:t>100HZ</a:t>
            </a:r>
            <a:endParaRPr lang="en-CA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67744" y="2312044"/>
            <a:ext cx="0" cy="61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0"/>
          </p:cNvCxnSpPr>
          <p:nvPr/>
        </p:nvCxnSpPr>
        <p:spPr>
          <a:xfrm flipH="1" flipV="1">
            <a:off x="1935032" y="3387061"/>
            <a:ext cx="1" cy="123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75503" y="2342840"/>
            <a:ext cx="0" cy="58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88534" y="3832011"/>
            <a:ext cx="40590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96448" y="4473632"/>
            <a:ext cx="796320" cy="8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Sprite</a:t>
            </a:r>
          </a:p>
          <a:p>
            <a:pPr algn="ctr"/>
            <a:r>
              <a:rPr lang="en-CA" sz="1400" dirty="0" smtClean="0"/>
              <a:t>Cont.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3218667" y="5543235"/>
            <a:ext cx="1008112" cy="8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Text</a:t>
            </a:r>
          </a:p>
          <a:p>
            <a:pPr algn="ctr"/>
            <a:r>
              <a:rPr lang="en-CA" sz="1400" dirty="0" smtClean="0"/>
              <a:t>Controller</a:t>
            </a:r>
            <a:endParaRPr lang="en-CA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105784" y="2306049"/>
            <a:ext cx="0" cy="32784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33842" y="5263476"/>
            <a:ext cx="3150815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77475" y="5263476"/>
            <a:ext cx="1" cy="2658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09961" y="5271373"/>
            <a:ext cx="1" cy="2658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75950" y="2651517"/>
            <a:ext cx="0" cy="26119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992154" y="5546690"/>
            <a:ext cx="1008112" cy="8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PSG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67854" y="5546690"/>
            <a:ext cx="648072" cy="44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AC97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80869" y="4329616"/>
            <a:ext cx="815177" cy="697647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Wave TBL</a:t>
            </a:r>
          </a:p>
          <a:p>
            <a:pPr algn="ctr"/>
            <a:r>
              <a:rPr lang="en-CA" sz="1200" dirty="0" smtClean="0"/>
              <a:t>Memory</a:t>
            </a:r>
          </a:p>
          <a:p>
            <a:pPr algn="ctr"/>
            <a:r>
              <a:rPr lang="en-CA" sz="1200" dirty="0" smtClean="0"/>
              <a:t>16 </a:t>
            </a:r>
            <a:r>
              <a:rPr lang="en-CA" sz="1200" dirty="0" err="1" smtClean="0"/>
              <a:t>kiB</a:t>
            </a:r>
            <a:endParaRPr lang="en-CA" sz="12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27784" y="5007218"/>
            <a:ext cx="1" cy="2658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147974" y="5027263"/>
            <a:ext cx="0" cy="5194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8" idx="3"/>
          </p:cNvCxnSpPr>
          <p:nvPr/>
        </p:nvCxnSpPr>
        <p:spPr>
          <a:xfrm flipH="1">
            <a:off x="1715926" y="5769165"/>
            <a:ext cx="264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66992" y="6116296"/>
            <a:ext cx="648072" cy="44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Codec</a:t>
            </a:r>
          </a:p>
        </p:txBody>
      </p:sp>
      <p:cxnSp>
        <p:nvCxnSpPr>
          <p:cNvPr id="79" name="Straight Arrow Connector 78"/>
          <p:cNvCxnSpPr>
            <a:stCxn id="68" idx="2"/>
            <a:endCxn id="77" idx="0"/>
          </p:cNvCxnSpPr>
          <p:nvPr/>
        </p:nvCxnSpPr>
        <p:spPr>
          <a:xfrm flipH="1">
            <a:off x="1391028" y="5991640"/>
            <a:ext cx="862" cy="124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83378" y="3387061"/>
            <a:ext cx="809391" cy="8899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GraphicAccel.</a:t>
            </a:r>
            <a:endParaRPr lang="en-CA" sz="1400" dirty="0"/>
          </a:p>
        </p:txBody>
      </p:sp>
      <p:sp>
        <p:nvSpPr>
          <p:cNvPr id="83" name="Rectangle 82"/>
          <p:cNvSpPr/>
          <p:nvPr/>
        </p:nvSpPr>
        <p:spPr>
          <a:xfrm>
            <a:off x="5696047" y="3291951"/>
            <a:ext cx="504056" cy="10801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400" dirty="0" smtClean="0"/>
              <a:t>32 bit WB Bridge</a:t>
            </a:r>
            <a:endParaRPr lang="en-CA" sz="1400" dirty="0"/>
          </a:p>
        </p:txBody>
      </p:sp>
      <p:cxnSp>
        <p:nvCxnSpPr>
          <p:cNvPr id="85" name="Straight Arrow Connector 84"/>
          <p:cNvCxnSpPr>
            <a:stCxn id="80" idx="3"/>
            <a:endCxn id="83" idx="1"/>
          </p:cNvCxnSpPr>
          <p:nvPr/>
        </p:nvCxnSpPr>
        <p:spPr>
          <a:xfrm>
            <a:off x="5392769" y="3832011"/>
            <a:ext cx="30327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</p:cNvCxnSpPr>
          <p:nvPr/>
        </p:nvCxnSpPr>
        <p:spPr>
          <a:xfrm>
            <a:off x="6200103" y="3832011"/>
            <a:ext cx="4210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49968" y="3507734"/>
            <a:ext cx="537990" cy="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Clock</a:t>
            </a:r>
          </a:p>
          <a:p>
            <a:pPr algn="ctr"/>
            <a:r>
              <a:rPr lang="en-CA" sz="1200" dirty="0" smtClean="0"/>
              <a:t>Gen.</a:t>
            </a:r>
            <a:endParaRPr lang="en-CA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176265" y="4900202"/>
            <a:ext cx="4059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392769" y="4927344"/>
            <a:ext cx="3097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702505" y="4378522"/>
            <a:ext cx="5040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400" dirty="0" smtClean="0"/>
              <a:t>32 bit WB Bridge</a:t>
            </a:r>
            <a:endParaRPr lang="en-CA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06886" y="3853417"/>
            <a:ext cx="18956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702505" y="816871"/>
            <a:ext cx="504056" cy="10801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400" dirty="0" smtClean="0"/>
              <a:t>32 bit Bridge</a:t>
            </a:r>
            <a:endParaRPr lang="en-CA" sz="1400" dirty="0"/>
          </a:p>
        </p:txBody>
      </p:sp>
      <p:sp>
        <p:nvSpPr>
          <p:cNvPr id="70" name="Rectangle 69"/>
          <p:cNvSpPr/>
          <p:nvPr/>
        </p:nvSpPr>
        <p:spPr>
          <a:xfrm>
            <a:off x="8018696" y="829526"/>
            <a:ext cx="537990" cy="75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EPP Port</a:t>
            </a:r>
            <a:endParaRPr lang="en-CA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87285" y="1365757"/>
            <a:ext cx="3087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9" idx="3"/>
          </p:cNvCxnSpPr>
          <p:nvPr/>
        </p:nvCxnSpPr>
        <p:spPr>
          <a:xfrm>
            <a:off x="6206561" y="1356931"/>
            <a:ext cx="414606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1"/>
            <a:endCxn id="33" idx="3"/>
          </p:cNvCxnSpPr>
          <p:nvPr/>
        </p:nvCxnSpPr>
        <p:spPr>
          <a:xfrm flipH="1">
            <a:off x="2148123" y="3846536"/>
            <a:ext cx="101845" cy="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</p:cNvCxnSpPr>
          <p:nvPr/>
        </p:nvCxnSpPr>
        <p:spPr>
          <a:xfrm>
            <a:off x="2849315" y="3164586"/>
            <a:ext cx="1509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8" idx="0"/>
          </p:cNvCxnSpPr>
          <p:nvPr/>
        </p:nvCxnSpPr>
        <p:spPr>
          <a:xfrm>
            <a:off x="3592036" y="2633892"/>
            <a:ext cx="0" cy="29105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6449" y="2780302"/>
            <a:ext cx="695632" cy="44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Raster IRQ.</a:t>
            </a:r>
            <a:endParaRPr lang="en-CA" sz="1400" dirty="0"/>
          </a:p>
        </p:txBody>
      </p:sp>
      <p:sp>
        <p:nvSpPr>
          <p:cNvPr id="92" name="Rectangle 91"/>
          <p:cNvSpPr/>
          <p:nvPr/>
        </p:nvSpPr>
        <p:spPr>
          <a:xfrm>
            <a:off x="466534" y="3498759"/>
            <a:ext cx="537990" cy="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WXGA Timing</a:t>
            </a:r>
            <a:endParaRPr lang="en-CA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393816" y="3001893"/>
            <a:ext cx="18956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06886" y="4867902"/>
            <a:ext cx="18956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7894" y="801224"/>
            <a:ext cx="809391" cy="155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 smtClean="0"/>
              <a:t>ethmac</a:t>
            </a:r>
            <a:endParaRPr lang="en-CA" sz="1400" dirty="0"/>
          </a:p>
        </p:txBody>
      </p:sp>
      <p:cxnSp>
        <p:nvCxnSpPr>
          <p:cNvPr id="11" name="Straight Arrow Connector 10"/>
          <p:cNvCxnSpPr>
            <a:stCxn id="65" idx="2"/>
          </p:cNvCxnSpPr>
          <p:nvPr/>
        </p:nvCxnSpPr>
        <p:spPr>
          <a:xfrm>
            <a:off x="4982590" y="2352529"/>
            <a:ext cx="5483" cy="2989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0811" y="1674872"/>
            <a:ext cx="426181" cy="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err="1" smtClean="0"/>
              <a:t>Datetime</a:t>
            </a:r>
            <a:endParaRPr lang="en-CA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832294" y="2308643"/>
            <a:ext cx="19038" cy="3013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8785" y="4329616"/>
            <a:ext cx="815177" cy="697647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spiMaster</a:t>
            </a:r>
            <a:endParaRPr lang="en-CA" sz="1200" dirty="0" smtClean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399532" y="5007218"/>
            <a:ext cx="1" cy="2658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1" idx="1"/>
          </p:cNvCxnSpPr>
          <p:nvPr/>
        </p:nvCxnSpPr>
        <p:spPr>
          <a:xfrm flipH="1" flipV="1">
            <a:off x="670595" y="4678439"/>
            <a:ext cx="298190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/>
          <p:cNvSpPr/>
          <p:nvPr/>
        </p:nvSpPr>
        <p:spPr>
          <a:xfrm>
            <a:off x="251977" y="4313280"/>
            <a:ext cx="429114" cy="7207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100" dirty="0" smtClean="0"/>
              <a:t>SD Card</a:t>
            </a:r>
            <a:endParaRPr lang="en-CA" sz="1100" dirty="0"/>
          </a:p>
        </p:txBody>
      </p:sp>
      <p:sp>
        <p:nvSpPr>
          <p:cNvPr id="34" name="Flowchart: Manual Operation 33"/>
          <p:cNvSpPr/>
          <p:nvPr/>
        </p:nvSpPr>
        <p:spPr>
          <a:xfrm rot="16200000">
            <a:off x="230694" y="6185609"/>
            <a:ext cx="605924" cy="30632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/>
          <p:cNvCxnSpPr>
            <a:stCxn id="77" idx="1"/>
            <a:endCxn id="34" idx="2"/>
          </p:cNvCxnSpPr>
          <p:nvPr/>
        </p:nvCxnSpPr>
        <p:spPr>
          <a:xfrm flipH="1">
            <a:off x="686818" y="6338771"/>
            <a:ext cx="380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545401" y="1233189"/>
            <a:ext cx="576064" cy="110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ROM Memory</a:t>
            </a:r>
          </a:p>
          <a:p>
            <a:pPr algn="ctr"/>
            <a:r>
              <a:rPr lang="en-CA" sz="1200" dirty="0" smtClean="0"/>
              <a:t>32kiB</a:t>
            </a:r>
            <a:endParaRPr lang="en-CA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846217" y="2317666"/>
            <a:ext cx="0" cy="3278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158899" y="3510348"/>
            <a:ext cx="426181" cy="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200" dirty="0" smtClean="0"/>
              <a:t>Timer</a:t>
            </a:r>
          </a:p>
          <a:p>
            <a:pPr algn="ctr"/>
            <a:r>
              <a:rPr lang="en-CA" sz="1200" dirty="0" smtClean="0"/>
              <a:t>1000HZ</a:t>
            </a:r>
            <a:endParaRPr lang="en-CA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403570" y="5263475"/>
            <a:ext cx="1" cy="26582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PSG16 – </a:t>
            </a:r>
            <a:r>
              <a:rPr lang="en-CA" dirty="0" err="1" smtClean="0"/>
              <a:t>u_psg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5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module provides sound generation using a four channel ADSR generator. It feeds</a:t>
            </a:r>
          </a:p>
          <a:p>
            <a:r>
              <a:rPr lang="en-CA" dirty="0" smtClean="0"/>
              <a:t>The AC97 controller with audio data. The core also shares a wave table memory with</a:t>
            </a:r>
          </a:p>
          <a:p>
            <a:r>
              <a:rPr lang="en-CA" dirty="0" smtClean="0"/>
              <a:t>the CPU. The PSG responds to the I/O address range </a:t>
            </a:r>
            <a:r>
              <a:rPr lang="en-CA" dirty="0" smtClean="0"/>
              <a:t>$FFD50000 </a:t>
            </a:r>
            <a:r>
              <a:rPr lang="en-CA" dirty="0" smtClean="0"/>
              <a:t>to </a:t>
            </a:r>
            <a:r>
              <a:rPr lang="en-CA" dirty="0" smtClean="0"/>
              <a:t>$FFD500FF</a:t>
            </a:r>
            <a:r>
              <a:rPr lang="en-CA" dirty="0" smtClean="0"/>
              <a:t>.</a:t>
            </a:r>
          </a:p>
          <a:p>
            <a:r>
              <a:rPr lang="en-CA" dirty="0" smtClean="0"/>
              <a:t>Documentation for this core can be found under the ‘Other’ tab in </a:t>
            </a:r>
            <a:r>
              <a:rPr lang="en-CA" dirty="0" err="1" smtClean="0"/>
              <a:t>OpenCores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err="1" smtClean="0"/>
              <a:t>rtfSimpleUart</a:t>
            </a:r>
            <a:r>
              <a:rPr lang="en-CA" dirty="0" smtClean="0"/>
              <a:t> – </a:t>
            </a:r>
            <a:r>
              <a:rPr lang="en-CA" dirty="0" err="1" smtClean="0"/>
              <a:t>uuart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789040"/>
            <a:ext cx="7480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simple serial I/O. Documentation for this core can be found</a:t>
            </a:r>
          </a:p>
          <a:p>
            <a:r>
              <a:rPr lang="en-CA" dirty="0" smtClean="0"/>
              <a:t>Under the ‘Communications’ tab in </a:t>
            </a:r>
            <a:r>
              <a:rPr lang="en-CA" dirty="0" err="1" smtClean="0"/>
              <a:t>OpenCores</a:t>
            </a:r>
            <a:r>
              <a:rPr lang="en-CA" dirty="0" smtClean="0"/>
              <a:t>. The core responds to the I/O</a:t>
            </a:r>
          </a:p>
          <a:p>
            <a:r>
              <a:rPr lang="en-CA" dirty="0" smtClean="0"/>
              <a:t>Address range </a:t>
            </a:r>
            <a:r>
              <a:rPr lang="en-CA" dirty="0" smtClean="0"/>
              <a:t>$FFDC0A0x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844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rtfGraphicsAccelerator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82297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line draw and point plot / fetch acceleration. It responds to the</a:t>
            </a:r>
          </a:p>
          <a:p>
            <a:r>
              <a:rPr lang="en-CA" dirty="0" smtClean="0"/>
              <a:t>I/O address range </a:t>
            </a:r>
            <a:r>
              <a:rPr lang="en-CA" dirty="0" smtClean="0"/>
              <a:t>$FFDAE0xx</a:t>
            </a:r>
            <a:r>
              <a:rPr lang="en-CA" dirty="0" smtClean="0"/>
              <a:t>. This core is in initial stages of development.</a:t>
            </a:r>
          </a:p>
          <a:p>
            <a:endParaRPr lang="en-CA" dirty="0"/>
          </a:p>
          <a:p>
            <a:r>
              <a:rPr lang="en-CA" dirty="0" err="1" smtClean="0"/>
              <a:t>Reg</a:t>
            </a:r>
            <a:endParaRPr lang="en-CA" dirty="0" smtClean="0"/>
          </a:p>
          <a:p>
            <a:r>
              <a:rPr lang="en-CA" dirty="0" smtClean="0"/>
              <a:t>00 – Pen color	this is a 24 bit register</a:t>
            </a:r>
          </a:p>
          <a:p>
            <a:r>
              <a:rPr lang="en-CA" dirty="0" smtClean="0"/>
              <a:t>04 – Fill Color	currently not used</a:t>
            </a:r>
          </a:p>
          <a:p>
            <a:r>
              <a:rPr lang="en-CA" dirty="0" smtClean="0"/>
              <a:t>08 – X0		‘x’ coordinate (start of line)</a:t>
            </a:r>
          </a:p>
          <a:p>
            <a:r>
              <a:rPr lang="en-CA" dirty="0" smtClean="0"/>
              <a:t>0C – Y0		‘y’ coordinate</a:t>
            </a:r>
          </a:p>
          <a:p>
            <a:r>
              <a:rPr lang="en-CA" dirty="0" smtClean="0"/>
              <a:t>10 – X1		‘x’ coordinate (end of line)</a:t>
            </a:r>
          </a:p>
          <a:p>
            <a:r>
              <a:rPr lang="en-CA" dirty="0" smtClean="0"/>
              <a:t>14 – Y1		‘y’ coordinate (end of line)</a:t>
            </a:r>
          </a:p>
          <a:p>
            <a:r>
              <a:rPr lang="en-CA" dirty="0" smtClean="0"/>
              <a:t>34 – pixel color	returns the color of a pixel – 24 bits</a:t>
            </a:r>
          </a:p>
          <a:p>
            <a:r>
              <a:rPr lang="en-CA" dirty="0" smtClean="0"/>
              <a:t>38 – state		graphics command state (read only)</a:t>
            </a:r>
          </a:p>
          <a:p>
            <a:r>
              <a:rPr lang="en-CA" dirty="0" smtClean="0"/>
              <a:t>3C – </a:t>
            </a:r>
            <a:r>
              <a:rPr lang="en-CA" dirty="0" err="1" smtClean="0"/>
              <a:t>cmd</a:t>
            </a:r>
            <a:r>
              <a:rPr lang="en-CA" dirty="0" smtClean="0"/>
              <a:t>		graphics command to execute</a:t>
            </a:r>
          </a:p>
          <a:p>
            <a:r>
              <a:rPr lang="en-CA" dirty="0"/>
              <a:t>	</a:t>
            </a:r>
            <a:r>
              <a:rPr lang="en-CA" dirty="0" smtClean="0"/>
              <a:t>Supported graphics commands:</a:t>
            </a:r>
          </a:p>
          <a:p>
            <a:r>
              <a:rPr lang="en-CA" dirty="0"/>
              <a:t>	</a:t>
            </a:r>
            <a:r>
              <a:rPr lang="en-CA" dirty="0" smtClean="0"/>
              <a:t>01	Draw Pixel</a:t>
            </a:r>
          </a:p>
          <a:p>
            <a:r>
              <a:rPr lang="en-CA" dirty="0"/>
              <a:t>	</a:t>
            </a:r>
            <a:r>
              <a:rPr lang="en-CA" dirty="0" smtClean="0"/>
              <a:t>02	Draw line</a:t>
            </a:r>
          </a:p>
          <a:p>
            <a:r>
              <a:rPr lang="en-CA" dirty="0"/>
              <a:t>	</a:t>
            </a:r>
            <a:r>
              <a:rPr lang="en-CA" dirty="0" smtClean="0"/>
              <a:t>08	Get pixel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26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rtfSpriteController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20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rtfBitmapController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8045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a bitmapped graphics display in a 1364 x 768 x 8bpp format.</a:t>
            </a:r>
          </a:p>
          <a:p>
            <a:r>
              <a:rPr lang="en-CA" dirty="0" smtClean="0"/>
              <a:t>Bitmapped display memory is at </a:t>
            </a:r>
            <a:r>
              <a:rPr lang="en-CA" dirty="0" smtClean="0"/>
              <a:t>$10400000</a:t>
            </a:r>
            <a:r>
              <a:rPr lang="en-CA" dirty="0" smtClean="0"/>
              <a:t>. There are no programmable registers</a:t>
            </a:r>
          </a:p>
          <a:p>
            <a:r>
              <a:rPr lang="en-CA" dirty="0" smtClean="0"/>
              <a:t>associated with the core. The core uses a WISHBONE burst master controller to </a:t>
            </a:r>
          </a:p>
          <a:p>
            <a:r>
              <a:rPr lang="en-CA" dirty="0" smtClean="0"/>
              <a:t>Interface with memory. Documentation for this core can be found under the ‘Video’</a:t>
            </a:r>
          </a:p>
          <a:p>
            <a:r>
              <a:rPr lang="en-CA" dirty="0" smtClean="0"/>
              <a:t>tab at OpenCores.org.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22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Ethmac</a:t>
            </a:r>
            <a:r>
              <a:rPr lang="en-CA" dirty="0" smtClean="0"/>
              <a:t> – uemac1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42509"/>
            <a:ext cx="838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is the </a:t>
            </a:r>
            <a:r>
              <a:rPr lang="en-CA" dirty="0" err="1" smtClean="0"/>
              <a:t>ethmac</a:t>
            </a:r>
            <a:r>
              <a:rPr lang="en-CA" dirty="0" smtClean="0"/>
              <a:t> core provided under the communications tab in OpenCores.org.</a:t>
            </a:r>
          </a:p>
          <a:p>
            <a:r>
              <a:rPr lang="en-CA" dirty="0" smtClean="0"/>
              <a:t>Please see the documentation provided there. The core is setup to respond to the</a:t>
            </a:r>
          </a:p>
          <a:p>
            <a:r>
              <a:rPr lang="en-CA" dirty="0" smtClean="0"/>
              <a:t>I/O address range of </a:t>
            </a:r>
            <a:r>
              <a:rPr lang="en-CA" dirty="0" smtClean="0"/>
              <a:t>$FFDC2xxx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444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rtfTextController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853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a text display. It responds to the following I/O address ranges:</a:t>
            </a:r>
          </a:p>
          <a:p>
            <a:r>
              <a:rPr lang="en-CA" dirty="0" smtClean="0"/>
              <a:t>$FFD0xxxx </a:t>
            </a:r>
            <a:r>
              <a:rPr lang="en-CA" dirty="0" smtClean="0"/>
              <a:t>= text screen display memory</a:t>
            </a:r>
          </a:p>
          <a:p>
            <a:r>
              <a:rPr lang="en-CA" dirty="0" smtClean="0"/>
              <a:t>$FFD1xxxx </a:t>
            </a:r>
            <a:r>
              <a:rPr lang="en-CA" dirty="0" smtClean="0"/>
              <a:t>= text attribute display memory</a:t>
            </a:r>
          </a:p>
          <a:p>
            <a:r>
              <a:rPr lang="en-CA" dirty="0" smtClean="0"/>
              <a:t>$FFD2xxxx </a:t>
            </a:r>
            <a:r>
              <a:rPr lang="en-CA" dirty="0" smtClean="0"/>
              <a:t>= text character bitmap memory</a:t>
            </a:r>
          </a:p>
          <a:p>
            <a:r>
              <a:rPr lang="en-CA" dirty="0" smtClean="0"/>
              <a:t>$FFDA00xx </a:t>
            </a:r>
            <a:r>
              <a:rPr lang="en-CA" dirty="0" smtClean="0"/>
              <a:t>= register set</a:t>
            </a:r>
          </a:p>
          <a:p>
            <a:endParaRPr lang="en-CA" dirty="0"/>
          </a:p>
          <a:p>
            <a:r>
              <a:rPr lang="en-CA" dirty="0" smtClean="0"/>
              <a:t>Documentation for this core can be found under the ‘Video’ tab at OpenCores.org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124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PS2KeybdToAscii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55575" y="1412776"/>
            <a:ext cx="81363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a ‘cooked’ interface to a PS2 style keyboard. It translates the</a:t>
            </a:r>
          </a:p>
          <a:p>
            <a:r>
              <a:rPr lang="en-CA" dirty="0" smtClean="0"/>
              <a:t>PS2 scan codes to </a:t>
            </a:r>
            <a:r>
              <a:rPr lang="en-CA" dirty="0" err="1" smtClean="0"/>
              <a:t>Ascii</a:t>
            </a:r>
            <a:r>
              <a:rPr lang="en-CA" dirty="0" smtClean="0"/>
              <a:t> and also provides status for lock keys, control key, shift key,</a:t>
            </a:r>
          </a:p>
          <a:p>
            <a:r>
              <a:rPr lang="en-CA" dirty="0" smtClean="0"/>
              <a:t>And a alt key.</a:t>
            </a:r>
          </a:p>
          <a:p>
            <a:endParaRPr lang="en-CA" dirty="0"/>
          </a:p>
          <a:p>
            <a:r>
              <a:rPr lang="en-CA" dirty="0" err="1" smtClean="0"/>
              <a:t>Reg</a:t>
            </a:r>
            <a:endParaRPr lang="en-CA" dirty="0" smtClean="0"/>
          </a:p>
          <a:p>
            <a:r>
              <a:rPr lang="en-CA" dirty="0" smtClean="0"/>
              <a:t>00 – </a:t>
            </a:r>
            <a:r>
              <a:rPr lang="en-CA" dirty="0" err="1" smtClean="0"/>
              <a:t>ascii</a:t>
            </a:r>
            <a:r>
              <a:rPr lang="en-CA" dirty="0" smtClean="0"/>
              <a:t> code </a:t>
            </a:r>
            <a:r>
              <a:rPr lang="en-CA" dirty="0" err="1" smtClean="0"/>
              <a:t>reg</a:t>
            </a:r>
            <a:endParaRPr lang="en-CA" dirty="0" smtClean="0"/>
          </a:p>
          <a:p>
            <a:r>
              <a:rPr lang="en-CA" dirty="0"/>
              <a:t>	</a:t>
            </a:r>
            <a:r>
              <a:rPr lang="en-CA" dirty="0" smtClean="0"/>
              <a:t>bit 0 to 7 = </a:t>
            </a:r>
            <a:r>
              <a:rPr lang="en-CA" dirty="0" err="1" smtClean="0"/>
              <a:t>ascii</a:t>
            </a:r>
            <a:r>
              <a:rPr lang="en-CA" dirty="0" smtClean="0"/>
              <a:t> code (an extended set)</a:t>
            </a:r>
          </a:p>
          <a:p>
            <a:r>
              <a:rPr lang="en-CA" dirty="0"/>
              <a:t>	</a:t>
            </a:r>
            <a:r>
              <a:rPr lang="en-CA" dirty="0" smtClean="0"/>
              <a:t>bit 15 = keyboard strobe indicator, when this bit is set a keyboard character</a:t>
            </a:r>
          </a:p>
          <a:p>
            <a:r>
              <a:rPr lang="en-CA" dirty="0"/>
              <a:t>	</a:t>
            </a:r>
            <a:r>
              <a:rPr lang="en-CA" dirty="0" smtClean="0"/>
              <a:t>	has been received by the controller.</a:t>
            </a:r>
          </a:p>
          <a:p>
            <a:r>
              <a:rPr lang="en-CA" dirty="0"/>
              <a:t>	</a:t>
            </a:r>
            <a:r>
              <a:rPr lang="en-CA" dirty="0" smtClean="0"/>
              <a:t>bit 8 = shift status 1 = down, 0 = up</a:t>
            </a:r>
          </a:p>
          <a:p>
            <a:r>
              <a:rPr lang="en-CA" dirty="0"/>
              <a:t>	</a:t>
            </a:r>
            <a:r>
              <a:rPr lang="en-CA" dirty="0" smtClean="0"/>
              <a:t>bit 9 = control status 1 = down, 0 = up</a:t>
            </a:r>
          </a:p>
          <a:p>
            <a:r>
              <a:rPr lang="en-CA" dirty="0"/>
              <a:t>	</a:t>
            </a:r>
            <a:r>
              <a:rPr lang="en-CA" dirty="0" smtClean="0"/>
              <a:t>bit 10= alt status 1 = down, 0 = up</a:t>
            </a:r>
          </a:p>
          <a:p>
            <a:r>
              <a:rPr lang="en-CA" dirty="0"/>
              <a:t>	</a:t>
            </a:r>
            <a:r>
              <a:rPr lang="en-CA" dirty="0" smtClean="0"/>
              <a:t>bit 11 = </a:t>
            </a:r>
            <a:r>
              <a:rPr lang="en-CA" dirty="0" err="1" smtClean="0"/>
              <a:t>keyup</a:t>
            </a:r>
            <a:r>
              <a:rPr lang="en-CA" dirty="0" smtClean="0"/>
              <a:t> / </a:t>
            </a:r>
            <a:r>
              <a:rPr lang="en-CA" dirty="0" err="1" smtClean="0"/>
              <a:t>keydown</a:t>
            </a:r>
            <a:r>
              <a:rPr lang="en-CA" dirty="0" smtClean="0"/>
              <a:t> status 1=</a:t>
            </a:r>
            <a:r>
              <a:rPr lang="en-CA" dirty="0" err="1" smtClean="0"/>
              <a:t>keyup</a:t>
            </a:r>
            <a:r>
              <a:rPr lang="en-CA" dirty="0" smtClean="0"/>
              <a:t>, 0 = </a:t>
            </a:r>
            <a:r>
              <a:rPr lang="en-CA" dirty="0" err="1" smtClean="0"/>
              <a:t>keydown</a:t>
            </a:r>
            <a:endParaRPr lang="en-CA" dirty="0" smtClean="0"/>
          </a:p>
          <a:p>
            <a:r>
              <a:rPr lang="en-CA" dirty="0"/>
              <a:t>	</a:t>
            </a:r>
            <a:r>
              <a:rPr lang="en-CA" dirty="0" smtClean="0"/>
              <a:t>bit 12 = </a:t>
            </a:r>
            <a:r>
              <a:rPr lang="en-CA" dirty="0" err="1" smtClean="0"/>
              <a:t>numlock</a:t>
            </a:r>
            <a:r>
              <a:rPr lang="en-CA" dirty="0" smtClean="0"/>
              <a:t> status</a:t>
            </a:r>
          </a:p>
          <a:p>
            <a:r>
              <a:rPr lang="en-CA" dirty="0"/>
              <a:t>	</a:t>
            </a:r>
            <a:r>
              <a:rPr lang="en-CA" dirty="0" smtClean="0"/>
              <a:t>bit 13 = </a:t>
            </a:r>
            <a:r>
              <a:rPr lang="en-CA" dirty="0" err="1" smtClean="0"/>
              <a:t>capslock</a:t>
            </a:r>
            <a:r>
              <a:rPr lang="en-CA" dirty="0" smtClean="0"/>
              <a:t> status</a:t>
            </a:r>
          </a:p>
          <a:p>
            <a:r>
              <a:rPr lang="en-CA" dirty="0"/>
              <a:t>	</a:t>
            </a:r>
            <a:r>
              <a:rPr lang="en-CA" dirty="0" smtClean="0"/>
              <a:t>bit 14 = scroll lock status</a:t>
            </a:r>
          </a:p>
          <a:p>
            <a:r>
              <a:rPr lang="en-CA" dirty="0" smtClean="0"/>
              <a:t>02 – accessing this register clears the strobe status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72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PS2KeybdToAscii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484784"/>
            <a:ext cx="8360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keyboard interface provides an interrupt to the system. System interrupt signal #15</a:t>
            </a:r>
          </a:p>
          <a:p>
            <a:r>
              <a:rPr lang="en-CA" dirty="0" smtClean="0"/>
              <a:t>is used. This is the lowest priority interrupt in the system.</a:t>
            </a:r>
          </a:p>
          <a:p>
            <a:endParaRPr lang="en-CA" dirty="0"/>
          </a:p>
          <a:p>
            <a:r>
              <a:rPr lang="en-CA" dirty="0" smtClean="0"/>
              <a:t>The keyboard interface also provides a high-priority interrupt #1 when CTRL-ALT-DEL</a:t>
            </a:r>
          </a:p>
          <a:p>
            <a:r>
              <a:rPr lang="en-CA" dirty="0" smtClean="0"/>
              <a:t>Is pressed on the keyboard.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09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ds1626io - </a:t>
            </a:r>
            <a:r>
              <a:rPr lang="en-CA" dirty="0" err="1" smtClean="0"/>
              <a:t>utmp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784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an interface to a ds1626 based temperature sensor. This core is</a:t>
            </a:r>
          </a:p>
          <a:p>
            <a:r>
              <a:rPr lang="en-CA" dirty="0" smtClean="0"/>
              <a:t>currently under development.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02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WXGASyncGen1366x768_60Hz u3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755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generates the WXGA sync and blanking timing. The supported format</a:t>
            </a:r>
          </a:p>
          <a:p>
            <a:r>
              <a:rPr lang="en-CA" dirty="0" smtClean="0"/>
              <a:t>Is 1366x768.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1386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err="1" smtClean="0"/>
              <a:t>dvi_out_native</a:t>
            </a:r>
            <a:r>
              <a:rPr lang="en-CA" dirty="0" smtClean="0"/>
              <a:t> u2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212976"/>
            <a:ext cx="7771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is an interface to the HDMI output. It takes a pixel clock, sync, and color</a:t>
            </a:r>
          </a:p>
          <a:p>
            <a:r>
              <a:rPr lang="en-CA" dirty="0" smtClean="0"/>
              <a:t>Data and formats it appropriately for HDMI output. This core is provided by the </a:t>
            </a:r>
          </a:p>
          <a:p>
            <a:r>
              <a:rPr lang="en-CA" dirty="0" smtClean="0"/>
              <a:t>FPGA vendor. Please see the vendor documentation for this core.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76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Features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988840"/>
            <a:ext cx="562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 smtClean="0"/>
              <a:t>RTF65002 CPU</a:t>
            </a:r>
            <a:endParaRPr lang="en-CA" dirty="0" smtClean="0"/>
          </a:p>
          <a:p>
            <a:pPr marL="285750" indent="-285750">
              <a:buFontTx/>
              <a:buChar char="-"/>
            </a:pPr>
            <a:r>
              <a:rPr lang="en-CA" dirty="0" smtClean="0"/>
              <a:t>pixel plot / line draw accelerator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8, 256 Color sprites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1364x768x8bpp Bitmap screen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84x47 programmable text mode display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4 Channel ADSR sound generator with 16kB wave table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16 interrupt source programmable interrupt controller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USB/PS2 keyboard interface</a:t>
            </a:r>
          </a:p>
          <a:p>
            <a:pPr marL="285750" indent="-285750">
              <a:buFontTx/>
              <a:buChar char="-"/>
            </a:pPr>
            <a:r>
              <a:rPr lang="en-CA" dirty="0" err="1" smtClean="0"/>
              <a:t>Sdcard</a:t>
            </a:r>
            <a:r>
              <a:rPr lang="en-CA" dirty="0" smtClean="0"/>
              <a:t> interface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Date/time keeping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89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smtClean="0"/>
              <a:t>clkgen1366x768 – u1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82616" y="1484784"/>
            <a:ext cx="8571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is the primary clock generating core for the system. It provides various clocks needed</a:t>
            </a:r>
          </a:p>
          <a:p>
            <a:r>
              <a:rPr lang="en-CA" dirty="0" smtClean="0"/>
              <a:t>By the system, including system timing clock (20 MHz), DDR2 RAM clock, WXGA timing</a:t>
            </a:r>
          </a:p>
          <a:p>
            <a:r>
              <a:rPr lang="en-CA" dirty="0" smtClean="0"/>
              <a:t>clock (85 MHz). It also provides 100Hz date/time keeping and interrupt clock, and 1000Hz</a:t>
            </a:r>
          </a:p>
          <a:p>
            <a:r>
              <a:rPr lang="en-CA" dirty="0" smtClean="0"/>
              <a:t>Context switching clock.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932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DDR2 -RAM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57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DDR2 RAM is clocked at </a:t>
            </a:r>
            <a:r>
              <a:rPr lang="en-CA" dirty="0" smtClean="0"/>
              <a:t>325MHz </a:t>
            </a:r>
            <a:r>
              <a:rPr lang="en-CA" dirty="0" smtClean="0"/>
              <a:t>resulting in a maximum memory bandwidth of</a:t>
            </a:r>
          </a:p>
          <a:p>
            <a:r>
              <a:rPr lang="en-CA" dirty="0" smtClean="0"/>
              <a:t>1.3 GB/s</a:t>
            </a:r>
            <a:r>
              <a:rPr lang="en-CA" dirty="0" smtClean="0"/>
              <a:t>. Note that the </a:t>
            </a:r>
            <a:r>
              <a:rPr lang="en-CA" dirty="0" err="1" smtClean="0"/>
              <a:t>Atlys</a:t>
            </a:r>
            <a:r>
              <a:rPr lang="en-CA" dirty="0" smtClean="0"/>
              <a:t> board </a:t>
            </a:r>
            <a:r>
              <a:rPr lang="en-CA" dirty="0" smtClean="0"/>
              <a:t>can support </a:t>
            </a:r>
            <a:r>
              <a:rPr lang="en-CA" dirty="0" smtClean="0"/>
              <a:t>a </a:t>
            </a:r>
            <a:r>
              <a:rPr lang="en-CA" dirty="0" smtClean="0"/>
              <a:t>higher </a:t>
            </a:r>
            <a:r>
              <a:rPr lang="en-CA" dirty="0" smtClean="0"/>
              <a:t>memory bandwidth</a:t>
            </a:r>
          </a:p>
          <a:p>
            <a:r>
              <a:rPr lang="en-CA" dirty="0" smtClean="0"/>
              <a:t>(800MHz data rate = 1.6GB/s) but it is not used by this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7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29114" y="1770098"/>
            <a:ext cx="87148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Datetime</a:t>
            </a:r>
            <a:r>
              <a:rPr lang="en-CA" dirty="0" smtClean="0"/>
              <a:t> udt1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This is a date/time keeping core. Documentation for this core is found in the ‘Other’ tab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in </a:t>
            </a:r>
            <a:r>
              <a:rPr lang="en-CA" dirty="0" err="1" smtClean="0"/>
              <a:t>OpenCores</a:t>
            </a:r>
            <a:r>
              <a:rPr lang="en-CA" dirty="0" smtClean="0"/>
              <a:t>.</a:t>
            </a:r>
          </a:p>
          <a:p>
            <a:pPr marL="285750" indent="-285750">
              <a:buFontTx/>
              <a:buChar char="-"/>
            </a:pPr>
            <a:endParaRPr lang="en-CA" dirty="0" smtClean="0"/>
          </a:p>
          <a:p>
            <a:r>
              <a:rPr lang="en-CA" dirty="0" err="1" smtClean="0"/>
              <a:t>Bootrom</a:t>
            </a:r>
            <a:r>
              <a:rPr lang="en-CA" dirty="0" smtClean="0"/>
              <a:t> ubr1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This is the boot ROM for the </a:t>
            </a:r>
            <a:r>
              <a:rPr lang="en-CA" dirty="0" smtClean="0"/>
              <a:t>RTF65002 </a:t>
            </a:r>
            <a:r>
              <a:rPr lang="en-CA" dirty="0" smtClean="0"/>
              <a:t>processor. It is a pipelined memory for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burst access by the processor. It has a three cycle latency, then provides 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e</a:t>
            </a:r>
            <a:r>
              <a:rPr lang="en-CA" dirty="0" smtClean="0"/>
              <a:t>very cycle afterwards. The boot ROM responds to the address range $</a:t>
            </a:r>
            <a:r>
              <a:rPr lang="en-CA" dirty="0" err="1" smtClean="0"/>
              <a:t>FFFFxxxx</a:t>
            </a:r>
            <a:endParaRPr lang="en-CA" dirty="0" smtClean="0"/>
          </a:p>
          <a:p>
            <a:pPr marL="285750" indent="-285750">
              <a:buFontTx/>
              <a:buChar char="-"/>
            </a:pPr>
            <a:endParaRPr lang="en-CA" dirty="0"/>
          </a:p>
          <a:p>
            <a:r>
              <a:rPr lang="en-CA" dirty="0" err="1" smtClean="0"/>
              <a:t>spiMaster</a:t>
            </a:r>
            <a:r>
              <a:rPr lang="en-CA" dirty="0" smtClean="0"/>
              <a:t> uspi1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This core is used to access the </a:t>
            </a:r>
            <a:r>
              <a:rPr lang="en-CA" dirty="0" err="1" smtClean="0"/>
              <a:t>SDCard</a:t>
            </a:r>
            <a:r>
              <a:rPr lang="en-CA" dirty="0" smtClean="0"/>
              <a:t> which is attached to port JB 1-6 of the </a:t>
            </a:r>
            <a:r>
              <a:rPr lang="en-CA" dirty="0" err="1" smtClean="0"/>
              <a:t>Atlys</a:t>
            </a:r>
            <a:endParaRPr lang="en-CA" dirty="0" smtClean="0"/>
          </a:p>
          <a:p>
            <a:pPr marL="285750" indent="-285750">
              <a:buFontTx/>
              <a:buChar char="-"/>
            </a:pPr>
            <a:r>
              <a:rPr lang="en-CA" dirty="0" smtClean="0"/>
              <a:t>board. This core is available elsewhere in </a:t>
            </a:r>
            <a:r>
              <a:rPr lang="en-CA" dirty="0" err="1" smtClean="0"/>
              <a:t>OpenCores</a:t>
            </a:r>
            <a:r>
              <a:rPr lang="en-CA" dirty="0" smtClean="0"/>
              <a:t>. Please refer to the documentation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for that core.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97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sema_mem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62546"/>
            <a:ext cx="84370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provides 2048 eight bit counted semaphores for system use. The semaphores</a:t>
            </a:r>
          </a:p>
          <a:p>
            <a:r>
              <a:rPr lang="en-CA" dirty="0" smtClean="0"/>
              <a:t>Are located in the system I/O range from </a:t>
            </a:r>
            <a:r>
              <a:rPr lang="en-CA" dirty="0" smtClean="0"/>
              <a:t>$FFDB0000 </a:t>
            </a:r>
            <a:r>
              <a:rPr lang="en-CA" dirty="0" smtClean="0"/>
              <a:t>to </a:t>
            </a:r>
            <a:r>
              <a:rPr lang="en-CA" dirty="0" smtClean="0"/>
              <a:t>$FFDBFFFF</a:t>
            </a:r>
            <a:r>
              <a:rPr lang="en-CA" dirty="0" smtClean="0"/>
              <a:t>. Each semaphore</a:t>
            </a:r>
          </a:p>
          <a:p>
            <a:r>
              <a:rPr lang="en-CA" dirty="0" smtClean="0"/>
              <a:t>Uses a block of 16 addresses. The low order four bits of the address are used to</a:t>
            </a:r>
          </a:p>
          <a:p>
            <a:r>
              <a:rPr lang="en-CA" dirty="0" smtClean="0"/>
              <a:t>Increment or decrement the semaphore. For example if the address is </a:t>
            </a:r>
            <a:r>
              <a:rPr lang="en-CA" dirty="0" smtClean="0"/>
              <a:t>$FFDB0003 </a:t>
            </a:r>
            <a:r>
              <a:rPr lang="en-CA" dirty="0" smtClean="0"/>
              <a:t>then</a:t>
            </a:r>
          </a:p>
          <a:p>
            <a:r>
              <a:rPr lang="en-CA" dirty="0" smtClean="0"/>
              <a:t>The semaphore at </a:t>
            </a:r>
            <a:r>
              <a:rPr lang="en-CA" dirty="0" smtClean="0"/>
              <a:t>$FFDB000x </a:t>
            </a:r>
            <a:r>
              <a:rPr lang="en-CA" dirty="0" smtClean="0"/>
              <a:t>is incremented or decremented by 3. The semaphore is</a:t>
            </a:r>
          </a:p>
          <a:p>
            <a:r>
              <a:rPr lang="en-CA" dirty="0" smtClean="0"/>
              <a:t>Incremented by a write cycle and decremented by a read cycle. Note that saturating</a:t>
            </a:r>
          </a:p>
          <a:p>
            <a:r>
              <a:rPr lang="en-CA" dirty="0" smtClean="0"/>
              <a:t>Counters are used – the semaphore won’t decrement below zero or increment above</a:t>
            </a:r>
          </a:p>
          <a:p>
            <a:r>
              <a:rPr lang="en-CA" dirty="0" smtClean="0"/>
              <a:t>$FF. IF low </a:t>
            </a:r>
            <a:r>
              <a:rPr lang="en-CA" dirty="0" err="1" smtClean="0"/>
              <a:t>nybble</a:t>
            </a:r>
            <a:r>
              <a:rPr lang="en-CA" dirty="0" smtClean="0"/>
              <a:t> is a zero then the semaphore acts like a regular memory. A write cycle</a:t>
            </a:r>
          </a:p>
          <a:p>
            <a:r>
              <a:rPr lang="en-CA" dirty="0" smtClean="0"/>
              <a:t>will write the data on the </a:t>
            </a:r>
            <a:r>
              <a:rPr lang="en-CA" dirty="0" err="1" smtClean="0"/>
              <a:t>databus</a:t>
            </a:r>
            <a:r>
              <a:rPr lang="en-CA" dirty="0" smtClean="0"/>
              <a:t> to the semaphore, and a read cycle will read the</a:t>
            </a:r>
          </a:p>
          <a:p>
            <a:r>
              <a:rPr lang="en-CA" dirty="0" smtClean="0"/>
              <a:t>semaphore’s value. Note that a read cycle to non-zero addresses will both read the</a:t>
            </a:r>
          </a:p>
          <a:p>
            <a:r>
              <a:rPr lang="en-CA" dirty="0" smtClean="0"/>
              <a:t>semaphore value and decrement it.</a:t>
            </a:r>
          </a:p>
        </p:txBody>
      </p:sp>
    </p:spTree>
    <p:extLst>
      <p:ext uri="{BB962C8B-B14F-4D97-AF65-F5344CB8AC3E}">
        <p14:creationId xmlns:p14="http://schemas.microsoft.com/office/powerpoint/2010/main" val="321944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663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err="1" smtClean="0"/>
              <a:t>scratchmem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22018" y="1340768"/>
            <a:ext cx="8382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scratchmem</a:t>
            </a:r>
            <a:r>
              <a:rPr lang="en-CA" dirty="0" smtClean="0"/>
              <a:t> is a word wide memory used as a scratchpad space. It supports byte sized</a:t>
            </a:r>
          </a:p>
          <a:p>
            <a:r>
              <a:rPr lang="en-CA" dirty="0" smtClean="0"/>
              <a:t>access for reads and writes. This memory was used to get the processor up and running</a:t>
            </a:r>
          </a:p>
          <a:p>
            <a:r>
              <a:rPr lang="en-CA" dirty="0" smtClean="0"/>
              <a:t>in a simple fashion prior to having the bus bridges and DDR2 RAM access available. It is</a:t>
            </a:r>
          </a:p>
          <a:p>
            <a:r>
              <a:rPr lang="en-CA" dirty="0" smtClean="0"/>
              <a:t>Used primarily to contain system variables – things like the keyboard buffer are located</a:t>
            </a:r>
          </a:p>
          <a:p>
            <a:r>
              <a:rPr lang="en-CA" dirty="0" smtClean="0"/>
              <a:t>In this memory. This core responds to the address range $</a:t>
            </a:r>
            <a:r>
              <a:rPr lang="en-CA" dirty="0" smtClean="0"/>
              <a:t>00000000 </a:t>
            </a:r>
            <a:r>
              <a:rPr lang="en-CA" dirty="0" smtClean="0"/>
              <a:t>to</a:t>
            </a:r>
          </a:p>
          <a:p>
            <a:r>
              <a:rPr lang="en-CA" dirty="0" smtClean="0"/>
              <a:t>$</a:t>
            </a:r>
            <a:r>
              <a:rPr lang="en-CA" dirty="0" smtClean="0"/>
              <a:t>0000FFFF </a:t>
            </a:r>
            <a:r>
              <a:rPr lang="en-CA" dirty="0" smtClean="0"/>
              <a:t>– there are four shadows of the 16k core.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37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err="1" smtClean="0"/>
              <a:t>WaveTblMem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8958" y="1472877"/>
            <a:ext cx="8585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memory is shared between the CPU and the PSG. It is for storing audio wave</a:t>
            </a:r>
          </a:p>
          <a:p>
            <a:r>
              <a:rPr lang="en-CA" dirty="0" smtClean="0"/>
              <a:t>data. The memory is only 12 bits wide as this is the resolution that the PSG supports.</a:t>
            </a:r>
          </a:p>
          <a:p>
            <a:r>
              <a:rPr lang="en-CA" dirty="0" smtClean="0"/>
              <a:t>Note that it’s the upper 12 bits of a 16 bit word that are used. The low order </a:t>
            </a:r>
            <a:r>
              <a:rPr lang="en-CA" dirty="0" err="1" smtClean="0"/>
              <a:t>nybble</a:t>
            </a:r>
            <a:r>
              <a:rPr lang="en-CA" dirty="0" smtClean="0"/>
              <a:t> is</a:t>
            </a:r>
          </a:p>
          <a:p>
            <a:r>
              <a:rPr lang="en-CA" dirty="0" smtClean="0"/>
              <a:t>Not connected. The PSG can read this memory periodically to generate sounds based</a:t>
            </a:r>
          </a:p>
          <a:p>
            <a:r>
              <a:rPr lang="en-CA" dirty="0" smtClean="0"/>
              <a:t>on waveforms stored in the memory. This allows the PSG to generate arbitrary waveforms.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19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Bus Error – ube1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11049"/>
            <a:ext cx="8235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module takes care of providing a bus timeout error signal. If the system bus</a:t>
            </a:r>
          </a:p>
          <a:p>
            <a:r>
              <a:rPr lang="en-CA" dirty="0" smtClean="0"/>
              <a:t>has been inactive for about a second, then this module actives an error signal (</a:t>
            </a:r>
            <a:r>
              <a:rPr lang="en-CA" dirty="0" err="1" smtClean="0"/>
              <a:t>err_o</a:t>
            </a:r>
            <a:r>
              <a:rPr lang="en-CA" dirty="0" smtClean="0"/>
              <a:t>).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err_i</a:t>
            </a:r>
            <a:r>
              <a:rPr lang="en-CA" dirty="0" smtClean="0"/>
              <a:t> signal is processed by the processor, and the processor will reset the </a:t>
            </a:r>
            <a:r>
              <a:rPr lang="en-CA" dirty="0" smtClean="0"/>
              <a:t>task</a:t>
            </a:r>
            <a:endParaRPr lang="en-CA" dirty="0" smtClean="0"/>
          </a:p>
          <a:p>
            <a:r>
              <a:rPr lang="en-CA" dirty="0" smtClean="0"/>
              <a:t>that caused the bus error. Program code in the boot ROM does this.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38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Wb32toMig32 – </a:t>
            </a:r>
            <a:r>
              <a:rPr lang="en-CA" dirty="0" err="1" smtClean="0"/>
              <a:t>ubridge_x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12547" y="1525228"/>
            <a:ext cx="777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module is instanced multiple times and acts as a bridge between WISHBONE</a:t>
            </a:r>
          </a:p>
          <a:p>
            <a:r>
              <a:rPr lang="en-CA" dirty="0" smtClean="0"/>
              <a:t>busses used by the system, and a 32 bit MIG bus. The MIG bus is provided by the</a:t>
            </a:r>
          </a:p>
          <a:p>
            <a:r>
              <a:rPr lang="en-CA" dirty="0" smtClean="0"/>
              <a:t>FPGA vendor. The bus bridge supports single cycle, and burst cycle bus cycles.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/>
              <a:t>mig_39 u_mig_39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64946" y="3645024"/>
            <a:ext cx="795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core is used to interface to the DDR2 memory on the </a:t>
            </a:r>
            <a:r>
              <a:rPr lang="en-CA" dirty="0" err="1" smtClean="0"/>
              <a:t>Atlys</a:t>
            </a:r>
            <a:r>
              <a:rPr lang="en-CA" dirty="0" smtClean="0"/>
              <a:t> board. It is a core</a:t>
            </a:r>
          </a:p>
          <a:p>
            <a:r>
              <a:rPr lang="en-CA" dirty="0" smtClean="0"/>
              <a:t>Generated by the vendor tools. Please see the vendors documentation for the core.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495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AC97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87512"/>
            <a:ext cx="83341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module shadows a LM4550 AC97 controller and provides a system interface</a:t>
            </a:r>
          </a:p>
          <a:p>
            <a:r>
              <a:rPr lang="en-CA" dirty="0" smtClean="0"/>
              <a:t>to the controller. Internally it makes use of a core provided by </a:t>
            </a:r>
            <a:r>
              <a:rPr lang="en-CA" dirty="0" err="1" smtClean="0"/>
              <a:t>Digilent</a:t>
            </a:r>
            <a:r>
              <a:rPr lang="en-CA" dirty="0" smtClean="0"/>
              <a:t>, the </a:t>
            </a:r>
            <a:r>
              <a:rPr lang="en-CA" dirty="0" err="1" smtClean="0"/>
              <a:t>Atlys</a:t>
            </a:r>
            <a:r>
              <a:rPr lang="en-CA" dirty="0" smtClean="0"/>
              <a:t> board</a:t>
            </a:r>
          </a:p>
          <a:p>
            <a:r>
              <a:rPr lang="en-CA" dirty="0" smtClean="0"/>
              <a:t>Vendor. Please see their website for information on that core.</a:t>
            </a:r>
          </a:p>
          <a:p>
            <a:r>
              <a:rPr lang="en-CA" dirty="0" smtClean="0"/>
              <a:t>This module looks like it has the same register set as the LM4550 and it takes care of</a:t>
            </a:r>
          </a:p>
          <a:p>
            <a:r>
              <a:rPr lang="en-CA" dirty="0" smtClean="0"/>
              <a:t>Updating and reading registers of the LM4550. Register port 68h is used by the module</a:t>
            </a:r>
          </a:p>
          <a:p>
            <a:r>
              <a:rPr lang="en-CA" dirty="0" smtClean="0"/>
              <a:t>as a status register, to indicate the update status of other registers. Otherwise review</a:t>
            </a:r>
          </a:p>
          <a:p>
            <a:r>
              <a:rPr lang="en-CA" dirty="0" smtClean="0"/>
              <a:t>the datasheet for the LM4550 to see how the AC97 controller works.</a:t>
            </a:r>
          </a:p>
          <a:p>
            <a:endParaRPr lang="en-CA" dirty="0"/>
          </a:p>
          <a:p>
            <a:r>
              <a:rPr lang="en-CA" dirty="0" smtClean="0"/>
              <a:t>The core responds to the I/O address range of </a:t>
            </a:r>
            <a:r>
              <a:rPr lang="en-CA" dirty="0" smtClean="0"/>
              <a:t>$FFDC1000 </a:t>
            </a:r>
            <a:r>
              <a:rPr lang="en-CA" dirty="0" smtClean="0"/>
              <a:t>to </a:t>
            </a:r>
            <a:r>
              <a:rPr lang="en-CA" dirty="0" smtClean="0"/>
              <a:t>$FFDC10FF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157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1451</Words>
  <Application>Microsoft Office PowerPoint</Application>
  <PresentationFormat>On-screen Show (4:3)</PresentationFormat>
  <Paragraphs>209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Rtf65002 Test System</vt:lpstr>
      <vt:lpstr>Features</vt:lpstr>
      <vt:lpstr>PowerPoint Presentation</vt:lpstr>
      <vt:lpstr>sema_mem</vt:lpstr>
      <vt:lpstr>PowerPoint Presentation</vt:lpstr>
      <vt:lpstr>PowerPoint Presentation</vt:lpstr>
      <vt:lpstr>Bus Error – ube1</vt:lpstr>
      <vt:lpstr>Wb32toMig32 – ubridge_x</vt:lpstr>
      <vt:lpstr>AC97</vt:lpstr>
      <vt:lpstr>PSG16 – u_psg</vt:lpstr>
      <vt:lpstr>rtfGraphicsAccelerator</vt:lpstr>
      <vt:lpstr>rtfSpriteController</vt:lpstr>
      <vt:lpstr>rtfBitmapController</vt:lpstr>
      <vt:lpstr>Ethmac – uemac1</vt:lpstr>
      <vt:lpstr>rtfTextController</vt:lpstr>
      <vt:lpstr>PS2KeybdToAscii</vt:lpstr>
      <vt:lpstr>PS2KeybdToAscii</vt:lpstr>
      <vt:lpstr>ds1626io - utmp</vt:lpstr>
      <vt:lpstr>WXGASyncGen1366x768_60Hz u3</vt:lpstr>
      <vt:lpstr>clkgen1366x768 – u1</vt:lpstr>
      <vt:lpstr>DDR2 -RAM</vt:lpstr>
    </vt:vector>
  </TitlesOfParts>
  <Company>Bird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robfinch@sympatico.ca</cp:lastModifiedBy>
  <cp:revision>42</cp:revision>
  <dcterms:created xsi:type="dcterms:W3CDTF">2012-05-20T06:27:37Z</dcterms:created>
  <dcterms:modified xsi:type="dcterms:W3CDTF">2013-10-06T01:15:18Z</dcterms:modified>
</cp:coreProperties>
</file>