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18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E696CD4-A174-48B7-A0EF-37EA0678F847}" type="datetimeFigureOut">
              <a:rPr lang="en-CA" smtClean="0"/>
              <a:t>2014-04-18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348342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E696CD4-A174-48B7-A0EF-37EA0678F847}" type="datetimeFigureOut">
              <a:rPr lang="en-CA" smtClean="0"/>
              <a:t>2014-04-18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78312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E696CD4-A174-48B7-A0EF-37EA0678F847}" type="datetimeFigureOut">
              <a:rPr lang="en-CA" smtClean="0"/>
              <a:t>2014-04-18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370375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E696CD4-A174-48B7-A0EF-37EA0678F847}" type="datetimeFigureOut">
              <a:rPr lang="en-CA" smtClean="0"/>
              <a:t>2014-04-18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203400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696CD4-A174-48B7-A0EF-37EA0678F847}" type="datetimeFigureOut">
              <a:rPr lang="en-CA" smtClean="0"/>
              <a:t>2014-04-18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395777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E696CD4-A174-48B7-A0EF-37EA0678F847}" type="datetimeFigureOut">
              <a:rPr lang="en-CA" smtClean="0"/>
              <a:t>2014-04-18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55844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E696CD4-A174-48B7-A0EF-37EA0678F847}" type="datetimeFigureOut">
              <a:rPr lang="en-CA" smtClean="0"/>
              <a:t>2014-04-18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8592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E696CD4-A174-48B7-A0EF-37EA0678F847}" type="datetimeFigureOut">
              <a:rPr lang="en-CA" smtClean="0"/>
              <a:t>2014-04-18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291916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96CD4-A174-48B7-A0EF-37EA0678F847}" type="datetimeFigureOut">
              <a:rPr lang="en-CA" smtClean="0"/>
              <a:t>2014-04-18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237262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96CD4-A174-48B7-A0EF-37EA0678F847}" type="datetimeFigureOut">
              <a:rPr lang="en-CA" smtClean="0"/>
              <a:t>2014-04-18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208427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96CD4-A174-48B7-A0EF-37EA0678F847}" type="datetimeFigureOut">
              <a:rPr lang="en-CA" smtClean="0"/>
              <a:t>2014-04-18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590137-ED60-496A-B7EA-607CAEFC3E14}" type="slidenum">
              <a:rPr lang="en-CA" smtClean="0"/>
              <a:t>‹#›</a:t>
            </a:fld>
            <a:endParaRPr lang="en-CA"/>
          </a:p>
        </p:txBody>
      </p:sp>
    </p:spTree>
    <p:extLst>
      <p:ext uri="{BB962C8B-B14F-4D97-AF65-F5344CB8AC3E}">
        <p14:creationId xmlns:p14="http://schemas.microsoft.com/office/powerpoint/2010/main" val="303833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96CD4-A174-48B7-A0EF-37EA0678F847}" type="datetimeFigureOut">
              <a:rPr lang="en-CA" smtClean="0"/>
              <a:t>2014-04-18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0137-ED60-496A-B7EA-607CAEFC3E14}" type="slidenum">
              <a:rPr lang="en-CA" smtClean="0"/>
              <a:t>‹#›</a:t>
            </a:fld>
            <a:endParaRPr lang="en-CA"/>
          </a:p>
        </p:txBody>
      </p:sp>
    </p:spTree>
    <p:extLst>
      <p:ext uri="{BB962C8B-B14F-4D97-AF65-F5344CB8AC3E}">
        <p14:creationId xmlns:p14="http://schemas.microsoft.com/office/powerpoint/2010/main" val="266054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1382545" y="4944931"/>
            <a:ext cx="3528392" cy="81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80"/>
          <p:cNvSpPr/>
          <p:nvPr/>
        </p:nvSpPr>
        <p:spPr>
          <a:xfrm>
            <a:off x="1382545" y="4057175"/>
            <a:ext cx="3528392" cy="81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Rectangle 79"/>
          <p:cNvSpPr/>
          <p:nvPr/>
        </p:nvSpPr>
        <p:spPr>
          <a:xfrm>
            <a:off x="1382545" y="3143288"/>
            <a:ext cx="3528392" cy="81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Rectangle 78"/>
          <p:cNvSpPr/>
          <p:nvPr/>
        </p:nvSpPr>
        <p:spPr>
          <a:xfrm>
            <a:off x="1361977" y="2231972"/>
            <a:ext cx="3528392" cy="81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Rectangle 77"/>
          <p:cNvSpPr/>
          <p:nvPr/>
        </p:nvSpPr>
        <p:spPr>
          <a:xfrm>
            <a:off x="1366487" y="1315599"/>
            <a:ext cx="3528392" cy="8182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827584" y="260649"/>
            <a:ext cx="7772400" cy="864096"/>
          </a:xfrm>
        </p:spPr>
        <p:txBody>
          <a:bodyPr/>
          <a:lstStyle/>
          <a:p>
            <a:pPr algn="l"/>
            <a:r>
              <a:rPr lang="en-CA" dirty="0" err="1" smtClean="0"/>
              <a:t>Finitron</a:t>
            </a:r>
            <a:r>
              <a:rPr lang="en-CA" dirty="0" smtClean="0"/>
              <a:t> Scheduler</a:t>
            </a:r>
            <a:endParaRPr lang="en-CA" dirty="0"/>
          </a:p>
        </p:txBody>
      </p:sp>
      <p:sp>
        <p:nvSpPr>
          <p:cNvPr id="4" name="Rectangle 3"/>
          <p:cNvSpPr/>
          <p:nvPr/>
        </p:nvSpPr>
        <p:spPr>
          <a:xfrm>
            <a:off x="1575700" y="1831769"/>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5" name="Rectangle 4"/>
          <p:cNvSpPr/>
          <p:nvPr/>
        </p:nvSpPr>
        <p:spPr>
          <a:xfrm>
            <a:off x="1935740" y="184015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6" name="Rectangle 5"/>
          <p:cNvSpPr/>
          <p:nvPr/>
        </p:nvSpPr>
        <p:spPr>
          <a:xfrm>
            <a:off x="2295780" y="1838804"/>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7" name="Rectangle 6"/>
          <p:cNvSpPr/>
          <p:nvPr/>
        </p:nvSpPr>
        <p:spPr>
          <a:xfrm>
            <a:off x="2655820" y="184015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8" name="Rectangle 7"/>
          <p:cNvSpPr/>
          <p:nvPr/>
        </p:nvSpPr>
        <p:spPr>
          <a:xfrm>
            <a:off x="3331380" y="1838804"/>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9" name="Rectangle 8"/>
          <p:cNvSpPr/>
          <p:nvPr/>
        </p:nvSpPr>
        <p:spPr>
          <a:xfrm>
            <a:off x="3691420" y="184015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10" name="Rectangle 9"/>
          <p:cNvSpPr/>
          <p:nvPr/>
        </p:nvSpPr>
        <p:spPr>
          <a:xfrm>
            <a:off x="4051460" y="184015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11" name="Rectangle 10"/>
          <p:cNvSpPr/>
          <p:nvPr/>
        </p:nvSpPr>
        <p:spPr>
          <a:xfrm>
            <a:off x="4411500" y="184015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T1</a:t>
            </a:r>
            <a:endParaRPr lang="en-CA" sz="1100" dirty="0"/>
          </a:p>
        </p:txBody>
      </p:sp>
      <p:sp>
        <p:nvSpPr>
          <p:cNvPr id="12" name="Rectangle 11"/>
          <p:cNvSpPr/>
          <p:nvPr/>
        </p:nvSpPr>
        <p:spPr>
          <a:xfrm>
            <a:off x="2223772" y="1365759"/>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QN1</a:t>
            </a:r>
            <a:endParaRPr lang="en-CA" sz="1200" dirty="0"/>
          </a:p>
        </p:txBody>
      </p:sp>
      <p:sp>
        <p:nvSpPr>
          <p:cNvPr id="13" name="TextBox 12"/>
          <p:cNvSpPr txBox="1"/>
          <p:nvPr/>
        </p:nvSpPr>
        <p:spPr>
          <a:xfrm>
            <a:off x="3019804" y="1764539"/>
            <a:ext cx="343364" cy="369332"/>
          </a:xfrm>
          <a:prstGeom prst="rect">
            <a:avLst/>
          </a:prstGeom>
          <a:noFill/>
        </p:spPr>
        <p:txBody>
          <a:bodyPr wrap="none" rtlCol="0">
            <a:spAutoFit/>
          </a:bodyPr>
          <a:lstStyle/>
          <a:p>
            <a:r>
              <a:rPr lang="en-CA" dirty="0" smtClean="0"/>
              <a:t>…</a:t>
            </a:r>
            <a:endParaRPr lang="en-CA" dirty="0"/>
          </a:p>
        </p:txBody>
      </p:sp>
      <p:cxnSp>
        <p:nvCxnSpPr>
          <p:cNvPr id="15" name="Straight Arrow Connector 14"/>
          <p:cNvCxnSpPr>
            <a:stCxn id="12" idx="2"/>
            <a:endCxn id="6" idx="0"/>
          </p:cNvCxnSpPr>
          <p:nvPr/>
        </p:nvCxnSpPr>
        <p:spPr>
          <a:xfrm>
            <a:off x="2475800" y="1653791"/>
            <a:ext cx="0" cy="185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97997" y="2742027"/>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19" name="Rectangle 18"/>
          <p:cNvSpPr/>
          <p:nvPr/>
        </p:nvSpPr>
        <p:spPr>
          <a:xfrm>
            <a:off x="1858037" y="275041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0" name="Rectangle 19"/>
          <p:cNvSpPr/>
          <p:nvPr/>
        </p:nvSpPr>
        <p:spPr>
          <a:xfrm>
            <a:off x="2218077" y="274906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1" name="Rectangle 20"/>
          <p:cNvSpPr/>
          <p:nvPr/>
        </p:nvSpPr>
        <p:spPr>
          <a:xfrm>
            <a:off x="2578117" y="275041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2" name="Rectangle 21"/>
          <p:cNvSpPr/>
          <p:nvPr/>
        </p:nvSpPr>
        <p:spPr>
          <a:xfrm>
            <a:off x="3253677" y="274906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3" name="Rectangle 22"/>
          <p:cNvSpPr/>
          <p:nvPr/>
        </p:nvSpPr>
        <p:spPr>
          <a:xfrm>
            <a:off x="3613717" y="275041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4" name="Rectangle 23"/>
          <p:cNvSpPr/>
          <p:nvPr/>
        </p:nvSpPr>
        <p:spPr>
          <a:xfrm>
            <a:off x="3973757" y="275041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5" name="Rectangle 24"/>
          <p:cNvSpPr/>
          <p:nvPr/>
        </p:nvSpPr>
        <p:spPr>
          <a:xfrm>
            <a:off x="4333797" y="275041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T2</a:t>
            </a:r>
            <a:endParaRPr lang="en-CA" sz="1100" dirty="0"/>
          </a:p>
        </p:txBody>
      </p:sp>
      <p:sp>
        <p:nvSpPr>
          <p:cNvPr id="26" name="Rectangle 25"/>
          <p:cNvSpPr/>
          <p:nvPr/>
        </p:nvSpPr>
        <p:spPr>
          <a:xfrm>
            <a:off x="3569233" y="2231972"/>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QN2</a:t>
            </a:r>
            <a:endParaRPr lang="en-CA" sz="1200" dirty="0"/>
          </a:p>
        </p:txBody>
      </p:sp>
      <p:sp>
        <p:nvSpPr>
          <p:cNvPr id="27" name="TextBox 26"/>
          <p:cNvSpPr txBox="1"/>
          <p:nvPr/>
        </p:nvSpPr>
        <p:spPr>
          <a:xfrm>
            <a:off x="2931346" y="2679888"/>
            <a:ext cx="343364" cy="369332"/>
          </a:xfrm>
          <a:prstGeom prst="rect">
            <a:avLst/>
          </a:prstGeom>
          <a:noFill/>
        </p:spPr>
        <p:txBody>
          <a:bodyPr wrap="none" rtlCol="0">
            <a:spAutoFit/>
          </a:bodyPr>
          <a:lstStyle/>
          <a:p>
            <a:r>
              <a:rPr lang="en-CA" dirty="0" smtClean="0"/>
              <a:t>…</a:t>
            </a:r>
            <a:endParaRPr lang="en-CA" dirty="0"/>
          </a:p>
        </p:txBody>
      </p:sp>
      <p:cxnSp>
        <p:nvCxnSpPr>
          <p:cNvPr id="28" name="Straight Arrow Connector 27"/>
          <p:cNvCxnSpPr>
            <a:stCxn id="26" idx="2"/>
            <a:endCxn id="23" idx="0"/>
          </p:cNvCxnSpPr>
          <p:nvPr/>
        </p:nvCxnSpPr>
        <p:spPr>
          <a:xfrm flipH="1">
            <a:off x="3793737" y="2520004"/>
            <a:ext cx="27524" cy="230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605504" y="3673528"/>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0" name="Rectangle 29"/>
          <p:cNvSpPr/>
          <p:nvPr/>
        </p:nvSpPr>
        <p:spPr>
          <a:xfrm>
            <a:off x="1965544" y="368191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1" name="Rectangle 30"/>
          <p:cNvSpPr/>
          <p:nvPr/>
        </p:nvSpPr>
        <p:spPr>
          <a:xfrm>
            <a:off x="2325584" y="368056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2" name="Rectangle 31"/>
          <p:cNvSpPr/>
          <p:nvPr/>
        </p:nvSpPr>
        <p:spPr>
          <a:xfrm>
            <a:off x="2685624" y="368191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3" name="Rectangle 32"/>
          <p:cNvSpPr/>
          <p:nvPr/>
        </p:nvSpPr>
        <p:spPr>
          <a:xfrm>
            <a:off x="3361184" y="368056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4" name="Rectangle 33"/>
          <p:cNvSpPr/>
          <p:nvPr/>
        </p:nvSpPr>
        <p:spPr>
          <a:xfrm>
            <a:off x="3721224" y="368191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5" name="Rectangle 34"/>
          <p:cNvSpPr/>
          <p:nvPr/>
        </p:nvSpPr>
        <p:spPr>
          <a:xfrm>
            <a:off x="4081264" y="368191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6" name="Rectangle 35"/>
          <p:cNvSpPr/>
          <p:nvPr/>
        </p:nvSpPr>
        <p:spPr>
          <a:xfrm>
            <a:off x="4441304" y="368191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T3</a:t>
            </a:r>
            <a:endParaRPr lang="en-CA" sz="1100" dirty="0"/>
          </a:p>
        </p:txBody>
      </p:sp>
      <p:sp>
        <p:nvSpPr>
          <p:cNvPr id="37" name="Rectangle 36"/>
          <p:cNvSpPr/>
          <p:nvPr/>
        </p:nvSpPr>
        <p:spPr>
          <a:xfrm>
            <a:off x="1893536" y="3082293"/>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QN3</a:t>
            </a:r>
            <a:endParaRPr lang="en-CA" sz="1200" dirty="0"/>
          </a:p>
        </p:txBody>
      </p:sp>
      <p:sp>
        <p:nvSpPr>
          <p:cNvPr id="38" name="TextBox 37"/>
          <p:cNvSpPr txBox="1"/>
          <p:nvPr/>
        </p:nvSpPr>
        <p:spPr>
          <a:xfrm>
            <a:off x="3049608" y="3606298"/>
            <a:ext cx="343364" cy="369332"/>
          </a:xfrm>
          <a:prstGeom prst="rect">
            <a:avLst/>
          </a:prstGeom>
          <a:noFill/>
        </p:spPr>
        <p:txBody>
          <a:bodyPr wrap="none" rtlCol="0">
            <a:spAutoFit/>
          </a:bodyPr>
          <a:lstStyle/>
          <a:p>
            <a:r>
              <a:rPr lang="en-CA" dirty="0" smtClean="0"/>
              <a:t>…</a:t>
            </a:r>
            <a:endParaRPr lang="en-CA" dirty="0"/>
          </a:p>
        </p:txBody>
      </p:sp>
      <p:cxnSp>
        <p:nvCxnSpPr>
          <p:cNvPr id="39" name="Straight Arrow Connector 38"/>
          <p:cNvCxnSpPr>
            <a:stCxn id="37" idx="2"/>
            <a:endCxn id="30" idx="0"/>
          </p:cNvCxnSpPr>
          <p:nvPr/>
        </p:nvCxnSpPr>
        <p:spPr>
          <a:xfrm>
            <a:off x="2145564" y="3370325"/>
            <a:ext cx="0" cy="31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628200" y="1806191"/>
            <a:ext cx="0" cy="185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598658" y="4573186"/>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2" name="Rectangle 51"/>
          <p:cNvSpPr/>
          <p:nvPr/>
        </p:nvSpPr>
        <p:spPr>
          <a:xfrm>
            <a:off x="1958698" y="4581570"/>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3" name="Rectangle 52"/>
          <p:cNvSpPr/>
          <p:nvPr/>
        </p:nvSpPr>
        <p:spPr>
          <a:xfrm>
            <a:off x="2318738" y="458022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4" name="Rectangle 53"/>
          <p:cNvSpPr/>
          <p:nvPr/>
        </p:nvSpPr>
        <p:spPr>
          <a:xfrm>
            <a:off x="2678778" y="4581570"/>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5" name="Rectangle 54"/>
          <p:cNvSpPr/>
          <p:nvPr/>
        </p:nvSpPr>
        <p:spPr>
          <a:xfrm>
            <a:off x="3354338" y="4580221"/>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6" name="Rectangle 55"/>
          <p:cNvSpPr/>
          <p:nvPr/>
        </p:nvSpPr>
        <p:spPr>
          <a:xfrm>
            <a:off x="3714378" y="4581570"/>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7" name="Rectangle 56"/>
          <p:cNvSpPr/>
          <p:nvPr/>
        </p:nvSpPr>
        <p:spPr>
          <a:xfrm>
            <a:off x="4074418" y="4581570"/>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8" name="Rectangle 57"/>
          <p:cNvSpPr/>
          <p:nvPr/>
        </p:nvSpPr>
        <p:spPr>
          <a:xfrm>
            <a:off x="4434458" y="4581570"/>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T4</a:t>
            </a:r>
            <a:endParaRPr lang="en-CA" sz="1100" dirty="0"/>
          </a:p>
        </p:txBody>
      </p:sp>
      <p:sp>
        <p:nvSpPr>
          <p:cNvPr id="59" name="Rectangle 58"/>
          <p:cNvSpPr/>
          <p:nvPr/>
        </p:nvSpPr>
        <p:spPr>
          <a:xfrm>
            <a:off x="2246730" y="4107176"/>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QN4</a:t>
            </a:r>
            <a:endParaRPr lang="en-CA" sz="1200" dirty="0"/>
          </a:p>
        </p:txBody>
      </p:sp>
      <p:sp>
        <p:nvSpPr>
          <p:cNvPr id="60" name="TextBox 59"/>
          <p:cNvSpPr txBox="1"/>
          <p:nvPr/>
        </p:nvSpPr>
        <p:spPr>
          <a:xfrm>
            <a:off x="3042762" y="4505956"/>
            <a:ext cx="343364" cy="369332"/>
          </a:xfrm>
          <a:prstGeom prst="rect">
            <a:avLst/>
          </a:prstGeom>
          <a:noFill/>
        </p:spPr>
        <p:txBody>
          <a:bodyPr wrap="none" rtlCol="0">
            <a:spAutoFit/>
          </a:bodyPr>
          <a:lstStyle/>
          <a:p>
            <a:r>
              <a:rPr lang="en-CA" dirty="0" smtClean="0"/>
              <a:t>…</a:t>
            </a:r>
            <a:endParaRPr lang="en-CA" dirty="0"/>
          </a:p>
        </p:txBody>
      </p:sp>
      <p:cxnSp>
        <p:nvCxnSpPr>
          <p:cNvPr id="61" name="Straight Arrow Connector 60"/>
          <p:cNvCxnSpPr>
            <a:stCxn id="59" idx="2"/>
            <a:endCxn id="53" idx="0"/>
          </p:cNvCxnSpPr>
          <p:nvPr/>
        </p:nvCxnSpPr>
        <p:spPr>
          <a:xfrm>
            <a:off x="2498758" y="4395208"/>
            <a:ext cx="0" cy="185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600360" y="5439539"/>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3" name="Rectangle 62"/>
          <p:cNvSpPr/>
          <p:nvPr/>
        </p:nvSpPr>
        <p:spPr>
          <a:xfrm>
            <a:off x="1960400" y="544792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4" name="Rectangle 63"/>
          <p:cNvSpPr/>
          <p:nvPr/>
        </p:nvSpPr>
        <p:spPr>
          <a:xfrm>
            <a:off x="2320440" y="5446574"/>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5" name="Rectangle 64"/>
          <p:cNvSpPr/>
          <p:nvPr/>
        </p:nvSpPr>
        <p:spPr>
          <a:xfrm>
            <a:off x="2680480" y="544792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6" name="Rectangle 65"/>
          <p:cNvSpPr/>
          <p:nvPr/>
        </p:nvSpPr>
        <p:spPr>
          <a:xfrm>
            <a:off x="3356040" y="5446574"/>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7" name="Rectangle 66"/>
          <p:cNvSpPr/>
          <p:nvPr/>
        </p:nvSpPr>
        <p:spPr>
          <a:xfrm>
            <a:off x="3716080" y="544792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8" name="Rectangle 67"/>
          <p:cNvSpPr/>
          <p:nvPr/>
        </p:nvSpPr>
        <p:spPr>
          <a:xfrm>
            <a:off x="4076120" y="544792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69" name="Rectangle 68"/>
          <p:cNvSpPr/>
          <p:nvPr/>
        </p:nvSpPr>
        <p:spPr>
          <a:xfrm>
            <a:off x="4436160" y="5447923"/>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T5</a:t>
            </a:r>
            <a:endParaRPr lang="en-CA" sz="1100" dirty="0"/>
          </a:p>
        </p:txBody>
      </p:sp>
      <p:sp>
        <p:nvSpPr>
          <p:cNvPr id="70" name="Rectangle 69"/>
          <p:cNvSpPr/>
          <p:nvPr/>
        </p:nvSpPr>
        <p:spPr>
          <a:xfrm>
            <a:off x="2248432" y="4973529"/>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QN5</a:t>
            </a:r>
            <a:endParaRPr lang="en-CA" sz="1200" dirty="0"/>
          </a:p>
        </p:txBody>
      </p:sp>
      <p:sp>
        <p:nvSpPr>
          <p:cNvPr id="71" name="TextBox 70"/>
          <p:cNvSpPr txBox="1"/>
          <p:nvPr/>
        </p:nvSpPr>
        <p:spPr>
          <a:xfrm>
            <a:off x="3044464" y="5372309"/>
            <a:ext cx="343364" cy="369332"/>
          </a:xfrm>
          <a:prstGeom prst="rect">
            <a:avLst/>
          </a:prstGeom>
          <a:noFill/>
        </p:spPr>
        <p:txBody>
          <a:bodyPr wrap="none" rtlCol="0">
            <a:spAutoFit/>
          </a:bodyPr>
          <a:lstStyle/>
          <a:p>
            <a:r>
              <a:rPr lang="en-CA" dirty="0" smtClean="0"/>
              <a:t>…</a:t>
            </a:r>
            <a:endParaRPr lang="en-CA" dirty="0"/>
          </a:p>
        </p:txBody>
      </p:sp>
      <p:cxnSp>
        <p:nvCxnSpPr>
          <p:cNvPr id="72" name="Straight Arrow Connector 71"/>
          <p:cNvCxnSpPr>
            <a:stCxn id="70" idx="2"/>
            <a:endCxn id="64" idx="0"/>
          </p:cNvCxnSpPr>
          <p:nvPr/>
        </p:nvCxnSpPr>
        <p:spPr>
          <a:xfrm>
            <a:off x="2500460" y="5261561"/>
            <a:ext cx="0" cy="185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566766" y="1543737"/>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t>QP1</a:t>
            </a:r>
            <a:endParaRPr lang="en-CA" sz="1200" dirty="0"/>
          </a:p>
        </p:txBody>
      </p:sp>
      <p:cxnSp>
        <p:nvCxnSpPr>
          <p:cNvPr id="85" name="Straight Arrow Connector 84"/>
          <p:cNvCxnSpPr/>
          <p:nvPr/>
        </p:nvCxnSpPr>
        <p:spPr>
          <a:xfrm>
            <a:off x="1070822" y="1679977"/>
            <a:ext cx="283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148064" y="1171627"/>
            <a:ext cx="3240360" cy="4893647"/>
          </a:xfrm>
          <a:prstGeom prst="rect">
            <a:avLst/>
          </a:prstGeom>
          <a:noFill/>
        </p:spPr>
        <p:txBody>
          <a:bodyPr wrap="square" rtlCol="0">
            <a:spAutoFit/>
          </a:bodyPr>
          <a:lstStyle/>
          <a:p>
            <a:r>
              <a:rPr lang="en-CA" sz="1200" dirty="0" smtClean="0"/>
              <a:t>There are five priority queues of ready tasks. Tasks in the same queue are all of equal priority and executed in a round-robin fashion. The queues are organized as circular buffers each with it own index pointer. There is a global queue pointer that points to the active queue. Only when a queue is empty of ready task is the queue at the next level of priority checked. However at specific intervals, lower level queues are checked before higher ones in order to avoid priority inversion cases.</a:t>
            </a:r>
          </a:p>
          <a:p>
            <a:endParaRPr lang="en-CA" sz="1200" dirty="0"/>
          </a:p>
          <a:p>
            <a:r>
              <a:rPr lang="en-CA" sz="1200" dirty="0" smtClean="0"/>
              <a:t>A timer interrupt causes the queue index of the active queue to advance in order to select the next task to run. If there are no tasks in the queue then the global queue pointer is incremented to point to the next queue and the next queue is checked for tasks</a:t>
            </a:r>
            <a:r>
              <a:rPr lang="en-CA" sz="1200" dirty="0" smtClean="0"/>
              <a:t>. The timer interrupt also advances the timeout list.</a:t>
            </a:r>
            <a:endParaRPr lang="en-CA" sz="1200" dirty="0" smtClean="0"/>
          </a:p>
          <a:p>
            <a:endParaRPr lang="en-CA" sz="1200" dirty="0"/>
          </a:p>
          <a:p>
            <a:r>
              <a:rPr lang="en-CA" sz="1200" dirty="0" smtClean="0"/>
              <a:t>There is an immortal task (it can’t be killed) called the </a:t>
            </a:r>
            <a:r>
              <a:rPr lang="en-CA" sz="1200" dirty="0" err="1" smtClean="0"/>
              <a:t>IdleTask</a:t>
            </a:r>
            <a:r>
              <a:rPr lang="en-CA" sz="1200" dirty="0" smtClean="0"/>
              <a:t> that is always present in the system as a lowest level priority task. All this task does is wait for an interrupt to occur. This task guarantees that the scheduler is always able to select something.</a:t>
            </a:r>
            <a:endParaRPr lang="en-CA" sz="1200" dirty="0"/>
          </a:p>
        </p:txBody>
      </p:sp>
      <p:cxnSp>
        <p:nvCxnSpPr>
          <p:cNvPr id="88" name="Straight Arrow Connector 87"/>
          <p:cNvCxnSpPr/>
          <p:nvPr/>
        </p:nvCxnSpPr>
        <p:spPr>
          <a:xfrm>
            <a:off x="2758137" y="1509775"/>
            <a:ext cx="19357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575700" y="1509775"/>
            <a:ext cx="64807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3" idx="2"/>
          </p:cNvCxnSpPr>
          <p:nvPr/>
        </p:nvCxnSpPr>
        <p:spPr>
          <a:xfrm>
            <a:off x="818794" y="1831769"/>
            <a:ext cx="0" cy="393143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133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262</Words>
  <Application>Microsoft Office PowerPoint</Application>
  <PresentationFormat>On-screen Show (4:3)</PresentationFormat>
  <Paragraphs>57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Finitron Scheduler</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robfinch@sympatico.ca</dc:creator>
  <cp:lastModifiedBy>robfinch@sympatico.ca</cp:lastModifiedBy>
  <cp:revision>7</cp:revision>
  <dcterms:created xsi:type="dcterms:W3CDTF">2014-04-19T02:13:13Z</dcterms:created>
  <dcterms:modified xsi:type="dcterms:W3CDTF">2014-04-19T02:58:10Z</dcterms:modified>
</cp:coreProperties>
</file>