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70" r:id="rId3"/>
    <p:sldId id="263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44" d="100"/>
          <a:sy n="44" d="100"/>
        </p:scale>
        <p:origin x="6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39FD8-4789-4E5D-8B57-25E95F0DBEC2}" type="datetimeFigureOut">
              <a:rPr lang="zh-CN" altLang="en-US" smtClean="0"/>
              <a:t>2015/5/17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A8CE8-17C0-4AF5-9FA8-F88840939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821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ALT+=</a:t>
            </a:r>
            <a:r>
              <a:rPr lang="zh-CN" altLang="en-US" dirty="0" smtClean="0"/>
              <a:t>，行求和，列求和，表格求和，求平均，复制单元格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97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F4</a:t>
            </a:r>
            <a:r>
              <a:rPr lang="zh-CN" altLang="en-US" dirty="0" smtClean="0"/>
              <a:t>，绝对单元格引用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8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快速分析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56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初级结束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844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从入门到精通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75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冻</a:t>
            </a:r>
            <a:r>
              <a:rPr lang="zh-CN" altLang="en-US" dirty="0"/>
              <a:t>结或锁定窗格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冻结窗格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冻结</a:t>
            </a:r>
            <a:r>
              <a:rPr lang="zh-CN" altLang="en-US" dirty="0"/>
              <a:t>首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/>
            <a:r>
              <a:rPr lang="zh-CN" altLang="en-US" dirty="0"/>
              <a:t>冻</a:t>
            </a:r>
            <a:r>
              <a:rPr lang="zh-CN" altLang="en-US" dirty="0" smtClean="0"/>
              <a:t>结首列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冻结自定义行、列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</a:t>
            </a:r>
            <a:endParaRPr lang="en-US" altLang="zh-CN" dirty="0" smtClean="0"/>
          </a:p>
          <a:p>
            <a:pPr lvl="1"/>
            <a:r>
              <a:rPr lang="zh-CN" altLang="en-US" dirty="0"/>
              <a:t>每一</a:t>
            </a:r>
            <a:r>
              <a:rPr lang="zh-CN" altLang="en-US" dirty="0" smtClean="0"/>
              <a:t>页打印标题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9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单元格引用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相对单元格引用</a:t>
            </a:r>
            <a:endParaRPr lang="en-US" altLang="zh-CN" dirty="0" smtClean="0"/>
          </a:p>
          <a:p>
            <a:r>
              <a:rPr lang="zh-CN" altLang="en-US" dirty="0"/>
              <a:t>绝</a:t>
            </a:r>
            <a:r>
              <a:rPr lang="zh-CN" altLang="en-US" dirty="0" smtClean="0"/>
              <a:t>对单元格引用</a:t>
            </a:r>
            <a:endParaRPr lang="en-US" altLang="zh-CN" dirty="0" smtClean="0"/>
          </a:p>
          <a:p>
            <a:pPr lvl="1"/>
            <a:r>
              <a:rPr lang="zh-CN" altLang="en-US" dirty="0"/>
              <a:t>快捷键</a:t>
            </a:r>
          </a:p>
        </p:txBody>
      </p:sp>
    </p:spTree>
    <p:extLst>
      <p:ext uri="{BB962C8B-B14F-4D97-AF65-F5344CB8AC3E}">
        <p14:creationId xmlns:p14="http://schemas.microsoft.com/office/powerpoint/2010/main" val="2115986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填充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自动填充</a:t>
            </a:r>
            <a:endParaRPr lang="en-US" altLang="zh-CN" dirty="0" smtClean="0"/>
          </a:p>
          <a:p>
            <a:pPr lvl="1"/>
            <a:r>
              <a:rPr lang="zh-CN" altLang="en-US" dirty="0"/>
              <a:t>复制单元</a:t>
            </a:r>
            <a:r>
              <a:rPr lang="zh-CN" altLang="en-US" dirty="0" smtClean="0"/>
              <a:t>格</a:t>
            </a:r>
            <a:endParaRPr lang="en-US" altLang="zh-CN" dirty="0" smtClean="0"/>
          </a:p>
          <a:p>
            <a:pPr lvl="1"/>
            <a:r>
              <a:rPr lang="zh-CN" altLang="en-US" dirty="0"/>
              <a:t>填充序列</a:t>
            </a:r>
            <a:endParaRPr lang="en-US" altLang="zh-CN" dirty="0" smtClean="0"/>
          </a:p>
          <a:p>
            <a:r>
              <a:rPr lang="zh-CN" altLang="en-US" dirty="0"/>
              <a:t>快</a:t>
            </a:r>
            <a:r>
              <a:rPr lang="zh-CN" altLang="en-US" dirty="0" smtClean="0"/>
              <a:t>速填充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字</a:t>
            </a:r>
            <a:endParaRPr lang="en-US" altLang="zh-CN" dirty="0" smtClean="0"/>
          </a:p>
          <a:p>
            <a:pPr lvl="1"/>
            <a:r>
              <a:rPr lang="zh-CN" altLang="en-US" dirty="0"/>
              <a:t>文字合</a:t>
            </a:r>
            <a:r>
              <a:rPr lang="zh-CN" altLang="en-US" dirty="0" smtClean="0"/>
              <a:t>并</a:t>
            </a:r>
            <a:endParaRPr lang="en-US" altLang="zh-CN" dirty="0" smtClean="0"/>
          </a:p>
          <a:p>
            <a:pPr lvl="1"/>
            <a:r>
              <a:rPr lang="zh-CN" altLang="en-US" dirty="0"/>
              <a:t>文</a:t>
            </a:r>
            <a:r>
              <a:rPr lang="zh-CN" altLang="en-US" dirty="0" smtClean="0"/>
              <a:t>字拆分</a:t>
            </a:r>
            <a:endParaRPr lang="en-US" altLang="zh-CN" dirty="0" smtClean="0"/>
          </a:p>
          <a:p>
            <a:pPr lvl="1"/>
            <a:r>
              <a:rPr lang="zh-CN" altLang="en-US" dirty="0"/>
              <a:t>文</a:t>
            </a:r>
            <a:r>
              <a:rPr lang="zh-CN" altLang="en-US" dirty="0" smtClean="0"/>
              <a:t>字提取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40290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加减时间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时间相加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zh-CN" altLang="en-US" dirty="0"/>
              <a:t>大于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时间相减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</a:t>
            </a:r>
            <a:r>
              <a:rPr lang="zh-CN" altLang="en-US" dirty="0" smtClean="0"/>
              <a:t>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5839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求平均值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自动求和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AVERAGE</a:t>
            </a:r>
          </a:p>
          <a:p>
            <a:r>
              <a:rPr lang="en-US" altLang="zh-CN" dirty="0" smtClean="0"/>
              <a:t>AVERAGEIF</a:t>
            </a:r>
          </a:p>
          <a:p>
            <a:r>
              <a:rPr lang="zh-CN" altLang="en-US" dirty="0"/>
              <a:t>加</a:t>
            </a:r>
            <a:r>
              <a:rPr lang="zh-CN" altLang="en-US" dirty="0" smtClean="0"/>
              <a:t>权平均值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SUMPRODUCT</a:t>
            </a:r>
          </a:p>
        </p:txBody>
      </p:sp>
    </p:spTree>
    <p:extLst>
      <p:ext uri="{BB962C8B-B14F-4D97-AF65-F5344CB8AC3E}">
        <p14:creationId xmlns:p14="http://schemas.microsoft.com/office/powerpoint/2010/main" val="3138764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插入页眉和页脚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插入页眉和页脚</a:t>
            </a:r>
            <a:endParaRPr lang="en-US" altLang="zh-CN" dirty="0" smtClean="0"/>
          </a:p>
          <a:p>
            <a:r>
              <a:rPr lang="zh-CN" altLang="en-US" dirty="0" smtClean="0"/>
              <a:t>深入了解页码</a:t>
            </a:r>
            <a:endParaRPr lang="en-US" altLang="zh-CN" dirty="0" smtClean="0"/>
          </a:p>
          <a:p>
            <a:pPr lvl="1"/>
            <a:r>
              <a:rPr lang="zh-CN" altLang="en-US" dirty="0"/>
              <a:t>默</a:t>
            </a:r>
            <a:r>
              <a:rPr lang="zh-CN" altLang="en-US" dirty="0" smtClean="0"/>
              <a:t>认页码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页序</a:t>
            </a:r>
            <a:endParaRPr lang="en-US" altLang="zh-CN" dirty="0" smtClean="0"/>
          </a:p>
          <a:p>
            <a:pPr lvl="1"/>
            <a:r>
              <a:rPr lang="zh-CN" altLang="en-US" dirty="0"/>
              <a:t>奇偶</a:t>
            </a:r>
            <a:r>
              <a:rPr lang="zh-CN" altLang="en-US" dirty="0" smtClean="0"/>
              <a:t>页不同</a:t>
            </a:r>
            <a:endParaRPr lang="en-US" altLang="zh-CN" dirty="0" smtClean="0"/>
          </a:p>
          <a:p>
            <a:r>
              <a:rPr lang="zh-CN" altLang="en-US" dirty="0"/>
              <a:t>页眉页</a:t>
            </a:r>
            <a:r>
              <a:rPr lang="zh-CN" altLang="en-US" dirty="0" smtClean="0"/>
              <a:t>脚详细信息</a:t>
            </a:r>
            <a:endParaRPr lang="en-US" altLang="zh-CN" dirty="0" smtClean="0"/>
          </a:p>
          <a:p>
            <a:pPr lvl="1"/>
            <a:r>
              <a:rPr lang="zh-CN" altLang="en-US" dirty="0"/>
              <a:t>同</a:t>
            </a:r>
            <a:r>
              <a:rPr lang="zh-CN" altLang="en-US" dirty="0" smtClean="0"/>
              <a:t>时添加页眉和页脚到多个工作表</a:t>
            </a:r>
            <a:endParaRPr lang="en-US" altLang="zh-CN" dirty="0" smtClean="0"/>
          </a:p>
          <a:p>
            <a:pPr lvl="1"/>
            <a:r>
              <a:rPr lang="zh-CN" altLang="en-US" dirty="0"/>
              <a:t>首页不</a:t>
            </a:r>
            <a:r>
              <a:rPr lang="zh-CN" altLang="en-US" dirty="0" smtClean="0"/>
              <a:t>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合并元素</a:t>
            </a:r>
            <a:endParaRPr lang="en-US" altLang="zh-CN" dirty="0" smtClean="0"/>
          </a:p>
          <a:p>
            <a:pPr lvl="1"/>
            <a:r>
              <a:rPr lang="zh-CN" altLang="en-US" dirty="0"/>
              <a:t>设</a:t>
            </a:r>
            <a:r>
              <a:rPr lang="zh-CN" altLang="en-US" dirty="0" smtClean="0"/>
              <a:t>置元素格式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982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/>
              <a:t>数</a:t>
            </a:r>
            <a:r>
              <a:rPr lang="zh-CN" altLang="en-US" dirty="0"/>
              <a:t>据排序和筛选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排序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筛选简介</a:t>
            </a:r>
            <a:endParaRPr lang="en-US" altLang="zh-CN" dirty="0" smtClean="0"/>
          </a:p>
          <a:p>
            <a:r>
              <a:rPr lang="zh-CN" altLang="en-US" dirty="0" smtClean="0"/>
              <a:t>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单列排序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列排序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自定义排序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按照颜色排序</a:t>
            </a:r>
            <a:endParaRPr lang="en-US" altLang="zh-CN" dirty="0" smtClean="0"/>
          </a:p>
          <a:p>
            <a:r>
              <a:rPr lang="zh-CN" altLang="en-US" dirty="0"/>
              <a:t>筛</a:t>
            </a:r>
            <a:r>
              <a:rPr lang="zh-CN" altLang="en-US" dirty="0" smtClean="0"/>
              <a:t>选</a:t>
            </a:r>
            <a:endParaRPr lang="en-US" altLang="zh-CN" dirty="0" smtClean="0"/>
          </a:p>
          <a:p>
            <a:pPr lvl="1"/>
            <a:r>
              <a:rPr lang="zh-CN" altLang="en-US" dirty="0"/>
              <a:t>自</a:t>
            </a:r>
            <a:r>
              <a:rPr lang="zh-CN" altLang="en-US" dirty="0" smtClean="0"/>
              <a:t>动筛选</a:t>
            </a:r>
            <a:endParaRPr lang="en-US" altLang="zh-CN" dirty="0" smtClean="0"/>
          </a:p>
          <a:p>
            <a:pPr lvl="1"/>
            <a:r>
              <a:rPr lang="zh-CN" altLang="en-US" dirty="0"/>
              <a:t>自定</a:t>
            </a:r>
            <a:r>
              <a:rPr lang="zh-CN" altLang="en-US" dirty="0" smtClean="0"/>
              <a:t>义筛选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569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高级筛选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高级筛选</a:t>
            </a:r>
            <a:endParaRPr lang="en-US" altLang="zh-CN" dirty="0"/>
          </a:p>
          <a:p>
            <a:pPr lvl="1"/>
            <a:r>
              <a:rPr lang="zh-CN" altLang="en-US" dirty="0"/>
              <a:t>重复项</a:t>
            </a:r>
            <a:endParaRPr lang="en-US" altLang="zh-CN" dirty="0"/>
          </a:p>
          <a:p>
            <a:pPr lvl="1"/>
            <a:r>
              <a:rPr lang="zh-CN" altLang="en-US" dirty="0"/>
              <a:t>条件区</a:t>
            </a:r>
            <a:r>
              <a:rPr lang="zh-CN" altLang="en-US" dirty="0" smtClean="0"/>
              <a:t>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条件区域自</a:t>
            </a:r>
            <a:r>
              <a:rPr lang="zh-CN" altLang="en-US" dirty="0"/>
              <a:t>定</a:t>
            </a:r>
            <a:r>
              <a:rPr lang="zh-CN" altLang="en-US" dirty="0" smtClean="0"/>
              <a:t>义条件</a:t>
            </a:r>
            <a:endParaRPr lang="en-US" altLang="zh-CN" dirty="0" smtClean="0"/>
          </a:p>
          <a:p>
            <a:pPr lvl="1"/>
            <a:r>
              <a:rPr lang="zh-CN" altLang="en-US" dirty="0"/>
              <a:t>复</a:t>
            </a:r>
            <a:r>
              <a:rPr lang="zh-CN" altLang="en-US" dirty="0" smtClean="0"/>
              <a:t>制筛选结果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430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使用条件格式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条件格式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种条件格式</a:t>
            </a:r>
            <a:endParaRPr lang="en-US" altLang="zh-CN" dirty="0" smtClean="0"/>
          </a:p>
          <a:p>
            <a:r>
              <a:rPr lang="zh-CN" altLang="en-US" dirty="0" smtClean="0"/>
              <a:t>为日期设置条件格式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TODAY</a:t>
            </a:r>
          </a:p>
          <a:p>
            <a:r>
              <a:rPr lang="zh-CN" altLang="en-US" dirty="0" smtClean="0"/>
              <a:t>为文本设置条件格式</a:t>
            </a:r>
            <a:endParaRPr lang="en-US" altLang="zh-CN" dirty="0" smtClean="0"/>
          </a:p>
          <a:p>
            <a:r>
              <a:rPr lang="zh-CN" altLang="en-US" dirty="0"/>
              <a:t>复</a:t>
            </a:r>
            <a:r>
              <a:rPr lang="zh-CN" altLang="en-US" dirty="0" smtClean="0"/>
              <a:t>制和删除条件格式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936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条</a:t>
            </a:r>
            <a:r>
              <a:rPr lang="zh-CN" altLang="en-US" dirty="0"/>
              <a:t>件格</a:t>
            </a:r>
            <a:r>
              <a:rPr lang="zh-CN" altLang="en-US" dirty="0" smtClean="0"/>
              <a:t>式（高级）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创建规则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错误单元格</a:t>
            </a:r>
            <a:endParaRPr lang="en-US" altLang="zh-CN" dirty="0" smtClean="0"/>
          </a:p>
          <a:p>
            <a:r>
              <a:rPr lang="zh-CN" altLang="en-US" dirty="0"/>
              <a:t>公</a:t>
            </a:r>
            <a:r>
              <a:rPr lang="zh-CN" altLang="en-US" dirty="0" smtClean="0"/>
              <a:t>式应用条件格式</a:t>
            </a:r>
            <a:endParaRPr lang="en-US" altLang="zh-CN" dirty="0" smtClean="0"/>
          </a:p>
          <a:p>
            <a:pPr lvl="1"/>
            <a:r>
              <a:rPr lang="zh-CN" altLang="en-US" dirty="0"/>
              <a:t>活</a:t>
            </a:r>
            <a:r>
              <a:rPr lang="zh-CN" altLang="en-US" dirty="0" smtClean="0"/>
              <a:t>动单元格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</a:t>
            </a:r>
          </a:p>
          <a:p>
            <a:r>
              <a:rPr lang="zh-CN" altLang="en-US" dirty="0"/>
              <a:t>管</a:t>
            </a:r>
            <a:r>
              <a:rPr lang="zh-CN" altLang="en-US" dirty="0" smtClean="0"/>
              <a:t>理条件格式</a:t>
            </a:r>
            <a:endParaRPr lang="en-US" altLang="zh-CN" dirty="0" smtClean="0"/>
          </a:p>
          <a:p>
            <a:pPr lvl="1"/>
            <a:r>
              <a:rPr lang="zh-CN" altLang="en-US" dirty="0"/>
              <a:t>优</a:t>
            </a:r>
            <a:r>
              <a:rPr lang="zh-CN" altLang="en-US"/>
              <a:t>先</a:t>
            </a:r>
            <a:r>
              <a:rPr lang="zh-CN" altLang="en-US" smtClean="0"/>
              <a:t>级</a:t>
            </a:r>
            <a:endParaRPr lang="en-US" altLang="zh-CN" smtClean="0"/>
          </a:p>
          <a:p>
            <a:pPr lvl="1"/>
            <a:r>
              <a:rPr lang="zh-CN" altLang="en-US"/>
              <a:t>查</a:t>
            </a:r>
            <a:r>
              <a:rPr lang="zh-CN" altLang="en-US" smtClean="0"/>
              <a:t>看</a:t>
            </a:r>
            <a:endParaRPr lang="en-US" altLang="zh-CN" smtClean="0"/>
          </a:p>
          <a:p>
            <a:pPr lvl="1"/>
            <a:r>
              <a:rPr lang="zh-CN" altLang="en-US"/>
              <a:t>排</a:t>
            </a:r>
            <a:r>
              <a:rPr lang="zh-CN" altLang="en-US" smtClean="0"/>
              <a:t>序和筛选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95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界面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</a:t>
            </a:r>
            <a:r>
              <a:rPr lang="zh-CN" altLang="en-US" dirty="0"/>
              <a:t>作</a:t>
            </a:r>
            <a:r>
              <a:rPr lang="zh-CN" altLang="en-US" dirty="0" smtClean="0"/>
              <a:t>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</a:t>
            </a:r>
            <a:r>
              <a:rPr lang="zh-CN" altLang="en-US" dirty="0"/>
              <a:t>能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Backstage</a:t>
            </a:r>
          </a:p>
          <a:p>
            <a:r>
              <a:rPr lang="zh-CN" altLang="en-US" dirty="0"/>
              <a:t>功能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选项卡</a:t>
            </a:r>
            <a:endParaRPr lang="en-US" altLang="zh-CN" dirty="0" smtClean="0"/>
          </a:p>
          <a:p>
            <a:pPr lvl="1"/>
            <a:r>
              <a:rPr lang="zh-CN" altLang="en-US" dirty="0"/>
              <a:t>上下</a:t>
            </a:r>
            <a:r>
              <a:rPr lang="zh-CN" altLang="en-US" dirty="0" smtClean="0"/>
              <a:t>文选项卡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zh-CN" altLang="en-US" dirty="0"/>
              <a:t>兼容性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8567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操作介绍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界面，单元格格式，格式化为表格，表</a:t>
            </a:r>
            <a:r>
              <a:rPr lang="zh-CN" altLang="en-US" dirty="0"/>
              <a:t>格设</a:t>
            </a:r>
            <a:r>
              <a:rPr lang="zh-CN" altLang="en-US" dirty="0" smtClean="0"/>
              <a:t>计，单元格样式</a:t>
            </a:r>
            <a:endParaRPr lang="en-US" altLang="zh-CN" dirty="0" smtClean="0"/>
          </a:p>
          <a:p>
            <a:r>
              <a:rPr lang="zh-CN" altLang="en-US" dirty="0" smtClean="0"/>
              <a:t>行列操作</a:t>
            </a:r>
            <a:endParaRPr lang="en-US" altLang="zh-CN" dirty="0" smtClean="0"/>
          </a:p>
          <a:p>
            <a:pPr lvl="1"/>
            <a:r>
              <a:rPr lang="zh-CN" altLang="en-US" dirty="0"/>
              <a:t>插</a:t>
            </a:r>
            <a:r>
              <a:rPr lang="zh-CN" altLang="en-US" dirty="0" smtClean="0"/>
              <a:t>入，删除，移动，复制，粘贴</a:t>
            </a:r>
            <a:endParaRPr lang="en-US" altLang="zh-CN" dirty="0" smtClean="0"/>
          </a:p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pPr lvl="1"/>
            <a:r>
              <a:rPr lang="zh-CN" altLang="en-US" dirty="0"/>
              <a:t>求</a:t>
            </a:r>
            <a:r>
              <a:rPr lang="zh-CN" altLang="en-US" dirty="0" smtClean="0"/>
              <a:t>和，计算 </a:t>
            </a:r>
            <a:endParaRPr lang="en-US" altLang="zh-CN" dirty="0" smtClean="0"/>
          </a:p>
          <a:p>
            <a:r>
              <a:rPr lang="zh-CN" altLang="en-US" dirty="0" smtClean="0"/>
              <a:t>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相对引用，绝对引用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69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初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对数</a:t>
            </a:r>
            <a:r>
              <a:rPr lang="zh-CN" altLang="en-US" dirty="0" smtClean="0"/>
              <a:t>字求和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创建图表</a:t>
            </a:r>
            <a:endParaRPr lang="en-US" altLang="zh-CN" dirty="0"/>
          </a:p>
          <a:p>
            <a:pPr lvl="1"/>
            <a:r>
              <a:rPr lang="zh-CN" altLang="en-US" dirty="0" smtClean="0"/>
              <a:t>冻结或锁定窗格</a:t>
            </a:r>
            <a:endParaRPr lang="en-US" altLang="zh-CN" dirty="0" smtClean="0"/>
          </a:p>
          <a:p>
            <a:pPr lvl="1"/>
            <a:r>
              <a:rPr lang="zh-CN" altLang="en-US" dirty="0"/>
              <a:t>单元</a:t>
            </a:r>
            <a:r>
              <a:rPr lang="zh-CN" altLang="en-US" dirty="0" smtClean="0"/>
              <a:t>格引用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</a:t>
            </a:r>
            <a:r>
              <a:rPr lang="zh-CN" altLang="en-US" dirty="0"/>
              <a:t>填</a:t>
            </a:r>
            <a:r>
              <a:rPr lang="zh-CN" altLang="en-US" dirty="0" smtClean="0"/>
              <a:t>充</a:t>
            </a:r>
            <a:endParaRPr lang="en-US" altLang="zh-CN" dirty="0"/>
          </a:p>
          <a:p>
            <a:pPr lvl="1"/>
            <a:r>
              <a:rPr lang="zh-CN" altLang="en-US" dirty="0" smtClean="0"/>
              <a:t>快速填充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48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</a:t>
            </a:r>
            <a:r>
              <a:rPr lang="zh-CN" altLang="en-US" dirty="0"/>
              <a:t>级</a:t>
            </a:r>
            <a:endParaRPr lang="en-US" altLang="zh-CN" dirty="0"/>
          </a:p>
          <a:p>
            <a:pPr lvl="1"/>
            <a:r>
              <a:rPr lang="zh-CN" altLang="en-US" dirty="0"/>
              <a:t>加减时间</a:t>
            </a:r>
            <a:endParaRPr lang="en-US" altLang="zh-CN" dirty="0"/>
          </a:p>
          <a:p>
            <a:pPr lvl="1"/>
            <a:r>
              <a:rPr lang="zh-CN" altLang="en-US" dirty="0" smtClean="0"/>
              <a:t>求平</a:t>
            </a:r>
            <a:r>
              <a:rPr lang="zh-CN" altLang="en-US" dirty="0"/>
              <a:t>均值</a:t>
            </a:r>
            <a:endParaRPr lang="en-US" altLang="zh-CN" dirty="0"/>
          </a:p>
          <a:p>
            <a:pPr lvl="1"/>
            <a:r>
              <a:rPr lang="zh-CN" altLang="en-US" dirty="0"/>
              <a:t>插入页眉页脚</a:t>
            </a:r>
            <a:endParaRPr lang="en-US" altLang="zh-CN" dirty="0"/>
          </a:p>
          <a:p>
            <a:pPr lvl="1"/>
            <a:r>
              <a:rPr lang="zh-CN" altLang="en-US" dirty="0"/>
              <a:t>数据排序和筛选</a:t>
            </a:r>
            <a:endParaRPr lang="en-US" altLang="zh-CN" dirty="0"/>
          </a:p>
          <a:p>
            <a:pPr lvl="1"/>
            <a:r>
              <a:rPr lang="zh-CN" altLang="en-US" dirty="0"/>
              <a:t>条件格式</a:t>
            </a:r>
            <a:endParaRPr lang="en-US" altLang="zh-CN" dirty="0"/>
          </a:p>
          <a:p>
            <a:pPr lvl="1"/>
            <a:r>
              <a:rPr lang="en-US" altLang="zh-CN" dirty="0"/>
              <a:t>VLOOKUP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53584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组公式</a:t>
            </a:r>
            <a:endParaRPr lang="en-US" altLang="zh-CN" dirty="0" smtClean="0"/>
          </a:p>
          <a:p>
            <a:pPr lvl="1"/>
            <a:r>
              <a:rPr lang="zh-CN" altLang="en-US" dirty="0"/>
              <a:t>创</a:t>
            </a:r>
            <a:r>
              <a:rPr lang="zh-CN" altLang="en-US" dirty="0" smtClean="0"/>
              <a:t>建和管理下拉列表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创建数据透视表并分析数据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密码保护</a:t>
            </a:r>
            <a:endParaRPr lang="en-US" altLang="zh-CN" dirty="0" smtClean="0"/>
          </a:p>
          <a:p>
            <a:pPr lvl="1"/>
            <a:r>
              <a:rPr lang="zh-CN" altLang="en-US" dirty="0"/>
              <a:t>打</a:t>
            </a:r>
            <a:r>
              <a:rPr lang="zh-CN" altLang="en-US" dirty="0" smtClean="0"/>
              <a:t>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Power pivot</a:t>
            </a:r>
          </a:p>
          <a:p>
            <a:pPr lvl="1"/>
            <a:r>
              <a:rPr lang="en-US" altLang="zh-CN" dirty="0" smtClean="0"/>
              <a:t>Excel</a:t>
            </a:r>
            <a:r>
              <a:rPr lang="zh-CN" altLang="en-US" dirty="0" smtClean="0"/>
              <a:t>数据模型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9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对数字求和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r>
              <a:rPr lang="zh-CN" altLang="en-US" dirty="0" smtClean="0"/>
              <a:t>自动求和按钮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</a:p>
          <a:p>
            <a:pPr lvl="1"/>
            <a:r>
              <a:rPr lang="en-US" altLang="zh-CN" dirty="0" smtClean="0"/>
              <a:t>SUMIF</a:t>
            </a:r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从材料中，打开：</a:t>
            </a:r>
            <a:r>
              <a:rPr lang="zh-CN" altLang="en-US" u="sng" dirty="0" smtClean="0"/>
              <a:t>对数字求和</a:t>
            </a:r>
            <a:r>
              <a:rPr lang="en-US" altLang="zh-CN" u="sng" dirty="0" smtClean="0"/>
              <a:t>.</a:t>
            </a:r>
            <a:r>
              <a:rPr lang="en-US" altLang="zh-CN" u="sng" dirty="0" err="1" smtClean="0"/>
              <a:t>xlsx</a:t>
            </a:r>
            <a:endParaRPr lang="en-US" altLang="zh-CN" u="sng" dirty="0" smtClean="0"/>
          </a:p>
        </p:txBody>
      </p:sp>
    </p:spTree>
    <p:extLst>
      <p:ext uri="{BB962C8B-B14F-4D97-AF65-F5344CB8AC3E}">
        <p14:creationId xmlns:p14="http://schemas.microsoft.com/office/powerpoint/2010/main" val="125690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基本数学运算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</a:t>
            </a:r>
            <a:r>
              <a:rPr lang="zh-CN" altLang="en-US" dirty="0" smtClean="0"/>
              <a:t>，</a:t>
            </a:r>
            <a:r>
              <a:rPr lang="en-US" altLang="zh-CN" dirty="0" smtClean="0"/>
              <a:t>*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</a:t>
            </a:r>
          </a:p>
          <a:p>
            <a:r>
              <a:rPr lang="zh-CN" altLang="en-US" dirty="0"/>
              <a:t>运</a:t>
            </a:r>
            <a:r>
              <a:rPr lang="zh-CN" altLang="en-US" dirty="0" smtClean="0"/>
              <a:t>算函数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PRODUCT</a:t>
            </a:r>
          </a:p>
          <a:p>
            <a:r>
              <a:rPr lang="zh-CN" altLang="en-US" dirty="0"/>
              <a:t>运算</a:t>
            </a:r>
            <a:r>
              <a:rPr lang="zh-CN" altLang="en-US" dirty="0" smtClean="0"/>
              <a:t>符顺序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括号，</a:t>
            </a:r>
            <a:r>
              <a:rPr lang="zh-CN" altLang="en-US" dirty="0"/>
              <a:t>指</a:t>
            </a:r>
            <a:r>
              <a:rPr lang="zh-CN" altLang="en-US" dirty="0" smtClean="0"/>
              <a:t>数，</a:t>
            </a:r>
            <a:r>
              <a:rPr lang="zh-CN" altLang="en-US" dirty="0"/>
              <a:t>乘</a:t>
            </a:r>
            <a:r>
              <a:rPr lang="zh-CN" altLang="en-US" dirty="0" smtClean="0"/>
              <a:t>除，加减，从左往右</a:t>
            </a:r>
            <a:endParaRPr lang="en-US" altLang="zh-CN" dirty="0"/>
          </a:p>
          <a:p>
            <a:r>
              <a:rPr lang="zh-CN" altLang="en-US" dirty="0"/>
              <a:t>组合</a:t>
            </a:r>
            <a:r>
              <a:rPr lang="zh-CN" altLang="en-US" dirty="0" smtClean="0"/>
              <a:t>公式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353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创建图表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创建图表</a:t>
            </a:r>
            <a:endParaRPr lang="en-US" altLang="zh-CN" dirty="0" smtClean="0"/>
          </a:p>
          <a:p>
            <a:r>
              <a:rPr lang="zh-CN" altLang="en-US" dirty="0" smtClean="0"/>
              <a:t>创建饼图，条形图，折线图</a:t>
            </a:r>
            <a:endParaRPr lang="en-US" altLang="zh-CN" dirty="0" smtClean="0"/>
          </a:p>
          <a:p>
            <a:r>
              <a:rPr lang="zh-CN" altLang="en-US" dirty="0"/>
              <a:t>自定义</a:t>
            </a:r>
            <a:r>
              <a:rPr lang="zh-CN" altLang="en-US" dirty="0" smtClean="0"/>
              <a:t>图表</a:t>
            </a:r>
            <a:endParaRPr lang="en-US" altLang="zh-CN" dirty="0" smtClean="0"/>
          </a:p>
          <a:p>
            <a:r>
              <a:rPr lang="zh-CN" altLang="en-US" dirty="0" smtClean="0"/>
              <a:t>创建组合图</a:t>
            </a:r>
            <a:endParaRPr lang="en-US" altLang="zh-CN" dirty="0" smtClean="0"/>
          </a:p>
          <a:p>
            <a:r>
              <a:rPr lang="zh-CN" altLang="en-US" dirty="0"/>
              <a:t>复</a:t>
            </a:r>
            <a:r>
              <a:rPr lang="zh-CN" altLang="en-US" dirty="0" smtClean="0"/>
              <a:t>制图表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7252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1725</TotalTime>
  <Words>895</Words>
  <Application>Microsoft Office PowerPoint</Application>
  <PresentationFormat>Widescreen</PresentationFormat>
  <Paragraphs>162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宋体</vt:lpstr>
      <vt:lpstr>Arial</vt:lpstr>
      <vt:lpstr>Calibri</vt:lpstr>
      <vt:lpstr>Century Gothic</vt:lpstr>
      <vt:lpstr>Wingdings 3</vt:lpstr>
      <vt:lpstr>Ion</vt:lpstr>
      <vt:lpstr>Excel动手实验室</vt:lpstr>
      <vt:lpstr>Excel动手实验室 – 简介</vt:lpstr>
      <vt:lpstr>Excel动手实验室 – 操作介绍</vt:lpstr>
      <vt:lpstr>Excel动手实验室</vt:lpstr>
      <vt:lpstr>Excel动手实验室</vt:lpstr>
      <vt:lpstr>Excel动手实验室</vt:lpstr>
      <vt:lpstr>Excel动手实验室 - 对数字求和</vt:lpstr>
      <vt:lpstr>Excel动手实验室 – 基本数学运算</vt:lpstr>
      <vt:lpstr>Excel动手实验室 – 创建图表</vt:lpstr>
      <vt:lpstr>Excel动手实验室 - 冻结或锁定窗格</vt:lpstr>
      <vt:lpstr>Excel动手实验室 – 单元格引用</vt:lpstr>
      <vt:lpstr>Excel动手实验室 – 填充</vt:lpstr>
      <vt:lpstr>Excel动手实验室 – 加减时间</vt:lpstr>
      <vt:lpstr>Excel动手实验室 – 求平均值</vt:lpstr>
      <vt:lpstr>Excel动手实验室 – 插入页眉和页脚</vt:lpstr>
      <vt:lpstr>Excel动手实验室 - 数据排序和筛选</vt:lpstr>
      <vt:lpstr>Excel动手实验室 – 高级筛选</vt:lpstr>
      <vt:lpstr>Excel动手实验室 – 使用条件格式</vt:lpstr>
      <vt:lpstr>Excel动手实验室 - 条件格式（高级）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</dc:title>
  <dc:creator>肖鉴明</dc:creator>
  <cp:lastModifiedBy>肖鉴明</cp:lastModifiedBy>
  <cp:revision>57</cp:revision>
  <dcterms:created xsi:type="dcterms:W3CDTF">2015-05-16T04:38:12Z</dcterms:created>
  <dcterms:modified xsi:type="dcterms:W3CDTF">2015-05-17T16:39:54Z</dcterms:modified>
</cp:coreProperties>
</file>