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295" r:id="rId3"/>
    <p:sldId id="294" r:id="rId4"/>
    <p:sldId id="258" r:id="rId5"/>
    <p:sldId id="282" r:id="rId6"/>
    <p:sldId id="283" r:id="rId7"/>
    <p:sldId id="284" r:id="rId8"/>
    <p:sldId id="279" r:id="rId9"/>
    <p:sldId id="280" r:id="rId10"/>
    <p:sldId id="281" r:id="rId11"/>
    <p:sldId id="285" r:id="rId12"/>
    <p:sldId id="286" r:id="rId13"/>
    <p:sldId id="287" r:id="rId14"/>
    <p:sldId id="288" r:id="rId15"/>
    <p:sldId id="290" r:id="rId16"/>
    <p:sldId id="289" r:id="rId17"/>
    <p:sldId id="260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1" autoAdjust="0"/>
  </p:normalViewPr>
  <p:slideViewPr>
    <p:cSldViewPr snapToGrid="0" showGuides="1">
      <p:cViewPr varScale="1">
        <p:scale>
          <a:sx n="87" d="100"/>
          <a:sy n="87" d="100"/>
        </p:scale>
        <p:origin x="326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4C9B-1D9A-4924-A26A-025A1B14D9B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05BA-404D-49D9-ACE8-2412E6309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5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5BA-404D-49D9-ACE8-2412E63093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CC39-2693-40EB-8227-5936A50760AD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E590-95B2-4A6C-B704-C5EB8A91C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2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2610" y="2200677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北京科技大学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18813_000\Desktop\决赛通知资料\资料\淘宝贴纸材料\北京科技大学校徽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5" y="308398"/>
            <a:ext cx="1803795" cy="18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1"/>
          <p:cNvSpPr txBox="1"/>
          <p:nvPr/>
        </p:nvSpPr>
        <p:spPr>
          <a:xfrm>
            <a:off x="1455348" y="3139550"/>
            <a:ext cx="68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——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解魔方机器人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文本框 8"/>
          <p:cNvSpPr txBox="1"/>
          <p:nvPr/>
        </p:nvSpPr>
        <p:spPr>
          <a:xfrm>
            <a:off x="9227918" y="506233"/>
            <a:ext cx="199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31" name="文本框 9"/>
          <p:cNvSpPr txBox="1"/>
          <p:nvPr/>
        </p:nvSpPr>
        <p:spPr>
          <a:xfrm>
            <a:off x="9006153" y="2657904"/>
            <a:ext cx="383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视觉系统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2" name="文本框 11"/>
          <p:cNvSpPr txBox="1"/>
          <p:nvPr/>
        </p:nvSpPr>
        <p:spPr>
          <a:xfrm>
            <a:off x="9006153" y="3485924"/>
            <a:ext cx="35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3" name="文本框 12"/>
          <p:cNvSpPr txBox="1"/>
          <p:nvPr/>
        </p:nvSpPr>
        <p:spPr>
          <a:xfrm>
            <a:off x="9006153" y="4317597"/>
            <a:ext cx="432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控制策略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4" name="文本框 13"/>
          <p:cNvSpPr txBox="1"/>
          <p:nvPr/>
        </p:nvSpPr>
        <p:spPr>
          <a:xfrm>
            <a:off x="9041190" y="5144009"/>
            <a:ext cx="35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5" name="组合 334"/>
          <p:cNvGrpSpPr/>
          <p:nvPr/>
        </p:nvGrpSpPr>
        <p:grpSpPr>
          <a:xfrm>
            <a:off x="8195813" y="3521833"/>
            <a:ext cx="592246" cy="589922"/>
            <a:chOff x="2147808" y="3373356"/>
            <a:chExt cx="1459485" cy="1453759"/>
          </a:xfrm>
        </p:grpSpPr>
        <p:sp>
          <p:nvSpPr>
            <p:cNvPr id="336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8195147" y="2688930"/>
            <a:ext cx="592246" cy="589922"/>
            <a:chOff x="2147808" y="3373356"/>
            <a:chExt cx="1459485" cy="1453759"/>
          </a:xfrm>
        </p:grpSpPr>
        <p:sp>
          <p:nvSpPr>
            <p:cNvPr id="399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1" name="组合 460"/>
          <p:cNvGrpSpPr/>
          <p:nvPr/>
        </p:nvGrpSpPr>
        <p:grpSpPr>
          <a:xfrm>
            <a:off x="8180858" y="4369669"/>
            <a:ext cx="592246" cy="589922"/>
            <a:chOff x="2147808" y="3373356"/>
            <a:chExt cx="1459485" cy="1453759"/>
          </a:xfrm>
        </p:grpSpPr>
        <p:sp>
          <p:nvSpPr>
            <p:cNvPr id="462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24" name="组合 523"/>
          <p:cNvGrpSpPr/>
          <p:nvPr/>
        </p:nvGrpSpPr>
        <p:grpSpPr>
          <a:xfrm>
            <a:off x="8192485" y="5167225"/>
            <a:ext cx="592246" cy="589922"/>
            <a:chOff x="2147808" y="3373356"/>
            <a:chExt cx="1459485" cy="1453759"/>
          </a:xfrm>
        </p:grpSpPr>
        <p:sp>
          <p:nvSpPr>
            <p:cNvPr id="525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7" name="组合 586"/>
          <p:cNvGrpSpPr/>
          <p:nvPr/>
        </p:nvGrpSpPr>
        <p:grpSpPr>
          <a:xfrm>
            <a:off x="8218791" y="1865272"/>
            <a:ext cx="592246" cy="589922"/>
            <a:chOff x="2147808" y="3373356"/>
            <a:chExt cx="1459485" cy="1453759"/>
          </a:xfrm>
        </p:grpSpPr>
        <p:sp>
          <p:nvSpPr>
            <p:cNvPr id="588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0" name="文本框 11"/>
          <p:cNvSpPr txBox="1"/>
          <p:nvPr/>
        </p:nvSpPr>
        <p:spPr>
          <a:xfrm>
            <a:off x="9041190" y="1873932"/>
            <a:ext cx="280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系统框图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7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4875" y="218012"/>
            <a:ext cx="16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算法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6761264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拧动步骤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机械步骤转换算法，经历了三个阶段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88761" y="5415232"/>
            <a:ext cx="5834164" cy="38125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775" y="2214998"/>
            <a:ext cx="6113564" cy="49243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第二阶段，采用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深度优先搜索算法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756" y="6039150"/>
            <a:ext cx="6113564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R1 F1 R2 L1 ……U1 L1 R1 B2……R1 F2 U2 D2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801" y="5633271"/>
            <a:ext cx="5921538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  2   3   4  … i-1  i                …              n      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746" y="2782671"/>
            <a:ext cx="8039954" cy="89254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个拧动步骤执行序列的选择，会影响后面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n-i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个拧动步骤的执行序列。因此该问题是个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动态规划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问题，贪心算法不能找到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最优解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756" y="3840217"/>
            <a:ext cx="7904935" cy="89254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经验证，对于第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个拧动步骤，除贪心算法选择的最短步骤外，还有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个可供选择的实现方法。因此搜索的每个节点都有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个子节点。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2357519" y="5048916"/>
            <a:ext cx="2324101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种实现方法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293100" y="4630674"/>
            <a:ext cx="2844801" cy="1569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相对贪心算法，总步骤数约缩短为原来的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89%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1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4875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算法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6761264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拧动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机械步骤转换算法，经历了三个阶段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88761" y="5415232"/>
            <a:ext cx="5834164" cy="38125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774" y="2441725"/>
            <a:ext cx="6300725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第三阶段，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以耗时最短为目标的深度优先搜索算法：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800" y="6042897"/>
            <a:ext cx="6113564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R1 F1 R2 L1 ……U1 L1 R1 B2……R1 F2 U2 D2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813" y="5629690"/>
            <a:ext cx="5921538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  2   3   4  … i-1  i                …              n      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0354" y="3086563"/>
            <a:ext cx="6113564" cy="89254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考虑到，气缸开合、电机转动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90°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180°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耗时是不同的，因此步骤最短的不一定是用时最短的。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128827" y="4381500"/>
            <a:ext cx="3319473" cy="11932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种选择中，选取使全局耗时最少的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81900" y="4978137"/>
            <a:ext cx="3454400" cy="1569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相对深度搜索算法，总耗时约为之前的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745459"/>
            <a:ext cx="4013200" cy="384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6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00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控制策略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5834164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电机加速与减速采用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函数曲线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71" y="582542"/>
            <a:ext cx="4813828" cy="387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62" y="4765675"/>
            <a:ext cx="6370637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14236" y="2687268"/>
            <a:ext cx="5834164" cy="153272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为节省积分运算时间，采取空间换时间的策略，提前将调试好的加减速曲线以数组形式存入程序中。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1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00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控制策略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646916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将电机的运动模式分为带动、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拧动、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空转，分别调试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18813_000\Desktop\1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14" y="258416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8813_000\Desktop\2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36" y="258416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18813_000\Desktop\3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36" y="258416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12786" y="5778500"/>
            <a:ext cx="16637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带动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29061" y="5778500"/>
            <a:ext cx="16637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拧动</a:t>
            </a:r>
            <a:endParaRPr lang="zh-CN" altLang="en-US" sz="3200" dirty="0"/>
          </a:p>
        </p:txBody>
      </p:sp>
      <p:sp>
        <p:nvSpPr>
          <p:cNvPr id="13" name="圆角矩形 12"/>
          <p:cNvSpPr/>
          <p:nvPr/>
        </p:nvSpPr>
        <p:spPr>
          <a:xfrm>
            <a:off x="5580786" y="5746750"/>
            <a:ext cx="16637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空转</a:t>
            </a:r>
            <a:endParaRPr lang="zh-CN" altLang="en-US" sz="32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49" y="1981664"/>
            <a:ext cx="3455851" cy="345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0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00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控制策略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3040164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时间复用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1455368"/>
            <a:ext cx="7446963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61836" y="2279170"/>
            <a:ext cx="3040164" cy="249298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时间复用是指，在保证手爪不相撞的基础上，一个步骤尚未执行完毕时，另一个步骤可以开始执行。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8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00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控制策略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2506764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时间复用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18813_000\Desktop\2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25" y="1455368"/>
            <a:ext cx="861060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227654" y="2538043"/>
            <a:ext cx="2252764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时间复用使得总用时突破</a:t>
            </a:r>
            <a:r>
              <a:rPr lang="en-US" altLang="zh-CN" sz="2800" dirty="0" smtClean="0">
                <a:solidFill>
                  <a:srgbClr val="FF0000"/>
                </a:solidFill>
              </a:rPr>
              <a:t>8</a:t>
            </a:r>
            <a:r>
              <a:rPr lang="zh-CN" altLang="en-US" sz="2800" dirty="0" smtClean="0">
                <a:solidFill>
                  <a:srgbClr val="FF0000"/>
                </a:solidFill>
              </a:rPr>
              <a:t>秒</a:t>
            </a:r>
            <a:r>
              <a:rPr lang="zh-CN" altLang="en-US" sz="2800" dirty="0" smtClean="0"/>
              <a:t>大关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9214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00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UI</a:t>
            </a:r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设计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1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pic>
        <p:nvPicPr>
          <p:cNvPr id="1026" name="Picture 2" descr="C:\Users\18813_000\Desktop\AW5A_1VE{U32TBIIJ]5EZH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0" y="135000"/>
            <a:ext cx="12040560" cy="64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2" cstate="print"/>
          <a:srcRect r="83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1" y="0"/>
            <a:ext cx="663303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5858" y="235996"/>
            <a:ext cx="463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858" y="1517134"/>
            <a:ext cx="1849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关键词：</a:t>
            </a:r>
          </a:p>
        </p:txBody>
      </p:sp>
      <p:sp>
        <p:nvSpPr>
          <p:cNvPr id="63" name="椭圆 62"/>
          <p:cNvSpPr/>
          <p:nvPr/>
        </p:nvSpPr>
        <p:spPr>
          <a:xfrm>
            <a:off x="754212" y="2489200"/>
            <a:ext cx="2042244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白魔方标定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68867" y="2654300"/>
            <a:ext cx="2042244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聚类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84552" y="3803650"/>
            <a:ext cx="2251367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深度优先搜索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712678" y="5562600"/>
            <a:ext cx="2354622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Sin</a:t>
            </a:r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曲线加减速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550389" y="4667250"/>
            <a:ext cx="1033822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UI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102846" y="3536950"/>
            <a:ext cx="1616529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时间复用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551794" y="4381500"/>
            <a:ext cx="1876717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空间换时间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35858" y="5384800"/>
            <a:ext cx="2354622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电机运动模式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67700" y="897716"/>
            <a:ext cx="1854200" cy="881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多次打破人类选手世界纪录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829800" y="1938754"/>
            <a:ext cx="1651000" cy="550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平均</a:t>
            </a:r>
            <a:r>
              <a:rPr lang="en-US" altLang="zh-CN" dirty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6.5</a:t>
            </a:r>
            <a:r>
              <a:rPr lang="zh-CN" altLang="en-US" dirty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秒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8164286" y="2213977"/>
            <a:ext cx="1422400" cy="749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追求极致</a:t>
            </a:r>
            <a:endParaRPr lang="en-US" altLang="zh-CN" dirty="0" smtClean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力求完美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993086" y="2933700"/>
            <a:ext cx="916214" cy="93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质量</a:t>
            </a:r>
            <a:r>
              <a:rPr lang="en-US" altLang="zh-CN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22kg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164286" y="3238500"/>
            <a:ext cx="1144814" cy="93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成本约</a:t>
            </a:r>
            <a:r>
              <a:rPr lang="en-US" altLang="zh-CN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2500</a:t>
            </a:r>
            <a:r>
              <a:rPr lang="zh-CN" altLang="en-US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</a:rPr>
              <a:t>元</a:t>
            </a:r>
            <a:endParaRPr lang="zh-CN" altLang="en-US" dirty="0">
              <a:solidFill>
                <a:srgbClr val="FFFF00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r="833"/>
          <a:stretch>
            <a:fillRect/>
          </a:stretch>
        </p:blipFill>
        <p:spPr>
          <a:xfrm>
            <a:off x="1551678" y="26865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119"/>
          <a:stretch>
            <a:fillRect/>
          </a:stretch>
        </p:blipFill>
        <p:spPr>
          <a:xfrm rot="10800000">
            <a:off x="-1" y="0"/>
            <a:ext cx="4307114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27918" y="506233"/>
            <a:ext cx="199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006153" y="2657904"/>
            <a:ext cx="383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视觉系统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06153" y="3485924"/>
            <a:ext cx="35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06153" y="4317597"/>
            <a:ext cx="432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控制策略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41190" y="5144009"/>
            <a:ext cx="35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195813" y="3521833"/>
            <a:ext cx="592246" cy="589922"/>
            <a:chOff x="2147808" y="3373356"/>
            <a:chExt cx="1459485" cy="1453759"/>
          </a:xfrm>
        </p:grpSpPr>
        <p:sp>
          <p:nvSpPr>
            <p:cNvPr id="19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95147" y="2688930"/>
            <a:ext cx="592246" cy="589922"/>
            <a:chOff x="2147808" y="3373356"/>
            <a:chExt cx="1459485" cy="1453759"/>
          </a:xfrm>
        </p:grpSpPr>
        <p:sp>
          <p:nvSpPr>
            <p:cNvPr id="82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8180858" y="4369669"/>
            <a:ext cx="592246" cy="589922"/>
            <a:chOff x="2147808" y="3373356"/>
            <a:chExt cx="1459485" cy="1453759"/>
          </a:xfrm>
        </p:grpSpPr>
        <p:sp>
          <p:nvSpPr>
            <p:cNvPr id="145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8192485" y="5167225"/>
            <a:ext cx="592246" cy="589922"/>
            <a:chOff x="2147808" y="3373356"/>
            <a:chExt cx="1459485" cy="1453759"/>
          </a:xfrm>
        </p:grpSpPr>
        <p:sp>
          <p:nvSpPr>
            <p:cNvPr id="208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8218791" y="1865272"/>
            <a:ext cx="592246" cy="589922"/>
            <a:chOff x="2147808" y="3373356"/>
            <a:chExt cx="1459485" cy="1453759"/>
          </a:xfrm>
        </p:grpSpPr>
        <p:sp>
          <p:nvSpPr>
            <p:cNvPr id="272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4" name="文本框 11"/>
          <p:cNvSpPr txBox="1"/>
          <p:nvPr/>
        </p:nvSpPr>
        <p:spPr>
          <a:xfrm>
            <a:off x="9041190" y="1873932"/>
            <a:ext cx="327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系统运行流程图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r="833"/>
          <a:stretch>
            <a:fillRect/>
          </a:stretch>
        </p:blipFill>
        <p:spPr>
          <a:xfrm>
            <a:off x="1551678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119"/>
          <a:stretch>
            <a:fillRect/>
          </a:stretch>
        </p:blipFill>
        <p:spPr>
          <a:xfrm rot="10800000">
            <a:off x="-1" y="0"/>
            <a:ext cx="4307114" cy="6858000"/>
          </a:xfrm>
          <a:prstGeom prst="rect">
            <a:avLst/>
          </a:prstGeom>
        </p:spPr>
      </p:pic>
      <p:sp>
        <p:nvSpPr>
          <p:cNvPr id="336" name="文本框 15"/>
          <p:cNvSpPr txBox="1"/>
          <p:nvPr/>
        </p:nvSpPr>
        <p:spPr>
          <a:xfrm>
            <a:off x="177800" y="218012"/>
            <a:ext cx="528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系统运行流程图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64442" y="2375068"/>
            <a:ext cx="608410" cy="215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采集图像</a:t>
            </a:r>
            <a:endParaRPr lang="zh-CN" altLang="en-US" sz="3200" dirty="0"/>
          </a:p>
        </p:txBody>
      </p:sp>
      <p:sp>
        <p:nvSpPr>
          <p:cNvPr id="5" name="右箭头 4"/>
          <p:cNvSpPr/>
          <p:nvPr/>
        </p:nvSpPr>
        <p:spPr>
          <a:xfrm>
            <a:off x="1572852" y="3346618"/>
            <a:ext cx="146359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圆角矩形 336"/>
          <p:cNvSpPr/>
          <p:nvPr/>
        </p:nvSpPr>
        <p:spPr>
          <a:xfrm>
            <a:off x="3036447" y="2375068"/>
            <a:ext cx="558801" cy="215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聚类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813114" y="265256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原始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图像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58843" y="2404059"/>
            <a:ext cx="533399" cy="215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算法</a:t>
            </a:r>
            <a:endParaRPr lang="zh-CN" altLang="en-US" sz="3200" dirty="0"/>
          </a:p>
        </p:txBody>
      </p:sp>
      <p:sp>
        <p:nvSpPr>
          <p:cNvPr id="23" name="右箭头 22"/>
          <p:cNvSpPr/>
          <p:nvPr/>
        </p:nvSpPr>
        <p:spPr>
          <a:xfrm>
            <a:off x="3595248" y="3387635"/>
            <a:ext cx="146359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35510" y="2317560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完整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魔方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信息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049325" y="2378480"/>
            <a:ext cx="533399" cy="215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算法</a:t>
            </a:r>
            <a:endParaRPr lang="en-US" altLang="zh-CN" sz="3200" dirty="0" smtClean="0"/>
          </a:p>
          <a:p>
            <a:pPr algn="ctr"/>
            <a:r>
              <a:rPr lang="zh-CN" altLang="en-US" sz="3200" dirty="0"/>
              <a:t>转换</a:t>
            </a:r>
          </a:p>
        </p:txBody>
      </p:sp>
      <p:sp>
        <p:nvSpPr>
          <p:cNvPr id="26" name="右箭头 25"/>
          <p:cNvSpPr/>
          <p:nvPr/>
        </p:nvSpPr>
        <p:spPr>
          <a:xfrm>
            <a:off x="5585730" y="3362056"/>
            <a:ext cx="146359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25992" y="261668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拧动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步骤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046319" y="2363042"/>
            <a:ext cx="533399" cy="215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下位机</a:t>
            </a:r>
            <a:endParaRPr lang="zh-CN" altLang="en-US" sz="3200" dirty="0"/>
          </a:p>
        </p:txBody>
      </p:sp>
      <p:sp>
        <p:nvSpPr>
          <p:cNvPr id="29" name="右箭头 28"/>
          <p:cNvSpPr/>
          <p:nvPr/>
        </p:nvSpPr>
        <p:spPr>
          <a:xfrm>
            <a:off x="7582724" y="3346618"/>
            <a:ext cx="146359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822986" y="26012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机械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步骤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1147683" y="2363042"/>
            <a:ext cx="533399" cy="215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机械结构</a:t>
            </a:r>
            <a:endParaRPr lang="zh-CN" altLang="en-US" sz="3200" dirty="0"/>
          </a:p>
        </p:txBody>
      </p:sp>
      <p:sp>
        <p:nvSpPr>
          <p:cNvPr id="34" name="右箭头 33"/>
          <p:cNvSpPr/>
          <p:nvPr/>
        </p:nvSpPr>
        <p:spPr>
          <a:xfrm>
            <a:off x="9684088" y="3346618"/>
            <a:ext cx="146359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924350" y="29808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脉冲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00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视觉系统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583416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视觉系统由上、下、左、右四个摄像头组成，一次性可扫描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个色块。将魔方旋转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90°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后再次扫描，对两次扫描结果融合可得到完整的魔方信息。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18813_000\Desktop\E_F(~5_2@}4I%U7V0X`AX~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27676" y="945768"/>
            <a:ext cx="6361936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00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视觉系统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583416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视觉系统由上、下、左、右四个摄像头组成，一次性可扫描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个色块。将魔方旋转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90°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后再次扫描，对两次扫描结果融合可得到完整的魔方信息。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61836" y="2540928"/>
            <a:ext cx="583416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四个摄像头与魔方距离远近的不同，以及光照条件等因素的影响，可明显看到图像颜色在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空间中成带状分布，难以区分。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D:\SettledFiles\DesktopShortcut\毕设\素材\2]0B1SXNZ4XFA)Y[GWL8RF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621" y="870177"/>
            <a:ext cx="4505325" cy="497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00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视觉系统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583416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视觉系统由上、下、左、右四个摄像头组成，一次性可扫描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个色块。将魔方旋转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90°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后再次扫描，对两次扫描结果融合可得到完整的魔方信息。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61836" y="2540928"/>
            <a:ext cx="583416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四个摄像头与魔方距离远近的不同，以及光照条件等因素的影响，可明显看到图像颜色在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空间中成带状分布，难以区分。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261836" y="3623724"/>
            <a:ext cx="5834164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用一个纯白色魔方对视觉系统进行亮度标定。右边图像中数字就是当前色块的光照强度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D:\SettledFiles\DesktopShortcut\毕设\素材\TEPQC~HSJ{4_W7]SROTL@Z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342900"/>
            <a:ext cx="39243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00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视觉系统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583416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视觉系统由上、下、左、右四个摄像头组成，一次性可扫描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个色块。将魔方旋转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90°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后再次扫描，对两次扫描结果融合可得到完整的魔方信息。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61836" y="2540928"/>
            <a:ext cx="583416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四个摄像头与魔方距离远近的不同，以及光照条件等因素的影响，可明显看到图像颜色在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空间中成带状分布，难以区分。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261836" y="3623724"/>
            <a:ext cx="5834164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用一个纯白色魔方对视觉系统进行亮度标定。右边图像中数字就是当前色块的光照强度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261836" y="4356228"/>
            <a:ext cx="5834164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光照标定后，明显消除了带状分布现象。同类聚集，异类远离。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88761" y="5059364"/>
            <a:ext cx="5834164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颜色识别采用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k-mean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聚类和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临近聚类算法，双重保险，提高系统可靠性。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88761" y="5807284"/>
            <a:ext cx="5834164" cy="4124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视觉扫描与聚类总时间约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1100ms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 descr="C:\Users\18813_000\Desktop\YHG_MBZG6@U{J[(XH_M7W4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098" y="1357321"/>
            <a:ext cx="4826002" cy="476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4875" y="345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算法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6113564" cy="85356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算法采用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two-phase algorithm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（二阶段算法），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50ms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内平均拧动步骤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18.5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88761" y="5415232"/>
            <a:ext cx="5834164" cy="38125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98" y="2308931"/>
            <a:ext cx="6878804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7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/>
          <a:srcRect r="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>
            <a:fillRect/>
          </a:stretch>
        </p:blipFill>
        <p:spPr>
          <a:xfrm>
            <a:off x="5558970" y="0"/>
            <a:ext cx="663303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4875" y="218012"/>
            <a:ext cx="571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算法</a:t>
            </a:r>
            <a:endParaRPr lang="zh-CN" altLang="en-US" sz="5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836" y="1455368"/>
            <a:ext cx="6761264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拧动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机械步骤转换算法，经历了三个阶段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88761" y="5415232"/>
            <a:ext cx="5834164" cy="38125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775" y="2441725"/>
            <a:ext cx="6113564" cy="49243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第一阶段，采用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贪心算法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800" y="6042897"/>
            <a:ext cx="6113564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R1 F1 R2 L1 ……U1 L1 R1 B2……R1 F2 U2 D2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813" y="5629690"/>
            <a:ext cx="5921538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  2   3   4  … i-1  i                …              n      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3886" y="3200863"/>
            <a:ext cx="6113564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当执行完前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i-1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个拧动步骤后，根据当前魔方的朝向和手爪的朝向，寻找出执行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个拧动步骤最短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的机械步骤序列。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平均机械步骤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128827" y="4962127"/>
            <a:ext cx="3027281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选取本次最短路径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965</Words>
  <Application>Microsoft Office PowerPoint</Application>
  <PresentationFormat>宽屏</PresentationFormat>
  <Paragraphs>119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方正兰亭粗黑简体</vt:lpstr>
      <vt:lpstr>华文琥珀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YXY</cp:lastModifiedBy>
  <cp:revision>55</cp:revision>
  <dcterms:created xsi:type="dcterms:W3CDTF">2016-05-11T12:52:00Z</dcterms:created>
  <dcterms:modified xsi:type="dcterms:W3CDTF">2018-12-10T14:37:40Z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