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4" r:id="rId6"/>
    <p:sldId id="265" r:id="rId7"/>
    <p:sldId id="266" r:id="rId8"/>
    <p:sldId id="262" r:id="rId9"/>
    <p:sldId id="267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LONA BLOKA" initials="I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2" autoAdjust="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2316" y="3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uma vietturis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896B6-34A5-4810-B98B-BD75E966984F}" type="datetimeFigureOut">
              <a:rPr lang="lv-LV" smtClean="0"/>
              <a:t>01.02.2018</a:t>
            </a:fld>
            <a:endParaRPr lang="lv-LV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F4C2-8C70-4901-BF7E-278AEB2FA54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10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2B475-55EB-40FC-B6C0-29A4B9C51363}" type="datetimeFigureOut">
              <a:rPr lang="lv-LV" smtClean="0"/>
              <a:t>01.02.2018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CE67-5988-4723-AB18-76B9F264C06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231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ttēls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" y="0"/>
            <a:ext cx="9133679" cy="6858000"/>
          </a:xfrm>
          <a:prstGeom prst="rect">
            <a:avLst/>
          </a:prstGeom>
        </p:spPr>
      </p:pic>
      <p:sp>
        <p:nvSpPr>
          <p:cNvPr id="4" name="Teksta vietturis 3"/>
          <p:cNvSpPr>
            <a:spLocks noGrp="1"/>
          </p:cNvSpPr>
          <p:nvPr>
            <p:ph type="body" sz="quarter" idx="10"/>
          </p:nvPr>
        </p:nvSpPr>
        <p:spPr>
          <a:xfrm>
            <a:off x="1331640" y="1628800"/>
            <a:ext cx="6696744" cy="431329"/>
          </a:xfrm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ksta vietturis 3"/>
          <p:cNvSpPr>
            <a:spLocks noGrp="1"/>
          </p:cNvSpPr>
          <p:nvPr>
            <p:ph type="body" sz="quarter" idx="11"/>
          </p:nvPr>
        </p:nvSpPr>
        <p:spPr>
          <a:xfrm>
            <a:off x="1331640" y="2132856"/>
            <a:ext cx="6696744" cy="576064"/>
          </a:xfrm>
        </p:spPr>
        <p:txBody>
          <a:bodyPr anchor="ctr"/>
          <a:lstStyle>
            <a:lvl1pPr marL="0" indent="0" algn="ctr">
              <a:buNone/>
              <a:defRPr sz="4000" b="1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ksta vietturis 3"/>
          <p:cNvSpPr>
            <a:spLocks noGrp="1"/>
          </p:cNvSpPr>
          <p:nvPr>
            <p:ph type="body" sz="quarter" idx="12"/>
          </p:nvPr>
        </p:nvSpPr>
        <p:spPr>
          <a:xfrm>
            <a:off x="1331641" y="2781647"/>
            <a:ext cx="6696744" cy="4313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3472385"/>
            <a:ext cx="4248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3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Materiālu pārpublicēšanas</a:t>
            </a:r>
            <a:r>
              <a:rPr lang="lv-LV" sz="1300" baseline="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gadījumā likt atsauci uz </a:t>
            </a:r>
            <a:r>
              <a:rPr lang="lv-LV" sz="1300" baseline="0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Start</a:t>
            </a:r>
            <a:r>
              <a:rPr lang="lv-LV" sz="1300" baseline="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(IT) </a:t>
            </a:r>
            <a:endParaRPr lang="lv-LV" sz="13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EC48EC-EDB5-4FED-AFAF-3607ABDB39EF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84776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123184" cy="4713387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722FD-D353-40A8-AF2E-6ED4E40914C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84776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716016" y="1412776"/>
            <a:ext cx="4176464" cy="4713387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80000" cy="6858000"/>
          </a:xfrm>
          <a:solidFill>
            <a:schemeClr val="accent6">
              <a:lumMod val="50000"/>
            </a:schemeClr>
          </a:solidFill>
        </p:spPr>
        <p:txBody>
          <a:bodyPr vert="vert270" anchor="ctr"/>
          <a:lstStyle>
            <a:lvl1pPr algn="l">
              <a:tabLst>
                <a:tab pos="360000" algn="l"/>
              </a:tabLst>
              <a:defRPr sz="3200">
                <a:latin typeface="Calibri" pitchFamily="34" charset="0"/>
              </a:defRPr>
            </a:lvl1pPr>
          </a:lstStyle>
          <a:p>
            <a:r>
              <a:rPr lang="lv-LV" dirty="0" smtClean="0"/>
              <a:t>	Code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998-7D9D-4945-8E39-CA3CC00370F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22471" y="385590"/>
            <a:ext cx="7712075" cy="57625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Calibri" pitchFamily="34" charset="0"/>
              </a:defRPr>
            </a:lvl1pPr>
            <a:lvl2pPr marL="457200" indent="0">
              <a:buFontTx/>
              <a:buNone/>
              <a:defRPr sz="2600">
                <a:latin typeface="Calibri" pitchFamily="34" charset="0"/>
              </a:defRPr>
            </a:lvl2pPr>
            <a:lvl3pPr marL="914400" indent="0">
              <a:buFontTx/>
              <a:buNone/>
              <a:defRPr sz="2400">
                <a:latin typeface="Calibri" pitchFamily="34" charset="0"/>
              </a:defRPr>
            </a:lvl3pPr>
            <a:lvl4pPr marL="1371600" indent="0">
              <a:buFontTx/>
              <a:buNone/>
              <a:defRPr sz="2200">
                <a:latin typeface="Calibri" pitchFamily="34" charset="0"/>
              </a:defRPr>
            </a:lvl4pPr>
            <a:lvl5pPr marL="1828800" indent="0">
              <a:buFontTx/>
              <a:buNone/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471" y="64444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 smtClean="0"/>
              <a:t>Materiālu pārpublicēšanas gadījumā, likt atsauci uz Start (IT)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769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lāgots izkārto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8851"/>
            <a:ext cx="7056784" cy="9638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14776-24A3-450F-AAE4-8EF1585A30B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9295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80000" cy="6858000"/>
          </a:xfrm>
          <a:solidFill>
            <a:schemeClr val="accent6">
              <a:lumMod val="50000"/>
            </a:schemeClr>
          </a:solidFill>
        </p:spPr>
        <p:txBody>
          <a:bodyPr vert="vert270" anchor="ctr"/>
          <a:lstStyle>
            <a:lvl1pPr algn="l">
              <a:tabLst>
                <a:tab pos="360000" algn="l"/>
              </a:tabLst>
              <a:defRPr sz="3200">
                <a:latin typeface="Calibri" pitchFamily="34" charset="0"/>
              </a:defRPr>
            </a:lvl1pPr>
          </a:lstStyle>
          <a:p>
            <a:r>
              <a:rPr lang="lv-LV" dirty="0" smtClean="0"/>
              <a:t>	Code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998-7D9D-4945-8E39-CA3CC00370F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1222471" y="64444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 smtClean="0"/>
              <a:t>Materiālu pārpublicēšanas gadījumā, likt atsauci uz Start (IT)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1" y="0"/>
            <a:ext cx="7812361" cy="11525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Verdana"/>
              <a:ea typeface="Verdana"/>
              <a:cs typeface="Verdan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12768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Rediģēt šablona virsraksta stilu</a:t>
            </a:r>
            <a:endParaRPr 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12776"/>
            <a:ext cx="8382000" cy="47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Rediģēt šablona teksta stilus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Otrais līmenis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Trešais līmenis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Ceturtais līmenis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Piektais līmenis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6256" y="6479788"/>
            <a:ext cx="2133600" cy="2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Verdana"/>
                <a:cs typeface="Verdana"/>
              </a:defRPr>
            </a:lvl1pPr>
          </a:lstStyle>
          <a:p>
            <a:fld id="{F7AF0B7D-F5C4-4EE8-A488-8F1705AECE05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2" name="Rectangle 1"/>
          <p:cNvSpPr/>
          <p:nvPr/>
        </p:nvSpPr>
        <p:spPr>
          <a:xfrm>
            <a:off x="226800" y="64799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 smtClean="0">
                <a:latin typeface="Calibri" panose="020F0502020204030204" pitchFamily="34" charset="0"/>
              </a:rPr>
              <a:t>Materiālu pārpublicēšanas gadījumā, likt atsauci uz Start (IT) 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87" r:id="rId4"/>
    <p:sldLayoutId id="2147483689" r:id="rId5"/>
    <p:sldLayoutId id="21474836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Verdana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8"/>
        </a:buBlip>
        <a:defRPr lang="en-US" sz="30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en-US" sz="28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lang="en-US" sz="26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en-US" sz="24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ru-RU" sz="2300" dirty="0">
          <a:solidFill>
            <a:schemeClr val="tx1"/>
          </a:solidFill>
          <a:latin typeface="Calibri" pitchFamily="34" charset="0"/>
          <a:ea typeface="Verdana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a vietturis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lv-LV" dirty="0"/>
              <a:t>7.temats. Cikli ar priekšnosacījumu vai </a:t>
            </a:r>
            <a:r>
              <a:rPr lang="lv-LV" dirty="0" err="1"/>
              <a:t>pēcnosacījumu</a:t>
            </a:r>
            <a:endParaRPr lang="lv-LV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sz="quarter" idx="11"/>
          </p:nvPr>
        </p:nvSpPr>
        <p:spPr>
          <a:xfrm>
            <a:off x="1043608" y="2132856"/>
            <a:ext cx="7056784" cy="576064"/>
          </a:xfrm>
        </p:spPr>
        <p:txBody>
          <a:bodyPr>
            <a:normAutofit fontScale="92500" lnSpcReduction="20000"/>
          </a:bodyPr>
          <a:lstStyle/>
          <a:p>
            <a:r>
              <a:rPr lang="lv-LV" dirty="0"/>
              <a:t>Cikls ar </a:t>
            </a:r>
            <a:r>
              <a:rPr lang="lv-LV" dirty="0" err="1"/>
              <a:t>pēcnosacījumu</a:t>
            </a:r>
            <a:endParaRPr lang="lv-LV" dirty="0"/>
          </a:p>
        </p:txBody>
      </p:sp>
      <p:sp>
        <p:nvSpPr>
          <p:cNvPr id="4" name="Teksta vietturis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v-LV" dirty="0" smtClean="0"/>
              <a:t>9p 39. stunda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828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1872208"/>
          </a:xfrm>
        </p:spPr>
        <p:txBody>
          <a:bodyPr/>
          <a:lstStyle/>
          <a:p>
            <a:r>
              <a:rPr lang="lv-LV" dirty="0"/>
              <a:t>Papildināt skriptu ar staru zīmēšanu pēc dotā </a:t>
            </a:r>
            <a:r>
              <a:rPr lang="lv-LV" dirty="0" smtClean="0"/>
              <a:t>parauga</a:t>
            </a:r>
          </a:p>
          <a:p>
            <a:r>
              <a:rPr lang="lv-LV" dirty="0" smtClean="0"/>
              <a:t>Zīmēšanai </a:t>
            </a:r>
            <a:r>
              <a:rPr lang="lv-LV" dirty="0"/>
              <a:t>izmantot </a:t>
            </a:r>
            <a:r>
              <a:rPr lang="lv-LV" dirty="0" smtClean="0"/>
              <a:t>cikla priekšrakstu </a:t>
            </a:r>
            <a:r>
              <a:rPr lang="lv-LV" i="1" dirty="0" smtClean="0"/>
              <a:t>do </a:t>
            </a:r>
            <a:r>
              <a:rPr lang="lv-LV" i="1" dirty="0"/>
              <a:t>… </a:t>
            </a:r>
            <a:r>
              <a:rPr lang="lv-LV" i="1" dirty="0" err="1" smtClean="0"/>
              <a:t>while</a:t>
            </a:r>
            <a:endParaRPr lang="lv-LV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10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patstāvīgais darbs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8"/>
            <a:ext cx="4464496" cy="30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v-LV" dirty="0" smtClean="0"/>
              <a:t>Iekļautā koda izpildīšanas nepieciešamība tiek pārbaudīta cikla sākumā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Iekļautais kods izpildās vismaz vienu reizi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Satur izpildes turpināšanas nosacījumu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Nosacījums var saturēt loģiskos operatorus</a:t>
            </a:r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11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Ciklu priekšraksti I</a:t>
            </a:r>
            <a:endParaRPr lang="lv-LV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93610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v-LV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7008" y="4581128"/>
            <a:ext cx="132879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v-LV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828" y="4581127"/>
            <a:ext cx="285756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v-LV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... </a:t>
            </a:r>
            <a:r>
              <a:rPr lang="lv-LV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15616" y="5445224"/>
            <a:ext cx="1368152" cy="5760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1., 3., 4.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27648" y="5445224"/>
            <a:ext cx="1368152" cy="5760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1., 3., 4.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07224" y="5402832"/>
            <a:ext cx="1368152" cy="5760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2., 3., 4. </a:t>
            </a:r>
          </a:p>
        </p:txBody>
      </p:sp>
    </p:spTree>
    <p:extLst>
      <p:ext uri="{BB962C8B-B14F-4D97-AF65-F5344CB8AC3E}">
        <p14:creationId xmlns:p14="http://schemas.microsoft.com/office/powerpoint/2010/main" val="135331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1440160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/>
              <a:t>Nosauciet piemērus, kad ieteiktu izmantot tieši šo cikla priekšrakstu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12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Ciklu priekšraksti </a:t>
            </a:r>
            <a:r>
              <a:rPr lang="lv-LV" dirty="0" smtClean="0"/>
              <a:t>II</a:t>
            </a:r>
            <a:endParaRPr lang="lv-LV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751313"/>
            <a:ext cx="936104" cy="58477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v-LV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1624" y="3468408"/>
            <a:ext cx="1584176" cy="58477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v-LV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4715619"/>
            <a:ext cx="3205191" cy="5847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v-LV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... </a:t>
            </a:r>
            <a:r>
              <a:rPr lang="lv-LV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Veidot prasmi saskatīt un pierakstīt algoritmu, kas satur ciklu ar </a:t>
            </a:r>
            <a:r>
              <a:rPr lang="lv-LV" dirty="0" err="1"/>
              <a:t>pēcnosacījumu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2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Stundas mērķis</a:t>
            </a:r>
            <a:endParaRPr lang="lv-LV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40074"/>
            <a:ext cx="1661062" cy="1786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46042"/>
            <a:ext cx="2926154" cy="29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dirty="0"/>
              <a:t>Veidot prasmi pierakstīt algoritmu, kas satur ciklu, izmantojot priekšrakstu </a:t>
            </a:r>
            <a:r>
              <a:rPr lang="lv-LV" i="1" dirty="0"/>
              <a:t>do</a:t>
            </a:r>
            <a:r>
              <a:rPr lang="lv-LV" dirty="0"/>
              <a:t> </a:t>
            </a:r>
            <a:r>
              <a:rPr lang="lv-LV" i="1" dirty="0"/>
              <a:t>… </a:t>
            </a:r>
            <a:r>
              <a:rPr lang="lv-LV" i="1" dirty="0" err="1" smtClean="0"/>
              <a:t>while</a:t>
            </a:r>
            <a:endParaRPr lang="lv-LV" dirty="0"/>
          </a:p>
          <a:p>
            <a:pPr lvl="0"/>
            <a:r>
              <a:rPr lang="lv-LV" dirty="0"/>
              <a:t>Nostiprināt prasmi nosacījumu veidošanā izmantot loģiskos </a:t>
            </a:r>
            <a:r>
              <a:rPr lang="lv-LV" dirty="0" smtClean="0"/>
              <a:t>operatorus</a:t>
            </a:r>
            <a:endParaRPr lang="lv-LV" dirty="0"/>
          </a:p>
          <a:p>
            <a:r>
              <a:rPr lang="lv-LV" dirty="0"/>
              <a:t>Rosināt saskatīt kopīgo un atšķirīgo ciklā ar priekšnosacījumu un ciklā ar </a:t>
            </a:r>
            <a:r>
              <a:rPr lang="lv-LV" dirty="0" err="1"/>
              <a:t>pēcnosacījumu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3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Stundas uzdevumi</a:t>
            </a:r>
            <a:endParaRPr lang="lv-LV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38" y="4573904"/>
            <a:ext cx="2050788" cy="17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2736304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Izpētīt, kā skriptā izveidots riņķu zīmēšanas cikls:</a:t>
            </a:r>
          </a:p>
          <a:p>
            <a:pPr lvl="0"/>
            <a:r>
              <a:rPr lang="lv-LV" dirty="0"/>
              <a:t>Kāds cikla priekšraksts izmantots?</a:t>
            </a:r>
          </a:p>
          <a:p>
            <a:pPr lvl="0"/>
            <a:r>
              <a:rPr lang="lv-LV" dirty="0"/>
              <a:t>Kāds ir cikla </a:t>
            </a:r>
            <a:r>
              <a:rPr lang="lv-LV" dirty="0" smtClean="0"/>
              <a:t>turpināšanās </a:t>
            </a:r>
            <a:r>
              <a:rPr lang="lv-LV" dirty="0"/>
              <a:t>nosacījums?</a:t>
            </a:r>
          </a:p>
          <a:p>
            <a:r>
              <a:rPr lang="lv-LV" dirty="0"/>
              <a:t>Vai kāds riņķis tiks uzzīmēts, ja mainīgā </a:t>
            </a:r>
            <a:r>
              <a:rPr lang="lv-LV" i="1" dirty="0"/>
              <a:t>r</a:t>
            </a:r>
            <a:r>
              <a:rPr lang="lv-LV" dirty="0"/>
              <a:t> sākumvērtība būs 4?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4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vingrinājums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41" y="4149081"/>
            <a:ext cx="2188381" cy="21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4894585"/>
          </a:xfrm>
        </p:spPr>
        <p:txBody>
          <a:bodyPr/>
          <a:lstStyle/>
          <a:p>
            <a:r>
              <a:rPr lang="lv-LV" dirty="0"/>
              <a:t>Cikla </a:t>
            </a:r>
            <a:r>
              <a:rPr lang="lv-LV" dirty="0" smtClean="0"/>
              <a:t>priekšraksta </a:t>
            </a:r>
            <a:r>
              <a:rPr lang="lv-LV" i="1" dirty="0" smtClean="0"/>
              <a:t>do</a:t>
            </a:r>
            <a:r>
              <a:rPr lang="lv-LV" i="1" dirty="0"/>
              <a:t>...</a:t>
            </a:r>
            <a:r>
              <a:rPr lang="lv-LV" i="1" dirty="0" err="1"/>
              <a:t>while</a:t>
            </a:r>
            <a:r>
              <a:rPr lang="lv-LV" i="1" dirty="0"/>
              <a:t> </a:t>
            </a:r>
            <a:r>
              <a:rPr lang="lv-LV" dirty="0" smtClean="0"/>
              <a:t>struktūra</a:t>
            </a:r>
          </a:p>
          <a:p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5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i="1" dirty="0"/>
              <a:t>do...</a:t>
            </a:r>
            <a:r>
              <a:rPr lang="lv-LV" i="1" dirty="0" err="1"/>
              <a:t>while</a:t>
            </a:r>
            <a:r>
              <a:rPr lang="lv-LV" i="1" dirty="0"/>
              <a:t> </a:t>
            </a:r>
            <a:endParaRPr lang="lv-LV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007045"/>
            <a:ext cx="4392488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lv-LV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koda bloks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lv-LV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nosacījums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lv-LV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085251"/>
            <a:ext cx="504056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lv-LV"/>
            </a:defPPr>
            <a:lvl1pPr>
              <a:defRPr sz="2400" b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lv-LV" dirty="0" smtClean="0"/>
              <a:t>x </a:t>
            </a:r>
            <a:r>
              <a:rPr lang="lv-LV" dirty="0"/>
              <a:t>= 0;</a:t>
            </a:r>
          </a:p>
          <a:p>
            <a:r>
              <a:rPr lang="lv-LV" dirty="0"/>
              <a:t>do {</a:t>
            </a:r>
          </a:p>
          <a:p>
            <a:r>
              <a:rPr lang="lv-LV" dirty="0"/>
              <a:t>  </a:t>
            </a:r>
            <a:r>
              <a:rPr lang="lv-LV" dirty="0" err="1"/>
              <a:t>s.fillRect</a:t>
            </a:r>
            <a:r>
              <a:rPr lang="lv-LV" dirty="0"/>
              <a:t>(x, y, a, b); </a:t>
            </a:r>
          </a:p>
          <a:p>
            <a:r>
              <a:rPr lang="lv-LV" dirty="0"/>
              <a:t>  x = x + a;</a:t>
            </a:r>
          </a:p>
          <a:p>
            <a:r>
              <a:rPr lang="lv-LV" dirty="0"/>
              <a:t>}</a:t>
            </a:r>
          </a:p>
          <a:p>
            <a:r>
              <a:rPr lang="lv-LV" dirty="0" err="1"/>
              <a:t>while</a:t>
            </a:r>
            <a:r>
              <a:rPr lang="lv-LV" dirty="0"/>
              <a:t> (x &lt; 500</a:t>
            </a:r>
            <a:r>
              <a:rPr lang="lv-LV" dirty="0" smtClean="0"/>
              <a:t>);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291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4536504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Izpētīt skripta darbību: </a:t>
            </a:r>
          </a:p>
          <a:p>
            <a:pPr lvl="0"/>
            <a:r>
              <a:rPr lang="lv-LV" dirty="0"/>
              <a:t>Kā skripts darbojas, ja mainās pamatnes izmēri?</a:t>
            </a:r>
          </a:p>
          <a:p>
            <a:pPr lvl="0"/>
            <a:endParaRPr lang="lv-LV" dirty="0" smtClean="0"/>
          </a:p>
          <a:p>
            <a:pPr lvl="0"/>
            <a:endParaRPr lang="lv-LV" dirty="0"/>
          </a:p>
          <a:p>
            <a:pPr lvl="0"/>
            <a:endParaRPr lang="lv-LV" dirty="0" smtClean="0"/>
          </a:p>
          <a:p>
            <a:pPr lvl="0"/>
            <a:endParaRPr lang="lv-LV" dirty="0" smtClean="0"/>
          </a:p>
          <a:p>
            <a:pPr lvl="0"/>
            <a:r>
              <a:rPr lang="lv-LV" dirty="0" smtClean="0"/>
              <a:t>Kad </a:t>
            </a:r>
            <a:r>
              <a:rPr lang="lv-LV" dirty="0"/>
              <a:t>zīmēšana tiek pārtraukta</a:t>
            </a:r>
            <a:r>
              <a:rPr lang="lv-LV" dirty="0" smtClean="0"/>
              <a:t>?</a:t>
            </a:r>
          </a:p>
          <a:p>
            <a:pPr lvl="0"/>
            <a:endParaRPr lang="lv-LV" dirty="0"/>
          </a:p>
          <a:p>
            <a:pPr lvl="0"/>
            <a:endParaRPr lang="lv-LV" dirty="0" smtClean="0"/>
          </a:p>
          <a:p>
            <a:pPr lvl="0"/>
            <a:endParaRPr lang="lv-LV" dirty="0"/>
          </a:p>
          <a:p>
            <a:pPr marL="0" lvl="0" indent="0">
              <a:buNone/>
            </a:pPr>
            <a:endParaRPr lang="lv-LV" dirty="0"/>
          </a:p>
          <a:p>
            <a:endParaRPr lang="lv-LV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6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vingrinājums I</a:t>
            </a:r>
            <a:endParaRPr lang="lv-LV" dirty="0"/>
          </a:p>
        </p:txBody>
      </p:sp>
      <p:sp>
        <p:nvSpPr>
          <p:cNvPr id="6" name="TextBox 5"/>
          <p:cNvSpPr txBox="1"/>
          <p:nvPr/>
        </p:nvSpPr>
        <p:spPr>
          <a:xfrm>
            <a:off x="500953" y="5373216"/>
            <a:ext cx="651932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pamatne.width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a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pamatne.height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b);</a:t>
            </a:r>
            <a:endParaRPr lang="lv-LV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36912"/>
            <a:ext cx="468839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dirty="0"/>
              <a:t>&amp;&amp; – loģisko operatoru </a:t>
            </a:r>
            <a:r>
              <a:rPr lang="lv-LV" dirty="0" smtClean="0"/>
              <a:t>UN lieto, </a:t>
            </a:r>
            <a:r>
              <a:rPr lang="lv-LV" dirty="0"/>
              <a:t>lai apvienotu nosacījumus, kuriem </a:t>
            </a:r>
            <a:r>
              <a:rPr lang="lv-LV" b="1" dirty="0"/>
              <a:t>visiem</a:t>
            </a:r>
            <a:r>
              <a:rPr lang="lv-LV" dirty="0"/>
              <a:t> ir jāizpildās, piemēram:</a:t>
            </a:r>
          </a:p>
          <a:p>
            <a:endParaRPr lang="lv-LV" dirty="0" smtClean="0"/>
          </a:p>
          <a:p>
            <a:pPr lvl="0"/>
            <a:r>
              <a:rPr lang="lv-LV" dirty="0" smtClean="0"/>
              <a:t>|| </a:t>
            </a:r>
            <a:r>
              <a:rPr lang="lv-LV" dirty="0"/>
              <a:t>– loģisko operatoru </a:t>
            </a:r>
            <a:r>
              <a:rPr lang="lv-LV" dirty="0" smtClean="0"/>
              <a:t>VAI lieto, </a:t>
            </a:r>
            <a:r>
              <a:rPr lang="lv-LV" dirty="0"/>
              <a:t>lai apvienotu nosacījumus, no kuriem pietiek, ja izpildās vismaz </a:t>
            </a:r>
            <a:r>
              <a:rPr lang="lv-LV" b="1" dirty="0"/>
              <a:t>viens</a:t>
            </a:r>
            <a:r>
              <a:rPr lang="lv-LV" dirty="0"/>
              <a:t> no tiem, piemēram:</a:t>
            </a:r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7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Loģiskie operatori</a:t>
            </a:r>
            <a:endParaRPr lang="lv-LV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85184"/>
            <a:ext cx="299092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 0 || y 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924944"/>
            <a:ext cx="299092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 0 &amp;&amp; y 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3116"/>
            <a:ext cx="7875512" cy="2376263"/>
          </a:xfrm>
        </p:spPr>
        <p:txBody>
          <a:bodyPr/>
          <a:lstStyle/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Rediģēt </a:t>
            </a:r>
            <a:r>
              <a:rPr lang="lv-LV" dirty="0"/>
              <a:t>skriptu, lai zīmēšana tiktu veikta no labā augšējā stūra uz kreisā apakšējā stūra pusi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8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vingrinājums II</a:t>
            </a:r>
            <a:endParaRPr lang="lv-LV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98811"/>
            <a:ext cx="43624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5422" y="2681247"/>
            <a:ext cx="8038256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pamatne.width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- 5 - 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5;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p.fillRect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a, b);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p.strokeRect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a, b);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= y + b;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y 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pamatne.height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b);</a:t>
            </a:r>
          </a:p>
        </p:txBody>
      </p:sp>
    </p:spTree>
    <p:extLst>
      <p:ext uri="{BB962C8B-B14F-4D97-AF65-F5344CB8AC3E}">
        <p14:creationId xmlns:p14="http://schemas.microsoft.com/office/powerpoint/2010/main" val="33156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2448272"/>
          </a:xfrm>
        </p:spPr>
        <p:txBody>
          <a:bodyPr>
            <a:normAutofit/>
          </a:bodyPr>
          <a:lstStyle/>
          <a:p>
            <a:r>
              <a:rPr lang="lv-LV" dirty="0" smtClean="0"/>
              <a:t>Aptuveni 20 sekundes berzēt rokas, lai tās sasildītu</a:t>
            </a:r>
          </a:p>
          <a:p>
            <a:r>
              <a:rPr lang="lv-LV" dirty="0" smtClean="0"/>
              <a:t>Uzlikt plaukstas vienu uz otras uz aizvērtām acīm</a:t>
            </a:r>
          </a:p>
          <a:p>
            <a:r>
              <a:rPr lang="lv-LV" dirty="0" smtClean="0"/>
              <a:t>Ar plaukstām nespiežot uz seju un nepieskaroties pašām acīm atpūsties 2</a:t>
            </a:r>
            <a:r>
              <a:rPr lang="en-US" dirty="0" smtClean="0"/>
              <a:t> min</a:t>
            </a:r>
            <a:r>
              <a:rPr lang="lv-LV" dirty="0" smtClean="0"/>
              <a:t>ū</a:t>
            </a:r>
            <a:r>
              <a:rPr lang="en-US" dirty="0" smtClean="0"/>
              <a:t>t</a:t>
            </a:r>
            <a:r>
              <a:rPr lang="lv-LV" dirty="0" smtClean="0"/>
              <a:t>es 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9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Dinamiskā pauze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96213"/>
            <a:ext cx="6552728" cy="22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S_6_9">
  <a:themeElements>
    <a:clrScheme name="StartIT2">
      <a:dk1>
        <a:srgbClr val="000000"/>
      </a:dk1>
      <a:lt1>
        <a:srgbClr val="FFFFFF"/>
      </a:lt1>
      <a:dk2>
        <a:srgbClr val="000000"/>
      </a:dk2>
      <a:lt2>
        <a:srgbClr val="094499"/>
      </a:lt2>
      <a:accent1>
        <a:srgbClr val="094499"/>
      </a:accent1>
      <a:accent2>
        <a:srgbClr val="0E66E5"/>
      </a:accent2>
      <a:accent3>
        <a:srgbClr val="97BEF8"/>
      </a:accent3>
      <a:accent4>
        <a:srgbClr val="B9D4FA"/>
      </a:accent4>
      <a:accent5>
        <a:srgbClr val="5294F4"/>
      </a:accent5>
      <a:accent6>
        <a:srgbClr val="5294F4"/>
      </a:accent6>
      <a:hlink>
        <a:srgbClr val="094499"/>
      </a:hlink>
      <a:folHlink>
        <a:srgbClr val="B9D4FA"/>
      </a:folHlink>
    </a:clrScheme>
    <a:fontScheme name="Default Design">
      <a:majorFont>
        <a:latin typeface="Consola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52A2488-2CEE-4F43-9AC1-23D2A225A4F8}" vid="{00ACAD91-3DF1-41CD-8FD6-14815AADA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ēma">
  <a:themeElements>
    <a:clrScheme name="Iestā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estād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estā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MASTERS_6_9</Template>
  <TotalTime>539</TotalTime>
  <Words>457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Verdana</vt:lpstr>
      <vt:lpstr>MASTERS_6_9</vt:lpstr>
      <vt:lpstr>PowerPoint Presentation</vt:lpstr>
      <vt:lpstr>Stundas mērķis</vt:lpstr>
      <vt:lpstr>Stundas uzdevumi</vt:lpstr>
      <vt:lpstr>1. vingrinājums</vt:lpstr>
      <vt:lpstr>do...while </vt:lpstr>
      <vt:lpstr>2. vingrinājums I</vt:lpstr>
      <vt:lpstr>Loģiskie operatori</vt:lpstr>
      <vt:lpstr>2. vingrinājums II</vt:lpstr>
      <vt:lpstr>Dinamiskā pauze</vt:lpstr>
      <vt:lpstr>1. patstāvīgais darbs</vt:lpstr>
      <vt:lpstr>Ciklu priekšraksti I</vt:lpstr>
      <vt:lpstr>Ciklu priekšraksti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2018-01-03T13:38:31Z</dcterms:created>
  <dcterms:modified xsi:type="dcterms:W3CDTF">2018-02-01T19:11:51Z</dcterms:modified>
</cp:coreProperties>
</file>