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84" r:id="rId7"/>
    <p:sldId id="285" r:id="rId8"/>
    <p:sldId id="286" r:id="rId9"/>
    <p:sldId id="267" r:id="rId10"/>
    <p:sldId id="287" r:id="rId11"/>
    <p:sldId id="288" r:id="rId12"/>
    <p:sldId id="264" r:id="rId13"/>
    <p:sldId id="265" r:id="rId14"/>
    <p:sldId id="276" r:id="rId15"/>
    <p:sldId id="289" r:id="rId16"/>
    <p:sldId id="290" r:id="rId17"/>
    <p:sldId id="273" r:id="rId18"/>
    <p:sldId id="291" r:id="rId19"/>
    <p:sldId id="292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9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2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1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5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1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8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8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8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9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77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0072" y="1"/>
            <a:ext cx="6131758" cy="2500627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053479" y="1505553"/>
            <a:ext cx="6858000" cy="1790700"/>
          </a:xfrm>
        </p:spPr>
        <p:txBody>
          <a:bodyPr>
            <a:noAutofit/>
          </a:bodyPr>
          <a:lstStyle/>
          <a:p>
            <a:r>
              <a:rPr lang="zh-CN" altLang="en-US" sz="4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zh-CN" altLang="en-US" sz="4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sz="4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4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4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4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1106951" y="3622323"/>
            <a:ext cx="6858000" cy="1241822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汇报人：尤镇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177767" y="3395978"/>
            <a:ext cx="4814047" cy="26894"/>
          </a:xfrm>
          <a:prstGeom prst="line">
            <a:avLst/>
          </a:prstGeom>
          <a:ln w="25400">
            <a:solidFill>
              <a:schemeClr val="bg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0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529" y="727887"/>
            <a:ext cx="3060603" cy="306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7274" y="1207040"/>
            <a:ext cx="86645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103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3718" y="3496102"/>
            <a:ext cx="187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线程互斥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48478" y="202419"/>
            <a:ext cx="80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关键字段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7" name="五角星 18"/>
          <p:cNvSpPr>
            <a:spLocks noChangeArrowheads="1"/>
          </p:cNvSpPr>
          <p:nvPr/>
        </p:nvSpPr>
        <p:spPr bwMode="auto">
          <a:xfrm>
            <a:off x="3072653" y="1711045"/>
            <a:ext cx="2556452" cy="2553554"/>
          </a:xfrm>
          <a:prstGeom prst="star5">
            <a:avLst/>
          </a:prstGeom>
          <a:solidFill>
            <a:schemeClr val="bg1">
              <a:alpha val="50000"/>
            </a:schemeClr>
          </a:solidFill>
          <a:ln w="19050" cap="flat" cmpd="sng">
            <a:solidFill>
              <a:schemeClr val="bg1">
                <a:alpha val="50000"/>
              </a:schemeClr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" name="TextBox 18"/>
          <p:cNvSpPr>
            <a:spLocks noChangeArrowheads="1"/>
          </p:cNvSpPr>
          <p:nvPr/>
        </p:nvSpPr>
        <p:spPr bwMode="auto">
          <a:xfrm>
            <a:off x="1523445" y="876866"/>
            <a:ext cx="669285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函数功能：初始化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函数原型：</a:t>
            </a:r>
            <a:r>
              <a:rPr lang="en-US" altLang="zh-CN" sz="1400" dirty="0">
                <a:solidFill>
                  <a:schemeClr val="bg1"/>
                </a:solidFill>
              </a:rPr>
              <a:t>void </a:t>
            </a:r>
            <a:r>
              <a:rPr lang="en-US" altLang="zh-CN" sz="1400" dirty="0" err="1">
                <a:solidFill>
                  <a:schemeClr val="bg1"/>
                </a:solidFill>
              </a:rPr>
              <a:t>InitializeCriticalSection</a:t>
            </a:r>
            <a:r>
              <a:rPr lang="en-US" altLang="zh-CN" sz="1400" dirty="0">
                <a:solidFill>
                  <a:schemeClr val="bg1"/>
                </a:solidFill>
              </a:rPr>
              <a:t>(LPCRITICAL_SECTION </a:t>
            </a:r>
            <a:r>
              <a:rPr lang="en-US" altLang="zh-CN" sz="1400" dirty="0" err="1">
                <a:solidFill>
                  <a:schemeClr val="bg1"/>
                </a:solidFill>
              </a:rPr>
              <a:t>lpCriticalSection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函数说明：定义关键段变量后必须先初始化。</a:t>
            </a:r>
            <a:endParaRPr lang="zh-CN" alt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216" name="TextBox 19"/>
          <p:cNvSpPr>
            <a:spLocks noChangeArrowheads="1"/>
          </p:cNvSpPr>
          <p:nvPr/>
        </p:nvSpPr>
        <p:spPr bwMode="auto">
          <a:xfrm>
            <a:off x="5555615" y="2275772"/>
            <a:ext cx="323678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函数功能：进入关键区域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函数原型：</a:t>
            </a:r>
            <a:r>
              <a:rPr lang="en-US" altLang="zh-CN" sz="1400" dirty="0">
                <a:solidFill>
                  <a:schemeClr val="bg1"/>
                </a:solidFill>
              </a:rPr>
              <a:t>void 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EnterCriticalSection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(LPCRITICAL_SECTION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lpCriticalSection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函数说明：系统保证各线程互斥的</a:t>
            </a:r>
            <a:r>
              <a:rPr lang="zh-CN" altLang="en-US" sz="1400" dirty="0" smtClean="0">
                <a:solidFill>
                  <a:schemeClr val="bg1"/>
                </a:solidFill>
              </a:rPr>
              <a:t>进入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关键</a:t>
            </a:r>
            <a:r>
              <a:rPr lang="zh-CN" altLang="en-US" sz="1400" dirty="0">
                <a:solidFill>
                  <a:schemeClr val="bg1"/>
                </a:solidFill>
              </a:rPr>
              <a:t>区域。</a:t>
            </a:r>
            <a:endParaRPr lang="zh-CN" alt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218" name="TextBox 23"/>
          <p:cNvSpPr>
            <a:spLocks noChangeArrowheads="1"/>
          </p:cNvSpPr>
          <p:nvPr/>
        </p:nvSpPr>
        <p:spPr bwMode="auto">
          <a:xfrm>
            <a:off x="58852" y="2222333"/>
            <a:ext cx="312457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函数功能：销毁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函数原型：</a:t>
            </a:r>
            <a:r>
              <a:rPr lang="en-US" altLang="zh-CN" sz="1400" dirty="0">
                <a:solidFill>
                  <a:schemeClr val="bg1"/>
                </a:solidFill>
              </a:rPr>
              <a:t>void 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DeleteCriticalSection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(LPCRITICAL_SECTION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lpCriticalSection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函数说明：用完之后记得销毁。</a:t>
            </a:r>
            <a:endParaRPr lang="zh-CN" alt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223" name="TextBox 30"/>
          <p:cNvSpPr>
            <a:spLocks noChangeArrowheads="1"/>
          </p:cNvSpPr>
          <p:nvPr/>
        </p:nvSpPr>
        <p:spPr bwMode="auto">
          <a:xfrm>
            <a:off x="3573770" y="2799755"/>
            <a:ext cx="16691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CRITICAL</a:t>
            </a:r>
          </a:p>
          <a:p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176420" y="42254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函数功能：离开关关键区域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函数</a:t>
            </a:r>
            <a:r>
              <a:rPr lang="zh-CN" altLang="en-US" dirty="0" smtClean="0">
                <a:solidFill>
                  <a:schemeClr val="bg1"/>
                </a:solidFill>
              </a:rPr>
              <a:t>原型：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LeaveCriticalSection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LPCRITICAL_SECTION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lpCriticalSection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);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函数说明：线程离开关键区域，让其它线程可进入。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855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107" grpId="0" bldLvl="0" animBg="1" autoUpdateAnimBg="0"/>
      <p:bldP spid="215" grpId="0" bldLvl="0" autoUpdateAnimBg="0"/>
      <p:bldP spid="216" grpId="0" bldLvl="0" autoUpdateAnimBg="0"/>
      <p:bldP spid="218" grpId="0" bldLvl="0" autoUpdateAnimBg="0"/>
      <p:bldP spid="223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48478" y="202419"/>
            <a:ext cx="80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事件</a:t>
            </a:r>
            <a:r>
              <a:rPr lang="en-US" altLang="zh-CN" sz="1800" b="1" dirty="0" smtClean="0">
                <a:solidFill>
                  <a:schemeClr val="bg1"/>
                </a:solidFill>
                <a:latin typeface="+mj-ea"/>
                <a:ea typeface="+mj-ea"/>
              </a:rPr>
              <a:t>Event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2215148" y="1119044"/>
            <a:ext cx="1907201" cy="2450291"/>
            <a:chOff x="1241276" y="1270654"/>
            <a:chExt cx="1907201" cy="2450291"/>
          </a:xfrm>
        </p:grpSpPr>
        <p:sp>
          <p:nvSpPr>
            <p:cNvPr id="108" name="圆角矩形 107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椭圆 213"/>
            <p:cNvSpPr/>
            <p:nvPr/>
          </p:nvSpPr>
          <p:spPr bwMode="auto">
            <a:xfrm>
              <a:off x="1552084" y="1411263"/>
              <a:ext cx="948800" cy="950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651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 smtClean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2</a:t>
              </a:r>
              <a:endParaRPr lang="en-US" altLang="zh-CN" sz="3200" b="1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16" name="矩形 261"/>
            <p:cNvSpPr>
              <a:spLocks noChangeArrowheads="1"/>
            </p:cNvSpPr>
            <p:nvPr/>
          </p:nvSpPr>
          <p:spPr bwMode="auto">
            <a:xfrm>
              <a:off x="1626377" y="1951982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7" name="Text Box 39"/>
            <p:cNvSpPr txBox="1">
              <a:spLocks noChangeArrowheads="1"/>
            </p:cNvSpPr>
            <p:nvPr/>
          </p:nvSpPr>
          <p:spPr bwMode="auto">
            <a:xfrm>
              <a:off x="1241276" y="2443672"/>
              <a:ext cx="1907201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100" dirty="0" err="1">
                  <a:solidFill>
                    <a:schemeClr val="bg1"/>
                  </a:solidFill>
                </a:rPr>
                <a:t>WaitForSingleObject</a:t>
              </a:r>
              <a:endParaRPr lang="en-US" altLang="zh-CN" sz="1100" dirty="0">
                <a:solidFill>
                  <a:schemeClr val="bg1"/>
                </a:solidFill>
              </a:endParaRPr>
            </a:p>
            <a:p>
              <a:r>
                <a:rPr lang="en-US" altLang="zh-CN" sz="1100" dirty="0">
                  <a:solidFill>
                    <a:schemeClr val="bg1"/>
                  </a:solidFill>
                </a:rPr>
                <a:t>(</a:t>
              </a:r>
            </a:p>
            <a:p>
              <a:r>
                <a:rPr lang="en-US" altLang="zh-CN" sz="1100" dirty="0">
                  <a:solidFill>
                    <a:schemeClr val="bg1"/>
                  </a:solidFill>
                </a:rPr>
                <a:t>  HANDLE 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hMutex</a:t>
              </a:r>
              <a:r>
                <a:rPr lang="en-US" altLang="zh-CN" sz="11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altLang="zh-CN" sz="1100" dirty="0">
                  <a:solidFill>
                    <a:schemeClr val="bg1"/>
                  </a:solidFill>
                </a:rPr>
                <a:t>  DWORD 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dwMilliseconds</a:t>
              </a:r>
              <a:endParaRPr lang="en-US" altLang="zh-CN" sz="1100" dirty="0">
                <a:solidFill>
                  <a:schemeClr val="bg1"/>
                </a:solidFill>
              </a:endParaRPr>
            </a:p>
            <a:p>
              <a:r>
                <a:rPr lang="en-US" altLang="zh-CN" sz="1100" dirty="0">
                  <a:solidFill>
                    <a:schemeClr val="bg1"/>
                  </a:solidFill>
                </a:rPr>
                <a:t>)</a:t>
              </a:r>
              <a:endParaRPr lang="zh-CN" altLang="en-US" sz="1100" dirty="0">
                <a:solidFill>
                  <a:schemeClr val="bg1"/>
                </a:solidFill>
              </a:endParaRPr>
            </a:p>
            <a:p>
              <a:r>
                <a:rPr lang="en-US" altLang="zh-CN" sz="1100" dirty="0" smtClean="0"/>
                <a:t>);</a:t>
              </a:r>
              <a:endParaRPr lang="en-US" altLang="zh-CN" sz="1100" dirty="0"/>
            </a:p>
            <a:p>
              <a:endParaRPr lang="en-US" altLang="zh-CN" sz="110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1566993" y="3396807"/>
            <a:ext cx="5685345" cy="1569660"/>
            <a:chOff x="1733248" y="2885254"/>
            <a:chExt cx="5685345" cy="1569660"/>
          </a:xfrm>
        </p:grpSpPr>
        <p:grpSp>
          <p:nvGrpSpPr>
            <p:cNvPr id="219" name="组合 218"/>
            <p:cNvGrpSpPr/>
            <p:nvPr/>
          </p:nvGrpSpPr>
          <p:grpSpPr>
            <a:xfrm>
              <a:off x="1733248" y="3473168"/>
              <a:ext cx="417234" cy="228018"/>
              <a:chOff x="1733248" y="3473168"/>
              <a:chExt cx="417234" cy="228018"/>
            </a:xfrm>
          </p:grpSpPr>
          <p:sp>
            <p:nvSpPr>
              <p:cNvPr id="221" name="燕尾形 220"/>
              <p:cNvSpPr/>
              <p:nvPr/>
            </p:nvSpPr>
            <p:spPr>
              <a:xfrm>
                <a:off x="1733248" y="3473168"/>
                <a:ext cx="228018" cy="228018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2" name="燕尾形 221"/>
              <p:cNvSpPr/>
              <p:nvPr/>
            </p:nvSpPr>
            <p:spPr>
              <a:xfrm>
                <a:off x="1922464" y="3473168"/>
                <a:ext cx="228018" cy="228018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0" name="TextBox 36"/>
            <p:cNvSpPr txBox="1"/>
            <p:nvPr/>
          </p:nvSpPr>
          <p:spPr>
            <a:xfrm>
              <a:off x="2229683" y="2885254"/>
              <a:ext cx="518891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LPSECURITY_ATTRIBUTES 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lpEventAttributes</a:t>
              </a:r>
              <a:r>
                <a:rPr lang="en-US" altLang="zh-CN" sz="1200" dirty="0">
                  <a:solidFill>
                    <a:schemeClr val="bg1"/>
                  </a:solidFill>
                </a:rPr>
                <a:t> : </a:t>
              </a:r>
              <a:r>
                <a:rPr lang="zh-CN" altLang="en-US" sz="1200" dirty="0">
                  <a:solidFill>
                    <a:schemeClr val="bg1"/>
                  </a:solidFill>
                </a:rPr>
                <a:t>安全控制，一般直接传入</a:t>
              </a:r>
              <a:r>
                <a:rPr lang="en-US" altLang="zh-CN" sz="1200" dirty="0">
                  <a:solidFill>
                    <a:schemeClr val="bg1"/>
                  </a:solidFill>
                </a:rPr>
                <a:t>NULL</a:t>
              </a:r>
              <a:r>
                <a:rPr lang="zh-CN" altLang="en-US" sz="1200" dirty="0">
                  <a:solidFill>
                    <a:schemeClr val="bg1"/>
                  </a:solidFill>
                </a:rPr>
                <a:t>。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</a:rPr>
                <a:t>BOOL 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bManualReset</a:t>
              </a:r>
              <a:r>
                <a:rPr lang="zh-CN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</a:rPr>
                <a:t>: 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传入</a:t>
              </a:r>
              <a:r>
                <a:rPr lang="en-US" altLang="zh-CN" sz="1200" dirty="0">
                  <a:solidFill>
                    <a:schemeClr val="bg1"/>
                  </a:solidFill>
                </a:rPr>
                <a:t>TRUE</a:t>
              </a:r>
              <a:r>
                <a:rPr lang="zh-CN" altLang="en-US" sz="1200" dirty="0">
                  <a:solidFill>
                    <a:schemeClr val="bg1"/>
                  </a:solidFill>
                </a:rPr>
                <a:t>表示手动置位，传入</a:t>
              </a:r>
              <a:r>
                <a:rPr lang="en-US" altLang="zh-CN" sz="1200" dirty="0">
                  <a:solidFill>
                    <a:schemeClr val="bg1"/>
                  </a:solidFill>
                </a:rPr>
                <a:t>FALSE</a:t>
              </a:r>
              <a:r>
                <a:rPr lang="zh-CN" altLang="en-US" sz="1200" dirty="0">
                  <a:solidFill>
                    <a:schemeClr val="bg1"/>
                  </a:solidFill>
                </a:rPr>
                <a:t>表示自动置位。</a:t>
              </a:r>
            </a:p>
            <a:p>
              <a:r>
                <a:rPr lang="zh-CN" altLang="en-US" sz="1200" dirty="0">
                  <a:solidFill>
                    <a:schemeClr val="bg1"/>
                  </a:solidFill>
                </a:rPr>
                <a:t>自动置位：对该事件调用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WaitForSingleObject</a:t>
              </a:r>
              <a:r>
                <a:rPr lang="en-US" altLang="zh-CN" sz="1200" dirty="0">
                  <a:solidFill>
                    <a:schemeClr val="bg1"/>
                  </a:solidFill>
                </a:rPr>
                <a:t>()</a:t>
              </a:r>
              <a:r>
                <a:rPr lang="zh-CN" altLang="en-US" sz="1200" dirty="0">
                  <a:solidFill>
                    <a:schemeClr val="bg1"/>
                  </a:solidFill>
                </a:rPr>
                <a:t>后会自动调用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ResetEvent</a:t>
              </a:r>
              <a:r>
                <a:rPr lang="en-US" altLang="zh-CN" sz="1200" dirty="0">
                  <a:solidFill>
                    <a:schemeClr val="bg1"/>
                  </a:solidFill>
                </a:rPr>
                <a:t>()</a:t>
              </a:r>
              <a:r>
                <a:rPr lang="zh-CN" altLang="en-US" sz="1200" dirty="0">
                  <a:solidFill>
                    <a:schemeClr val="bg1"/>
                  </a:solidFill>
                </a:rPr>
                <a:t>使事件变成未触发状态。（只有触发状态的事件才能被访问）</a:t>
              </a:r>
            </a:p>
            <a:p>
              <a:r>
                <a:rPr lang="zh-CN" altLang="en-US" sz="1200" dirty="0">
                  <a:solidFill>
                    <a:schemeClr val="bg1"/>
                  </a:solidFill>
                </a:rPr>
                <a:t>手动置位：对该事件调用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WaitForSingleObject</a:t>
              </a:r>
              <a:r>
                <a:rPr lang="en-US" altLang="zh-CN" sz="1200" dirty="0">
                  <a:solidFill>
                    <a:schemeClr val="bg1"/>
                  </a:solidFill>
                </a:rPr>
                <a:t>()</a:t>
              </a:r>
              <a:r>
                <a:rPr lang="zh-CN" altLang="en-US" sz="1200" dirty="0">
                  <a:solidFill>
                    <a:schemeClr val="bg1"/>
                  </a:solidFill>
                </a:rPr>
                <a:t>后需要手动调用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ResetEvent</a:t>
              </a:r>
              <a:r>
                <a:rPr lang="en-US" altLang="zh-CN" sz="1200" dirty="0">
                  <a:solidFill>
                    <a:schemeClr val="bg1"/>
                  </a:solidFill>
                </a:rPr>
                <a:t>()</a:t>
              </a:r>
              <a:r>
                <a:rPr lang="zh-CN" altLang="en-US" sz="1200" dirty="0">
                  <a:solidFill>
                    <a:schemeClr val="bg1"/>
                  </a:solidFill>
                </a:rPr>
                <a:t>使事件变成未触发状态。 </a:t>
              </a:r>
            </a:p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BOOL 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bInitialState</a:t>
              </a:r>
              <a:r>
                <a:rPr lang="en-US" altLang="zh-CN" sz="1200" dirty="0">
                  <a:solidFill>
                    <a:schemeClr val="bg1"/>
                  </a:solidFill>
                </a:rPr>
                <a:t> : </a:t>
              </a:r>
              <a:r>
                <a:rPr lang="zh-CN" altLang="en-US" sz="1200" dirty="0">
                  <a:solidFill>
                    <a:schemeClr val="bg1"/>
                  </a:solidFill>
                </a:rPr>
                <a:t>事件的初始状态，传入</a:t>
              </a:r>
              <a:r>
                <a:rPr lang="en-US" altLang="zh-CN" sz="1200" dirty="0">
                  <a:solidFill>
                    <a:schemeClr val="bg1"/>
                  </a:solidFill>
                </a:rPr>
                <a:t>TRUR</a:t>
              </a:r>
              <a:r>
                <a:rPr lang="zh-CN" altLang="en-US" sz="1200" dirty="0">
                  <a:solidFill>
                    <a:schemeClr val="bg1"/>
                  </a:solidFill>
                </a:rPr>
                <a:t>表示已触发。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</a:rPr>
                <a:t>LPCTSTR 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lpName</a:t>
              </a:r>
              <a:r>
                <a:rPr lang="en-US" altLang="zh-CN" sz="1200" dirty="0">
                  <a:solidFill>
                    <a:schemeClr val="bg1"/>
                  </a:solidFill>
                </a:rPr>
                <a:t> : </a:t>
              </a:r>
              <a:r>
                <a:rPr lang="zh-CN" altLang="en-US" sz="1200" dirty="0">
                  <a:solidFill>
                    <a:schemeClr val="bg1"/>
                  </a:solidFill>
                </a:rPr>
                <a:t>事件的名称，传入</a:t>
              </a:r>
              <a:r>
                <a:rPr lang="en-US" altLang="zh-CN" sz="1200" dirty="0">
                  <a:solidFill>
                    <a:schemeClr val="bg1"/>
                  </a:solidFill>
                </a:rPr>
                <a:t>NULL</a:t>
              </a:r>
              <a:r>
                <a:rPr lang="zh-CN" altLang="en-US" sz="1200" dirty="0">
                  <a:solidFill>
                    <a:schemeClr val="bg1"/>
                  </a:solidFill>
                </a:rPr>
                <a:t>表示匿名事件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。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4076167" y="1122484"/>
            <a:ext cx="1503732" cy="2354901"/>
            <a:chOff x="3068026" y="1270654"/>
            <a:chExt cx="1503732" cy="2354901"/>
          </a:xfrm>
        </p:grpSpPr>
        <p:sp>
          <p:nvSpPr>
            <p:cNvPr id="224" name="圆角矩形 223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椭圆 224"/>
            <p:cNvSpPr/>
            <p:nvPr/>
          </p:nvSpPr>
          <p:spPr bwMode="auto">
            <a:xfrm>
              <a:off x="3288808" y="1411263"/>
              <a:ext cx="948801" cy="950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651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 smtClean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3</a:t>
              </a:r>
              <a:endParaRPr lang="en-US" altLang="zh-CN" sz="3200" b="1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27" name="矩形 261"/>
            <p:cNvSpPr>
              <a:spLocks noChangeArrowheads="1"/>
            </p:cNvSpPr>
            <p:nvPr/>
          </p:nvSpPr>
          <p:spPr bwMode="auto">
            <a:xfrm>
              <a:off x="3363099" y="1951982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触发事件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8" name="Text Box 39"/>
            <p:cNvSpPr txBox="1">
              <a:spLocks noChangeArrowheads="1"/>
            </p:cNvSpPr>
            <p:nvPr/>
          </p:nvSpPr>
          <p:spPr bwMode="auto">
            <a:xfrm>
              <a:off x="3068026" y="2712116"/>
              <a:ext cx="150373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100" dirty="0">
                  <a:solidFill>
                    <a:schemeClr val="bg1"/>
                  </a:solidFill>
                </a:rPr>
                <a:t>BOOL 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SetEvent</a:t>
              </a:r>
              <a:r>
                <a:rPr lang="en-US" altLang="zh-CN" sz="1100" dirty="0">
                  <a:solidFill>
                    <a:schemeClr val="bg1"/>
                  </a:solidFill>
                </a:rPr>
                <a:t> (HANDLE 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hEvent</a:t>
              </a:r>
              <a:r>
                <a:rPr lang="en-US" altLang="zh-CN" sz="1100" dirty="0">
                  <a:solidFill>
                    <a:schemeClr val="bg1"/>
                  </a:solidFill>
                </a:rPr>
                <a:t> );</a:t>
              </a:r>
              <a:endParaRPr lang="en-US" altLang="zh-CN" sz="110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5833725" y="1122483"/>
            <a:ext cx="1484257" cy="2354901"/>
            <a:chOff x="4832367" y="1270654"/>
            <a:chExt cx="1484257" cy="2354901"/>
          </a:xfrm>
        </p:grpSpPr>
        <p:sp>
          <p:nvSpPr>
            <p:cNvPr id="230" name="圆角矩形 229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椭圆 230"/>
            <p:cNvSpPr/>
            <p:nvPr/>
          </p:nvSpPr>
          <p:spPr bwMode="auto">
            <a:xfrm>
              <a:off x="5029333" y="1411263"/>
              <a:ext cx="948801" cy="950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651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 smtClean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4</a:t>
              </a:r>
              <a:endParaRPr lang="en-US" altLang="zh-CN" sz="3200" b="1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33" name="矩形 261"/>
            <p:cNvSpPr>
              <a:spLocks noChangeArrowheads="1"/>
            </p:cNvSpPr>
            <p:nvPr/>
          </p:nvSpPr>
          <p:spPr bwMode="auto">
            <a:xfrm>
              <a:off x="5046319" y="1946416"/>
              <a:ext cx="9541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置为未触发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4" name="Text Box 39"/>
            <p:cNvSpPr txBox="1">
              <a:spLocks noChangeArrowheads="1"/>
            </p:cNvSpPr>
            <p:nvPr/>
          </p:nvSpPr>
          <p:spPr bwMode="auto">
            <a:xfrm>
              <a:off x="4832367" y="2680260"/>
              <a:ext cx="148425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100" dirty="0">
                  <a:solidFill>
                    <a:schemeClr val="bg1"/>
                  </a:solidFill>
                </a:rPr>
                <a:t>BOOL </a:t>
              </a:r>
              <a:r>
                <a:rPr lang="en-US" altLang="zh-CN" sz="1100" dirty="0" err="1" smtClean="0">
                  <a:solidFill>
                    <a:schemeClr val="bg1"/>
                  </a:solidFill>
                </a:rPr>
                <a:t>ResetEvent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100" dirty="0">
                  <a:solidFill>
                    <a:schemeClr val="bg1"/>
                  </a:solidFill>
                </a:rPr>
                <a:t>( HANDLE 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hEvent</a:t>
              </a:r>
              <a:r>
                <a:rPr lang="en-US" altLang="zh-CN" sz="1100" dirty="0">
                  <a:solidFill>
                    <a:schemeClr val="bg1"/>
                  </a:solidFill>
                </a:rPr>
                <a:t> );</a:t>
              </a:r>
              <a:endParaRPr lang="en-US" altLang="zh-CN" sz="110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7544795" y="1122482"/>
            <a:ext cx="2113287" cy="2354901"/>
            <a:chOff x="6540853" y="1270654"/>
            <a:chExt cx="2113287" cy="2354901"/>
          </a:xfrm>
        </p:grpSpPr>
        <p:sp>
          <p:nvSpPr>
            <p:cNvPr id="236" name="圆角矩形 235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7" name="椭圆 236"/>
            <p:cNvSpPr/>
            <p:nvPr/>
          </p:nvSpPr>
          <p:spPr bwMode="auto">
            <a:xfrm>
              <a:off x="6722985" y="1411263"/>
              <a:ext cx="948800" cy="950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651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 smtClean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5</a:t>
              </a:r>
              <a:endParaRPr lang="en-US" altLang="zh-CN" sz="3200" b="1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39" name="矩形 261"/>
            <p:cNvSpPr>
              <a:spLocks noChangeArrowheads="1"/>
            </p:cNvSpPr>
            <p:nvPr/>
          </p:nvSpPr>
          <p:spPr bwMode="auto">
            <a:xfrm>
              <a:off x="6797278" y="1951982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销毁事件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Text Box 39"/>
            <p:cNvSpPr txBox="1">
              <a:spLocks noChangeArrowheads="1"/>
            </p:cNvSpPr>
            <p:nvPr/>
          </p:nvSpPr>
          <p:spPr bwMode="auto">
            <a:xfrm>
              <a:off x="6540853" y="2740869"/>
              <a:ext cx="211328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100" dirty="0">
                  <a:solidFill>
                    <a:schemeClr val="bg1"/>
                  </a:solidFill>
                </a:rPr>
                <a:t>BOOL </a:t>
              </a:r>
              <a:r>
                <a:rPr lang="en-US" altLang="zh-CN" sz="1100" dirty="0" err="1" smtClean="0">
                  <a:solidFill>
                    <a:schemeClr val="bg1"/>
                  </a:solidFill>
                </a:rPr>
                <a:t>CloseHandle</a:t>
              </a:r>
              <a:endParaRPr lang="en-US" altLang="zh-CN" sz="1100" dirty="0" smtClean="0">
                <a:solidFill>
                  <a:schemeClr val="bg1"/>
                </a:solidFill>
              </a:endParaRPr>
            </a:p>
            <a:p>
              <a:r>
                <a:rPr lang="en-US" altLang="zh-CN" sz="1100" dirty="0" smtClean="0">
                  <a:solidFill>
                    <a:schemeClr val="bg1"/>
                  </a:solidFill>
                </a:rPr>
                <a:t>(</a:t>
              </a:r>
              <a:r>
                <a:rPr lang="en-US" altLang="zh-CN" sz="1100" dirty="0">
                  <a:solidFill>
                    <a:schemeClr val="bg1"/>
                  </a:solidFill>
                </a:rPr>
                <a:t>HANDLE 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hEvent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)</a:t>
              </a:r>
              <a:endParaRPr lang="en-US" altLang="zh-CN" sz="110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1947987" y="2075002"/>
            <a:ext cx="417263" cy="228018"/>
            <a:chOff x="2673784" y="2255757"/>
            <a:chExt cx="417263" cy="228018"/>
          </a:xfrm>
        </p:grpSpPr>
        <p:sp>
          <p:nvSpPr>
            <p:cNvPr id="242" name="燕尾形 241"/>
            <p:cNvSpPr/>
            <p:nvPr/>
          </p:nvSpPr>
          <p:spPr>
            <a:xfrm>
              <a:off x="2673784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燕尾形 242"/>
            <p:cNvSpPr/>
            <p:nvPr/>
          </p:nvSpPr>
          <p:spPr>
            <a:xfrm>
              <a:off x="2863029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7153616" y="2075103"/>
            <a:ext cx="417263" cy="228018"/>
            <a:chOff x="6151055" y="2255757"/>
            <a:chExt cx="417263" cy="228018"/>
          </a:xfrm>
        </p:grpSpPr>
        <p:sp>
          <p:nvSpPr>
            <p:cNvPr id="245" name="燕尾形 244"/>
            <p:cNvSpPr/>
            <p:nvPr/>
          </p:nvSpPr>
          <p:spPr>
            <a:xfrm>
              <a:off x="6151055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" name="燕尾形 245"/>
            <p:cNvSpPr/>
            <p:nvPr/>
          </p:nvSpPr>
          <p:spPr>
            <a:xfrm>
              <a:off x="6340300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5443483" y="2075103"/>
            <a:ext cx="417263" cy="228018"/>
            <a:chOff x="4440922" y="2255757"/>
            <a:chExt cx="417263" cy="228018"/>
          </a:xfrm>
        </p:grpSpPr>
        <p:sp>
          <p:nvSpPr>
            <p:cNvPr id="248" name="燕尾形 247"/>
            <p:cNvSpPr/>
            <p:nvPr/>
          </p:nvSpPr>
          <p:spPr>
            <a:xfrm>
              <a:off x="4440922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燕尾形 248"/>
            <p:cNvSpPr/>
            <p:nvPr/>
          </p:nvSpPr>
          <p:spPr>
            <a:xfrm>
              <a:off x="4630167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538632" y="1119044"/>
            <a:ext cx="1570415" cy="2619568"/>
            <a:chOff x="1241276" y="1270654"/>
            <a:chExt cx="1570415" cy="2619568"/>
          </a:xfrm>
        </p:grpSpPr>
        <p:sp>
          <p:nvSpPr>
            <p:cNvPr id="254" name="圆角矩形 253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5" name="椭圆 254"/>
            <p:cNvSpPr/>
            <p:nvPr/>
          </p:nvSpPr>
          <p:spPr bwMode="auto">
            <a:xfrm>
              <a:off x="1552084" y="1411263"/>
              <a:ext cx="948800" cy="950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257" name="矩形 261"/>
            <p:cNvSpPr>
              <a:spLocks noChangeArrowheads="1"/>
            </p:cNvSpPr>
            <p:nvPr/>
          </p:nvSpPr>
          <p:spPr bwMode="auto">
            <a:xfrm>
              <a:off x="1626377" y="1951982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创建事件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8" name="Text Box 39"/>
            <p:cNvSpPr txBox="1">
              <a:spLocks noChangeArrowheads="1"/>
            </p:cNvSpPr>
            <p:nvPr/>
          </p:nvSpPr>
          <p:spPr bwMode="auto">
            <a:xfrm>
              <a:off x="1241276" y="2443672"/>
              <a:ext cx="1570415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100" dirty="0" smtClean="0">
                  <a:solidFill>
                    <a:schemeClr val="bg1"/>
                  </a:solidFill>
                </a:rPr>
                <a:t>HANDLE </a:t>
              </a:r>
              <a:r>
                <a:rPr lang="en-US" altLang="zh-CN" sz="1100" dirty="0" err="1" smtClean="0">
                  <a:solidFill>
                    <a:schemeClr val="bg1"/>
                  </a:solidFill>
                </a:rPr>
                <a:t>CreateEvent</a:t>
              </a:r>
              <a:endParaRPr lang="en-US" altLang="zh-CN" sz="1100" dirty="0" smtClean="0">
                <a:solidFill>
                  <a:schemeClr val="bg1"/>
                </a:solidFill>
              </a:endParaRPr>
            </a:p>
            <a:p>
              <a:r>
                <a:rPr lang="en-US" altLang="zh-CN" sz="1100" dirty="0" smtClean="0">
                  <a:solidFill>
                    <a:schemeClr val="bg1"/>
                  </a:solidFill>
                </a:rPr>
                <a:t>(</a:t>
              </a:r>
            </a:p>
            <a:p>
              <a:r>
                <a:rPr lang="en-US" altLang="zh-CN" sz="11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100" dirty="0" err="1" smtClean="0">
                  <a:solidFill>
                    <a:schemeClr val="bg1"/>
                  </a:solidFill>
                </a:rPr>
                <a:t>lpEventAttributes</a:t>
              </a:r>
              <a:r>
                <a:rPr lang="en-US" altLang="zh-CN" sz="11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altLang="zh-CN" sz="1100" dirty="0">
                  <a:solidFill>
                    <a:schemeClr val="bg1"/>
                  </a:solidFill>
                </a:rPr>
                <a:t> BOOL 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bManualReset</a:t>
              </a:r>
              <a:r>
                <a:rPr lang="en-US" altLang="zh-CN" sz="11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altLang="zh-CN" sz="1100" dirty="0">
                  <a:solidFill>
                    <a:schemeClr val="bg1"/>
                  </a:solidFill>
                </a:rPr>
                <a:t> BOOL 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bInitialState</a:t>
              </a:r>
              <a:r>
                <a:rPr lang="en-US" altLang="zh-CN" sz="11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altLang="zh-CN" sz="1100" dirty="0">
                  <a:solidFill>
                    <a:schemeClr val="bg1"/>
                  </a:solidFill>
                </a:rPr>
                <a:t> LPCTSTR 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lpName</a:t>
              </a:r>
              <a:endParaRPr lang="en-US" altLang="zh-CN" sz="1100" dirty="0">
                <a:solidFill>
                  <a:schemeClr val="bg1"/>
                </a:solidFill>
              </a:endParaRPr>
            </a:p>
            <a:p>
              <a:r>
                <a:rPr lang="en-US" altLang="zh-CN" sz="1100" dirty="0" smtClean="0">
                  <a:solidFill>
                    <a:schemeClr val="bg1"/>
                  </a:solidFill>
                </a:rPr>
                <a:t>)</a:t>
              </a:r>
              <a:endParaRPr lang="en-US" altLang="zh-CN" sz="1100" dirty="0"/>
            </a:p>
            <a:p>
              <a:endParaRPr lang="en-US" altLang="zh-CN" sz="110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3690941" y="2078355"/>
            <a:ext cx="417263" cy="255744"/>
            <a:chOff x="2673784" y="2255757"/>
            <a:chExt cx="417263" cy="228018"/>
          </a:xfrm>
        </p:grpSpPr>
        <p:sp>
          <p:nvSpPr>
            <p:cNvPr id="260" name="燕尾形 259"/>
            <p:cNvSpPr/>
            <p:nvPr/>
          </p:nvSpPr>
          <p:spPr>
            <a:xfrm>
              <a:off x="2673784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1" name="燕尾形 260"/>
            <p:cNvSpPr/>
            <p:nvPr/>
          </p:nvSpPr>
          <p:spPr>
            <a:xfrm>
              <a:off x="2863029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89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25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088335" y="196020"/>
            <a:ext cx="100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互斥量</a:t>
            </a:r>
            <a:endParaRPr lang="en-US" altLang="zh-CN" sz="1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1800" b="1" dirty="0" err="1" smtClean="0">
                <a:solidFill>
                  <a:schemeClr val="bg1"/>
                </a:solidFill>
                <a:latin typeface="+mj-ea"/>
                <a:ea typeface="+mj-ea"/>
              </a:rPr>
              <a:t>Mutex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07" name="Group 242"/>
          <p:cNvGrpSpPr>
            <a:grpSpLocks/>
          </p:cNvGrpSpPr>
          <p:nvPr/>
        </p:nvGrpSpPr>
        <p:grpSpPr bwMode="auto">
          <a:xfrm>
            <a:off x="981059" y="3443335"/>
            <a:ext cx="2806014" cy="1414464"/>
            <a:chOff x="517" y="2868"/>
            <a:chExt cx="1091" cy="1188"/>
          </a:xfrm>
        </p:grpSpPr>
        <p:sp>
          <p:nvSpPr>
            <p:cNvPr id="108" name="Line 58"/>
            <p:cNvSpPr>
              <a:spLocks noChangeShapeType="1"/>
            </p:cNvSpPr>
            <p:nvPr/>
          </p:nvSpPr>
          <p:spPr bwMode="gray">
            <a:xfrm>
              <a:off x="1038" y="2868"/>
              <a:ext cx="0" cy="211"/>
            </a:xfrm>
            <a:prstGeom prst="line">
              <a:avLst/>
            </a:prstGeom>
            <a:noFill/>
            <a:ln w="19050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14" name="Line 59"/>
            <p:cNvSpPr>
              <a:spLocks noChangeShapeType="1"/>
            </p:cNvSpPr>
            <p:nvPr/>
          </p:nvSpPr>
          <p:spPr bwMode="gray">
            <a:xfrm flipH="1">
              <a:off x="562" y="3085"/>
              <a:ext cx="942" cy="0"/>
            </a:xfrm>
            <a:prstGeom prst="line">
              <a:avLst/>
            </a:prstGeom>
            <a:noFill/>
            <a:ln w="19050">
              <a:solidFill>
                <a:schemeClr val="bg1">
                  <a:alpha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15" name="Text Box 60"/>
            <p:cNvSpPr txBox="1">
              <a:spLocks noChangeArrowheads="1"/>
            </p:cNvSpPr>
            <p:nvPr/>
          </p:nvSpPr>
          <p:spPr bwMode="gray">
            <a:xfrm>
              <a:off x="517" y="3079"/>
              <a:ext cx="1091" cy="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900" dirty="0">
                  <a:solidFill>
                    <a:schemeClr val="bg1"/>
                  </a:solidFill>
                </a:rPr>
                <a:t>HANDLE </a:t>
              </a:r>
              <a:r>
                <a:rPr lang="en-US" altLang="zh-CN" sz="900" dirty="0" err="1" smtClean="0">
                  <a:solidFill>
                    <a:schemeClr val="bg1"/>
                  </a:solidFill>
                </a:rPr>
                <a:t>CreateMutex</a:t>
              </a:r>
              <a:endParaRPr lang="en-US" altLang="zh-CN" sz="900" dirty="0" smtClean="0">
                <a:solidFill>
                  <a:schemeClr val="bg1"/>
                </a:solidFill>
              </a:endParaRPr>
            </a:p>
            <a:p>
              <a:r>
                <a:rPr lang="en-US" altLang="zh-CN" sz="900" dirty="0" smtClean="0">
                  <a:solidFill>
                    <a:schemeClr val="bg1"/>
                  </a:solidFill>
                </a:rPr>
                <a:t>(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r>
                <a:rPr lang="en-US" altLang="zh-CN" sz="900" dirty="0">
                  <a:solidFill>
                    <a:schemeClr val="bg1"/>
                  </a:solidFill>
                </a:rPr>
                <a:t>  LPSECURITY_ATTRIBUTES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lpMutexAttributes</a:t>
              </a:r>
              <a:r>
                <a:rPr lang="en-US" altLang="zh-CN" sz="9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altLang="zh-CN" sz="900" dirty="0">
                  <a:solidFill>
                    <a:schemeClr val="bg1"/>
                  </a:solidFill>
                </a:rPr>
                <a:t>  BOOL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bInitialOwner</a:t>
              </a:r>
              <a:r>
                <a:rPr lang="en-US" altLang="zh-CN" sz="900" dirty="0">
                  <a:solidFill>
                    <a:schemeClr val="bg1"/>
                  </a:solidFill>
                </a:rPr>
                <a:t>, </a:t>
              </a:r>
              <a:r>
                <a:rPr lang="en-US" altLang="zh-CN" sz="900" dirty="0"/>
                <a:t>   </a:t>
              </a:r>
              <a:r>
                <a:rPr lang="en-US" altLang="zh-CN" sz="900" dirty="0">
                  <a:solidFill>
                    <a:schemeClr val="bg1"/>
                  </a:solidFill>
                </a:rPr>
                <a:t> </a:t>
              </a:r>
            </a:p>
            <a:p>
              <a:r>
                <a:rPr lang="en-US" altLang="zh-CN" sz="900" dirty="0">
                  <a:solidFill>
                    <a:schemeClr val="bg1"/>
                  </a:solidFill>
                </a:rPr>
                <a:t>  LPCTSTR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lpName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r>
                <a:rPr lang="en-US" altLang="zh-CN" sz="900" dirty="0">
                  <a:solidFill>
                    <a:schemeClr val="bg1"/>
                  </a:solidFill>
                </a:rPr>
                <a:t>);</a:t>
              </a:r>
            </a:p>
            <a:p>
              <a:pPr algn="ctr">
                <a:lnSpc>
                  <a:spcPct val="130000"/>
                </a:lnSpc>
                <a:buClr>
                  <a:schemeClr val="accent2"/>
                </a:buClr>
              </a:pP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6" name="Group 245"/>
          <p:cNvGrpSpPr>
            <a:grpSpLocks/>
          </p:cNvGrpSpPr>
          <p:nvPr/>
        </p:nvGrpSpPr>
        <p:grpSpPr bwMode="auto">
          <a:xfrm>
            <a:off x="6093312" y="863595"/>
            <a:ext cx="1439466" cy="1518048"/>
            <a:chOff x="4190" y="812"/>
            <a:chExt cx="1209" cy="1275"/>
          </a:xfrm>
        </p:grpSpPr>
        <p:sp>
          <p:nvSpPr>
            <p:cNvPr id="217" name="Line 65"/>
            <p:cNvSpPr>
              <a:spLocks noChangeShapeType="1"/>
            </p:cNvSpPr>
            <p:nvPr/>
          </p:nvSpPr>
          <p:spPr bwMode="gray">
            <a:xfrm>
              <a:off x="4734" y="1876"/>
              <a:ext cx="0" cy="211"/>
            </a:xfrm>
            <a:prstGeom prst="line">
              <a:avLst/>
            </a:prstGeom>
            <a:noFill/>
            <a:ln w="19050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18" name="Line 66"/>
            <p:cNvSpPr>
              <a:spLocks noChangeShapeType="1"/>
            </p:cNvSpPr>
            <p:nvPr/>
          </p:nvSpPr>
          <p:spPr bwMode="gray">
            <a:xfrm flipH="1">
              <a:off x="4190" y="1875"/>
              <a:ext cx="1028" cy="0"/>
            </a:xfrm>
            <a:prstGeom prst="line">
              <a:avLst/>
            </a:prstGeom>
            <a:noFill/>
            <a:ln w="19050">
              <a:solidFill>
                <a:schemeClr val="bg1">
                  <a:alpha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19" name="Text Box 67"/>
            <p:cNvSpPr txBox="1">
              <a:spLocks noChangeArrowheads="1"/>
            </p:cNvSpPr>
            <p:nvPr/>
          </p:nvSpPr>
          <p:spPr bwMode="gray">
            <a:xfrm>
              <a:off x="4194" y="812"/>
              <a:ext cx="1205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zh-CN" sz="1200" dirty="0" err="1" smtClean="0">
                  <a:solidFill>
                    <a:schemeClr val="bg1"/>
                  </a:solidFill>
                  <a:sym typeface="微软雅黑" pitchFamily="34" charset="-122"/>
                </a:rPr>
                <a:t>CloseHandle</a:t>
              </a:r>
              <a:endParaRPr lang="en-US" altLang="zh-CN" sz="1200" dirty="0">
                <a:solidFill>
                  <a:schemeClr val="bg1"/>
                </a:solidFill>
                <a:sym typeface="微软雅黑" pitchFamily="34" charset="-122"/>
              </a:endParaRPr>
            </a:p>
            <a:p>
              <a:pPr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itchFamily="34" charset="-122"/>
                </a:rPr>
                <a:t>(</a:t>
              </a:r>
            </a:p>
            <a:p>
              <a:pPr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itchFamily="34" charset="-122"/>
                </a:rPr>
                <a:t> 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HANDLE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hMutex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itchFamily="34" charset="-122"/>
              </a:endParaRPr>
            </a:p>
            <a:p>
              <a:pPr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itchFamily="34" charset="-122"/>
                </a:rPr>
                <a:t>)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0" name="Group 243"/>
          <p:cNvGrpSpPr>
            <a:grpSpLocks/>
          </p:cNvGrpSpPr>
          <p:nvPr/>
        </p:nvGrpSpPr>
        <p:grpSpPr bwMode="auto">
          <a:xfrm>
            <a:off x="2862608" y="1096956"/>
            <a:ext cx="2131221" cy="1340645"/>
            <a:chOff x="1508" y="961"/>
            <a:chExt cx="1790" cy="1126"/>
          </a:xfrm>
        </p:grpSpPr>
        <p:sp>
          <p:nvSpPr>
            <p:cNvPr id="221" name="Line 68"/>
            <p:cNvSpPr>
              <a:spLocks noChangeShapeType="1"/>
            </p:cNvSpPr>
            <p:nvPr/>
          </p:nvSpPr>
          <p:spPr bwMode="gray">
            <a:xfrm>
              <a:off x="2278" y="1876"/>
              <a:ext cx="0" cy="211"/>
            </a:xfrm>
            <a:prstGeom prst="line">
              <a:avLst/>
            </a:prstGeom>
            <a:noFill/>
            <a:ln w="19050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2" name="Line 69"/>
            <p:cNvSpPr>
              <a:spLocks noChangeShapeType="1"/>
            </p:cNvSpPr>
            <p:nvPr/>
          </p:nvSpPr>
          <p:spPr bwMode="gray">
            <a:xfrm flipH="1">
              <a:off x="1696" y="1875"/>
              <a:ext cx="1116" cy="0"/>
            </a:xfrm>
            <a:prstGeom prst="line">
              <a:avLst/>
            </a:prstGeom>
            <a:noFill/>
            <a:ln w="19050">
              <a:solidFill>
                <a:schemeClr val="bg1">
                  <a:alpha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3" name="Text Box 70"/>
            <p:cNvSpPr txBox="1">
              <a:spLocks noChangeArrowheads="1"/>
            </p:cNvSpPr>
            <p:nvPr/>
          </p:nvSpPr>
          <p:spPr bwMode="gray">
            <a:xfrm>
              <a:off x="1508" y="961"/>
              <a:ext cx="179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050" dirty="0" err="1" smtClean="0">
                  <a:solidFill>
                    <a:schemeClr val="bg1"/>
                  </a:solidFill>
                </a:rPr>
                <a:t>WaitForSingleObject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effectLst/>
                </a:rPr>
                <a:t>(</a:t>
              </a:r>
            </a:p>
            <a:p>
              <a:r>
                <a:rPr lang="en-US" altLang="zh-CN" sz="1050" dirty="0" smtClean="0">
                  <a:solidFill>
                    <a:schemeClr val="bg1"/>
                  </a:solidFill>
                </a:rPr>
                <a:t>  HANDLE </a:t>
              </a:r>
              <a:r>
                <a:rPr lang="en-US" altLang="zh-CN" sz="1050" dirty="0" err="1" smtClean="0">
                  <a:solidFill>
                    <a:schemeClr val="bg1"/>
                  </a:solidFill>
                </a:rPr>
                <a:t>hMutex</a:t>
              </a:r>
              <a:r>
                <a:rPr lang="en-US" altLang="zh-CN" sz="1050" dirty="0" smtClean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altLang="zh-CN" sz="1050" dirty="0">
                  <a:solidFill>
                    <a:schemeClr val="bg1"/>
                  </a:solidFill>
                </a:rPr>
                <a:t>  DWORD </a:t>
              </a:r>
              <a:r>
                <a:rPr lang="en-US" altLang="zh-CN" sz="1050" dirty="0" err="1">
                  <a:solidFill>
                    <a:schemeClr val="bg1"/>
                  </a:solidFill>
                </a:rPr>
                <a:t>dwMilliseconds</a:t>
              </a:r>
              <a:endParaRPr lang="en-US" altLang="zh-CN" sz="1050" dirty="0">
                <a:solidFill>
                  <a:schemeClr val="bg1"/>
                </a:solidFill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effectLst/>
                </a:rPr>
                <a:t>)</a:t>
              </a:r>
              <a:endParaRPr lang="zh-CN" altLang="en-US" sz="105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24" name="Group 244"/>
          <p:cNvGrpSpPr>
            <a:grpSpLocks/>
          </p:cNvGrpSpPr>
          <p:nvPr/>
        </p:nvGrpSpPr>
        <p:grpSpPr bwMode="auto">
          <a:xfrm>
            <a:off x="4644322" y="3439514"/>
            <a:ext cx="2036396" cy="1082278"/>
            <a:chOff x="2973" y="2868"/>
            <a:chExt cx="1050" cy="909"/>
          </a:xfrm>
        </p:grpSpPr>
        <p:sp>
          <p:nvSpPr>
            <p:cNvPr id="225" name="Line 71"/>
            <p:cNvSpPr>
              <a:spLocks noChangeShapeType="1"/>
            </p:cNvSpPr>
            <p:nvPr/>
          </p:nvSpPr>
          <p:spPr bwMode="gray">
            <a:xfrm>
              <a:off x="3484" y="2868"/>
              <a:ext cx="0" cy="211"/>
            </a:xfrm>
            <a:prstGeom prst="line">
              <a:avLst/>
            </a:prstGeom>
            <a:noFill/>
            <a:ln w="19050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6" name="Line 72"/>
            <p:cNvSpPr>
              <a:spLocks noChangeShapeType="1"/>
            </p:cNvSpPr>
            <p:nvPr/>
          </p:nvSpPr>
          <p:spPr bwMode="gray">
            <a:xfrm flipH="1">
              <a:off x="2973" y="3079"/>
              <a:ext cx="1000" cy="0"/>
            </a:xfrm>
            <a:prstGeom prst="line">
              <a:avLst/>
            </a:prstGeom>
            <a:noFill/>
            <a:ln w="19050">
              <a:solidFill>
                <a:schemeClr val="bg1">
                  <a:alpha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7" name="Text Box 73"/>
            <p:cNvSpPr txBox="1">
              <a:spLocks noChangeArrowheads="1"/>
            </p:cNvSpPr>
            <p:nvPr/>
          </p:nvSpPr>
          <p:spPr bwMode="gray">
            <a:xfrm>
              <a:off x="2973" y="3079"/>
              <a:ext cx="1050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</a:rPr>
                <a:t>BOOL 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ReleaseMutex</a:t>
              </a:r>
              <a:r>
                <a:rPr lang="en-US" altLang="zh-CN" sz="1200" dirty="0">
                  <a:solidFill>
                    <a:schemeClr val="bg1"/>
                  </a:solidFill>
                </a:rPr>
                <a:t> 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(</a:t>
              </a:r>
            </a:p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   HANDLE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hMutex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)</a:t>
              </a:r>
              <a:endParaRPr lang="en-US" altLang="zh-CN" sz="120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28" name="Group 74"/>
          <p:cNvGrpSpPr>
            <a:grpSpLocks/>
          </p:cNvGrpSpPr>
          <p:nvPr/>
        </p:nvGrpSpPr>
        <p:grpSpPr bwMode="auto">
          <a:xfrm>
            <a:off x="1068874" y="2459034"/>
            <a:ext cx="6884195" cy="935831"/>
            <a:chOff x="-30" y="2010"/>
            <a:chExt cx="5782" cy="786"/>
          </a:xfrm>
          <a:effectLst/>
        </p:grpSpPr>
        <p:sp>
          <p:nvSpPr>
            <p:cNvPr id="229" name="Line 75"/>
            <p:cNvSpPr>
              <a:spLocks noChangeShapeType="1"/>
            </p:cNvSpPr>
            <p:nvPr/>
          </p:nvSpPr>
          <p:spPr bwMode="gray">
            <a:xfrm flipH="1">
              <a:off x="-30" y="2428"/>
              <a:ext cx="660" cy="0"/>
            </a:xfrm>
            <a:prstGeom prst="lin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3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0" name="Line 76"/>
            <p:cNvSpPr>
              <a:spLocks noChangeShapeType="1"/>
            </p:cNvSpPr>
            <p:nvPr/>
          </p:nvSpPr>
          <p:spPr bwMode="gray">
            <a:xfrm flipH="1">
              <a:off x="3839" y="2405"/>
              <a:ext cx="510" cy="0"/>
            </a:xfrm>
            <a:prstGeom prst="lin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3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1" name="Arc 77"/>
            <p:cNvSpPr>
              <a:spLocks/>
            </p:cNvSpPr>
            <p:nvPr/>
          </p:nvSpPr>
          <p:spPr bwMode="gray">
            <a:xfrm rot="16200000" flipV="1">
              <a:off x="2052" y="1833"/>
              <a:ext cx="412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0 h 43200"/>
                <a:gd name="T4" fmla="*/ 0 w 2279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13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2" name="Arc 78"/>
            <p:cNvSpPr>
              <a:spLocks/>
            </p:cNvSpPr>
            <p:nvPr/>
          </p:nvSpPr>
          <p:spPr bwMode="gray">
            <a:xfrm rot="16200000" flipV="1">
              <a:off x="4503" y="1834"/>
              <a:ext cx="418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0 h 43200"/>
                <a:gd name="T4" fmla="*/ 0 w 2279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13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3" name="Line 79"/>
            <p:cNvSpPr>
              <a:spLocks noChangeShapeType="1"/>
            </p:cNvSpPr>
            <p:nvPr/>
          </p:nvSpPr>
          <p:spPr bwMode="gray">
            <a:xfrm flipH="1">
              <a:off x="2619" y="2405"/>
              <a:ext cx="496" cy="0"/>
            </a:xfrm>
            <a:prstGeom prst="lin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3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4" name="Arc 80"/>
            <p:cNvSpPr>
              <a:spLocks/>
            </p:cNvSpPr>
            <p:nvPr/>
          </p:nvSpPr>
          <p:spPr bwMode="gray">
            <a:xfrm rot="5400000">
              <a:off x="3278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0 h 43200"/>
                <a:gd name="T4" fmla="*/ 0 w 2279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13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5" name="Line 81"/>
            <p:cNvSpPr>
              <a:spLocks noChangeShapeType="1"/>
            </p:cNvSpPr>
            <p:nvPr/>
          </p:nvSpPr>
          <p:spPr bwMode="gray">
            <a:xfrm flipH="1">
              <a:off x="5071" y="2405"/>
              <a:ext cx="681" cy="0"/>
            </a:xfrm>
            <a:prstGeom prst="lin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3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6" name="Line 82"/>
            <p:cNvSpPr>
              <a:spLocks noChangeShapeType="1"/>
            </p:cNvSpPr>
            <p:nvPr/>
          </p:nvSpPr>
          <p:spPr bwMode="gray">
            <a:xfrm flipH="1">
              <a:off x="1377" y="2405"/>
              <a:ext cx="523" cy="0"/>
            </a:xfrm>
            <a:prstGeom prst="lin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3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7" name="Arc 83"/>
            <p:cNvSpPr>
              <a:spLocks/>
            </p:cNvSpPr>
            <p:nvPr/>
          </p:nvSpPr>
          <p:spPr bwMode="gray">
            <a:xfrm rot="5400000">
              <a:off x="815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0 h 43200"/>
                <a:gd name="T4" fmla="*/ 0 w 2279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13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238" name="椭圆​​ 3"/>
          <p:cNvSpPr>
            <a:spLocks noChangeArrowheads="1"/>
          </p:cNvSpPr>
          <p:nvPr/>
        </p:nvSpPr>
        <p:spPr bwMode="auto">
          <a:xfrm>
            <a:off x="1910647" y="2542975"/>
            <a:ext cx="810815" cy="810815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zh-CN" altLang="en-US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创建互斥量</a:t>
            </a:r>
          </a:p>
        </p:txBody>
      </p:sp>
      <p:sp>
        <p:nvSpPr>
          <p:cNvPr id="239" name="椭圆​​ 3"/>
          <p:cNvSpPr>
            <a:spLocks noChangeArrowheads="1"/>
          </p:cNvSpPr>
          <p:nvPr/>
        </p:nvSpPr>
        <p:spPr bwMode="auto">
          <a:xfrm>
            <a:off x="4845536" y="2532259"/>
            <a:ext cx="810816" cy="810815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释放互斥量</a:t>
            </a:r>
            <a:endParaRPr lang="en-US" altLang="zh-CN" sz="1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40" name="椭圆​​ 3"/>
          <p:cNvSpPr>
            <a:spLocks noChangeArrowheads="1"/>
          </p:cNvSpPr>
          <p:nvPr/>
        </p:nvSpPr>
        <p:spPr bwMode="auto">
          <a:xfrm>
            <a:off x="3398928" y="2507254"/>
            <a:ext cx="810815" cy="810815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zh-CN" altLang="en-US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等待</a:t>
            </a:r>
            <a:r>
              <a:rPr lang="zh-CN" altLang="en-US" sz="1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互斥量</a:t>
            </a:r>
            <a:endParaRPr lang="en-US" altLang="zh-CN" sz="1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41" name="椭圆​​ 3"/>
          <p:cNvSpPr>
            <a:spLocks noChangeArrowheads="1"/>
          </p:cNvSpPr>
          <p:nvPr/>
        </p:nvSpPr>
        <p:spPr bwMode="auto">
          <a:xfrm>
            <a:off x="6315959" y="2512017"/>
            <a:ext cx="810815" cy="810815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销毁互斥量</a:t>
            </a:r>
            <a:endParaRPr lang="en-US" altLang="zh-CN" sz="1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3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25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75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25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238" grpId="0" animBg="1"/>
      <p:bldP spid="239" grpId="0" animBg="1"/>
      <p:bldP spid="240" grpId="0" animBg="1"/>
      <p:bldP spid="2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125642" y="302349"/>
            <a:ext cx="9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+mj-ea"/>
                <a:ea typeface="+mj-ea"/>
              </a:rPr>
              <a:t>信号量</a:t>
            </a:r>
          </a:p>
        </p:txBody>
      </p:sp>
      <p:grpSp>
        <p:nvGrpSpPr>
          <p:cNvPr id="107" name="组合 106"/>
          <p:cNvGrpSpPr>
            <a:grpSpLocks/>
          </p:cNvGrpSpPr>
          <p:nvPr/>
        </p:nvGrpSpPr>
        <p:grpSpPr bwMode="auto">
          <a:xfrm>
            <a:off x="2812782" y="1514401"/>
            <a:ext cx="1918097" cy="681038"/>
            <a:chOff x="0" y="0"/>
            <a:chExt cx="2636520" cy="1447800"/>
          </a:xfrm>
        </p:grpSpPr>
        <p:sp>
          <p:nvSpPr>
            <p:cNvPr id="108" name="任意多边形 107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013"/>
            </a:p>
          </p:txBody>
        </p:sp>
        <p:sp>
          <p:nvSpPr>
            <p:cNvPr id="214" name="文本框 24"/>
            <p:cNvSpPr>
              <a:spLocks noChangeArrowheads="1"/>
            </p:cNvSpPr>
            <p:nvPr/>
          </p:nvSpPr>
          <p:spPr bwMode="auto">
            <a:xfrm>
              <a:off x="304995" y="360565"/>
              <a:ext cx="2230360" cy="726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500" dirty="0">
                  <a:solidFill>
                    <a:schemeClr val="bg1"/>
                  </a:solidFill>
                  <a:ea typeface="方正兰亭黑_GBK" pitchFamily="2" charset="-122"/>
                  <a:sym typeface="Arial" panose="020B0604020202020204" pitchFamily="34" charset="0"/>
                </a:rPr>
                <a:t>等待信号量</a:t>
              </a:r>
            </a:p>
          </p:txBody>
        </p:sp>
      </p:grpSp>
      <p:grpSp>
        <p:nvGrpSpPr>
          <p:cNvPr id="215" name="组合 214"/>
          <p:cNvGrpSpPr>
            <a:grpSpLocks/>
          </p:cNvGrpSpPr>
          <p:nvPr/>
        </p:nvGrpSpPr>
        <p:grpSpPr bwMode="auto">
          <a:xfrm>
            <a:off x="1210201" y="1514401"/>
            <a:ext cx="1918097" cy="681038"/>
            <a:chOff x="0" y="0"/>
            <a:chExt cx="2636520" cy="1447800"/>
          </a:xfrm>
        </p:grpSpPr>
        <p:sp>
          <p:nvSpPr>
            <p:cNvPr id="216" name="任意多边形 215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013"/>
            </a:p>
          </p:txBody>
        </p:sp>
        <p:sp>
          <p:nvSpPr>
            <p:cNvPr id="217" name="文本框 25"/>
            <p:cNvSpPr>
              <a:spLocks noChangeArrowheads="1"/>
            </p:cNvSpPr>
            <p:nvPr/>
          </p:nvSpPr>
          <p:spPr bwMode="auto">
            <a:xfrm>
              <a:off x="272839" y="360567"/>
              <a:ext cx="2293960" cy="726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500" dirty="0">
                  <a:solidFill>
                    <a:schemeClr val="bg1"/>
                  </a:solidFill>
                  <a:ea typeface="方正兰亭黑_GBK" pitchFamily="2" charset="-122"/>
                  <a:sym typeface="Arial" panose="020B0604020202020204" pitchFamily="34" charset="0"/>
                </a:rPr>
                <a:t>创建信号量</a:t>
              </a:r>
            </a:p>
          </p:txBody>
        </p:sp>
      </p:grpSp>
      <p:grpSp>
        <p:nvGrpSpPr>
          <p:cNvPr id="218" name="组合 217"/>
          <p:cNvGrpSpPr>
            <a:grpSpLocks/>
          </p:cNvGrpSpPr>
          <p:nvPr/>
        </p:nvGrpSpPr>
        <p:grpSpPr bwMode="auto">
          <a:xfrm>
            <a:off x="6020326" y="1514401"/>
            <a:ext cx="1916906" cy="681038"/>
            <a:chOff x="0" y="0"/>
            <a:chExt cx="2636520" cy="1447800"/>
          </a:xfrm>
        </p:grpSpPr>
        <p:sp>
          <p:nvSpPr>
            <p:cNvPr id="219" name="任意多边形 218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013"/>
            </a:p>
          </p:txBody>
        </p:sp>
        <p:sp>
          <p:nvSpPr>
            <p:cNvPr id="220" name="文本框 26"/>
            <p:cNvSpPr>
              <a:spLocks noChangeArrowheads="1"/>
            </p:cNvSpPr>
            <p:nvPr/>
          </p:nvSpPr>
          <p:spPr bwMode="auto">
            <a:xfrm>
              <a:off x="311563" y="360565"/>
              <a:ext cx="2230359" cy="726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500" dirty="0">
                  <a:solidFill>
                    <a:schemeClr val="bg1"/>
                  </a:solidFill>
                  <a:ea typeface="方正兰亭黑_GBK" pitchFamily="2" charset="-122"/>
                  <a:sym typeface="Arial" panose="020B0604020202020204" pitchFamily="34" charset="0"/>
                </a:rPr>
                <a:t>销毁信号量</a:t>
              </a:r>
              <a:endParaRPr lang="zh-CN" altLang="en-US" sz="1500" dirty="0">
                <a:solidFill>
                  <a:schemeClr val="bg1"/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1" name="组合 220"/>
          <p:cNvGrpSpPr>
            <a:grpSpLocks/>
          </p:cNvGrpSpPr>
          <p:nvPr/>
        </p:nvGrpSpPr>
        <p:grpSpPr bwMode="auto">
          <a:xfrm>
            <a:off x="4416554" y="1514401"/>
            <a:ext cx="1918097" cy="681038"/>
            <a:chOff x="0" y="0"/>
            <a:chExt cx="2636520" cy="1447800"/>
          </a:xfrm>
        </p:grpSpPr>
        <p:sp>
          <p:nvSpPr>
            <p:cNvPr id="222" name="任意多边形 221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013"/>
            </a:p>
          </p:txBody>
        </p:sp>
        <p:sp>
          <p:nvSpPr>
            <p:cNvPr id="223" name="文本框 27"/>
            <p:cNvSpPr>
              <a:spLocks noChangeArrowheads="1"/>
            </p:cNvSpPr>
            <p:nvPr/>
          </p:nvSpPr>
          <p:spPr bwMode="auto">
            <a:xfrm>
              <a:off x="330619" y="360569"/>
              <a:ext cx="2205655" cy="726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500" dirty="0">
                  <a:solidFill>
                    <a:schemeClr val="bg1"/>
                  </a:solidFill>
                  <a:ea typeface="方正兰亭黑_GBK" pitchFamily="2" charset="-122"/>
                  <a:sym typeface="Arial" panose="020B0604020202020204" pitchFamily="34" charset="0"/>
                </a:rPr>
                <a:t>释放信号量</a:t>
              </a:r>
              <a:endParaRPr lang="zh-CN" altLang="en-US" sz="1500" dirty="0">
                <a:solidFill>
                  <a:schemeClr val="bg1"/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4" name="矩形 223"/>
          <p:cNvSpPr>
            <a:spLocks noChangeArrowheads="1"/>
          </p:cNvSpPr>
          <p:nvPr/>
        </p:nvSpPr>
        <p:spPr bwMode="auto">
          <a:xfrm>
            <a:off x="898255" y="3999234"/>
            <a:ext cx="7219950" cy="55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050" dirty="0">
                <a:solidFill>
                  <a:schemeClr val="bg1"/>
                </a:solidFill>
              </a:rPr>
              <a:t>注意：</a:t>
            </a:r>
            <a:r>
              <a:rPr lang="zh-CN" altLang="en-US" sz="1050" b="1" dirty="0">
                <a:solidFill>
                  <a:schemeClr val="bg1"/>
                </a:solidFill>
              </a:rPr>
              <a:t>当前资源数量大于</a:t>
            </a:r>
            <a:r>
              <a:rPr lang="en-US" altLang="zh-CN" sz="1050" b="1" dirty="0">
                <a:solidFill>
                  <a:schemeClr val="bg1"/>
                </a:solidFill>
              </a:rPr>
              <a:t>0</a:t>
            </a:r>
            <a:r>
              <a:rPr lang="zh-CN" altLang="en-US" sz="1050" b="1" dirty="0">
                <a:solidFill>
                  <a:schemeClr val="bg1"/>
                </a:solidFill>
              </a:rPr>
              <a:t>，表示信号量处于触发，等于</a:t>
            </a:r>
            <a:r>
              <a:rPr lang="en-US" altLang="zh-CN" sz="1050" b="1" dirty="0">
                <a:solidFill>
                  <a:schemeClr val="bg1"/>
                </a:solidFill>
              </a:rPr>
              <a:t>0</a:t>
            </a:r>
            <a:r>
              <a:rPr lang="zh-CN" altLang="en-US" sz="1050" b="1" dirty="0">
                <a:solidFill>
                  <a:schemeClr val="bg1"/>
                </a:solidFill>
              </a:rPr>
              <a:t>表示资源已经耗尽故信号量处于未触发。</a:t>
            </a:r>
            <a:r>
              <a:rPr lang="zh-CN" altLang="en-US" sz="1050" dirty="0">
                <a:solidFill>
                  <a:schemeClr val="bg1"/>
                </a:solidFill>
              </a:rPr>
              <a:t>在对信号量调用等待函数时，等待函数会检查信号量的当前资源计数，如果大于</a:t>
            </a:r>
            <a:r>
              <a:rPr lang="en-US" altLang="zh-CN" sz="1050" dirty="0">
                <a:solidFill>
                  <a:schemeClr val="bg1"/>
                </a:solidFill>
              </a:rPr>
              <a:t>0(</a:t>
            </a:r>
            <a:r>
              <a:rPr lang="zh-CN" altLang="en-US" sz="1050" dirty="0">
                <a:solidFill>
                  <a:schemeClr val="bg1"/>
                </a:solidFill>
              </a:rPr>
              <a:t>即信号量处于触发状态</a:t>
            </a:r>
            <a:r>
              <a:rPr lang="en-US" altLang="zh-CN" sz="1050" dirty="0">
                <a:solidFill>
                  <a:schemeClr val="bg1"/>
                </a:solidFill>
              </a:rPr>
              <a:t>)</a:t>
            </a:r>
            <a:r>
              <a:rPr lang="zh-CN" altLang="en-US" sz="1050" dirty="0">
                <a:solidFill>
                  <a:schemeClr val="bg1"/>
                </a:solidFill>
              </a:rPr>
              <a:t>，减</a:t>
            </a:r>
            <a:r>
              <a:rPr lang="en-US" altLang="zh-CN" sz="1050" dirty="0">
                <a:solidFill>
                  <a:schemeClr val="bg1"/>
                </a:solidFill>
              </a:rPr>
              <a:t>1</a:t>
            </a:r>
            <a:r>
              <a:rPr lang="zh-CN" altLang="en-US" sz="1050" dirty="0">
                <a:solidFill>
                  <a:schemeClr val="bg1"/>
                </a:solidFill>
              </a:rPr>
              <a:t>后返回让调用线程继续执行。一个线程可以多次调用等待函数来减小信号量。 </a:t>
            </a:r>
            <a:endParaRPr lang="zh-CN" altLang="en-US" sz="1050" dirty="0">
              <a:solidFill>
                <a:schemeClr val="bg1"/>
              </a:solidFill>
              <a:effectLst/>
            </a:endParaRPr>
          </a:p>
        </p:txBody>
      </p:sp>
      <p:sp>
        <p:nvSpPr>
          <p:cNvPr id="225" name="矩形 224"/>
          <p:cNvSpPr>
            <a:spLocks noChangeArrowheads="1"/>
          </p:cNvSpPr>
          <p:nvPr/>
        </p:nvSpPr>
        <p:spPr bwMode="auto">
          <a:xfrm>
            <a:off x="978992" y="2383318"/>
            <a:ext cx="2055677" cy="2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bg1"/>
                </a:solidFill>
              </a:rPr>
              <a:t>HANDLE </a:t>
            </a:r>
            <a:r>
              <a:rPr lang="en-US" altLang="zh-CN" sz="1200" dirty="0" err="1">
                <a:solidFill>
                  <a:schemeClr val="bg1"/>
                </a:solidFill>
              </a:rPr>
              <a:t>CreateSemaphore</a:t>
            </a:r>
            <a:endParaRPr lang="en-US" altLang="zh-CN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226" name="矩形 225"/>
          <p:cNvSpPr>
            <a:spLocks noChangeArrowheads="1"/>
          </p:cNvSpPr>
          <p:nvPr/>
        </p:nvSpPr>
        <p:spPr bwMode="auto">
          <a:xfrm>
            <a:off x="1210201" y="2757620"/>
            <a:ext cx="1735494" cy="71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50" dirty="0">
                <a:solidFill>
                  <a:schemeClr val="bg1"/>
                </a:solidFill>
              </a:rPr>
              <a:t>  </a:t>
            </a:r>
            <a:r>
              <a:rPr lang="en-US" altLang="zh-CN" sz="1050" dirty="0" err="1">
                <a:solidFill>
                  <a:schemeClr val="bg1"/>
                </a:solidFill>
              </a:rPr>
              <a:t>lpSemaphoreAttributes</a:t>
            </a:r>
            <a:r>
              <a:rPr lang="en-US" altLang="zh-CN" sz="105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sz="1050" dirty="0">
                <a:solidFill>
                  <a:schemeClr val="bg1"/>
                </a:solidFill>
              </a:rPr>
              <a:t>  LONG </a:t>
            </a:r>
            <a:r>
              <a:rPr lang="en-US" altLang="zh-CN" sz="1050" dirty="0" err="1">
                <a:solidFill>
                  <a:schemeClr val="bg1"/>
                </a:solidFill>
              </a:rPr>
              <a:t>lInitialCount</a:t>
            </a:r>
            <a:r>
              <a:rPr lang="en-US" altLang="zh-CN" sz="105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sz="1050" dirty="0">
                <a:solidFill>
                  <a:schemeClr val="bg1"/>
                </a:solidFill>
              </a:rPr>
              <a:t>  LONG </a:t>
            </a:r>
            <a:r>
              <a:rPr lang="en-US" altLang="zh-CN" sz="1050" dirty="0" err="1">
                <a:solidFill>
                  <a:schemeClr val="bg1"/>
                </a:solidFill>
              </a:rPr>
              <a:t>lMaximumCount</a:t>
            </a:r>
            <a:r>
              <a:rPr lang="en-US" altLang="zh-CN" sz="105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sz="1050" dirty="0">
                <a:solidFill>
                  <a:schemeClr val="bg1"/>
                </a:solidFill>
              </a:rPr>
              <a:t>  LPCTSTR </a:t>
            </a:r>
            <a:r>
              <a:rPr lang="en-US" altLang="zh-CN" sz="1050" dirty="0" err="1">
                <a:solidFill>
                  <a:schemeClr val="bg1"/>
                </a:solidFill>
              </a:rPr>
              <a:t>lpName</a:t>
            </a:r>
            <a:endParaRPr lang="en-US" altLang="zh-CN" sz="1050" dirty="0">
              <a:solidFill>
                <a:schemeClr val="bg1"/>
              </a:solidFill>
              <a:effectLst/>
            </a:endParaRPr>
          </a:p>
        </p:txBody>
      </p:sp>
      <p:sp>
        <p:nvSpPr>
          <p:cNvPr id="227" name="矩形 226"/>
          <p:cNvSpPr>
            <a:spLocks noChangeArrowheads="1"/>
          </p:cNvSpPr>
          <p:nvPr/>
        </p:nvSpPr>
        <p:spPr bwMode="auto">
          <a:xfrm>
            <a:off x="2965295" y="2398707"/>
            <a:ext cx="1433712" cy="23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100" dirty="0" err="1" smtClean="0">
                <a:solidFill>
                  <a:schemeClr val="bg1"/>
                </a:solidFill>
              </a:rPr>
              <a:t>WaitForSingleObject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229" name="矩形 228"/>
          <p:cNvSpPr>
            <a:spLocks noChangeArrowheads="1"/>
          </p:cNvSpPr>
          <p:nvPr/>
        </p:nvSpPr>
        <p:spPr bwMode="auto">
          <a:xfrm>
            <a:off x="4457761" y="2405155"/>
            <a:ext cx="1816830" cy="23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100" dirty="0">
                <a:solidFill>
                  <a:schemeClr val="bg1"/>
                </a:solidFill>
              </a:rPr>
              <a:t>BOOL </a:t>
            </a:r>
            <a:r>
              <a:rPr lang="en-US" altLang="zh-CN" sz="1100" dirty="0" err="1">
                <a:solidFill>
                  <a:schemeClr val="bg1"/>
                </a:solidFill>
              </a:rPr>
              <a:t>ReleaseSemaphore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230" name="矩形 229"/>
          <p:cNvSpPr>
            <a:spLocks noChangeArrowheads="1"/>
          </p:cNvSpPr>
          <p:nvPr/>
        </p:nvSpPr>
        <p:spPr bwMode="auto">
          <a:xfrm>
            <a:off x="4468116" y="2744534"/>
            <a:ext cx="1860238" cy="74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50" dirty="0">
                <a:solidFill>
                  <a:schemeClr val="bg1"/>
                </a:solidFill>
              </a:rPr>
              <a:t>HANDLE </a:t>
            </a:r>
            <a:r>
              <a:rPr lang="en-US" altLang="zh-CN" sz="1050" dirty="0" err="1">
                <a:solidFill>
                  <a:schemeClr val="bg1"/>
                </a:solidFill>
              </a:rPr>
              <a:t>hSemaphore</a:t>
            </a:r>
            <a:r>
              <a:rPr lang="en-US" altLang="zh-CN" sz="1050" dirty="0">
                <a:solidFill>
                  <a:schemeClr val="bg1"/>
                </a:solidFill>
              </a:rPr>
              <a:t>,</a:t>
            </a:r>
            <a:endParaRPr lang="en-US" altLang="zh-CN" sz="1050" dirty="0">
              <a:solidFill>
                <a:schemeClr val="bg1"/>
              </a:solidFill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</a:rPr>
              <a:t>LONG</a:t>
            </a:r>
            <a:r>
              <a:rPr lang="en-US" altLang="zh-CN" sz="1050" dirty="0">
                <a:solidFill>
                  <a:schemeClr val="bg1"/>
                </a:solidFill>
              </a:rPr>
              <a:t> </a:t>
            </a:r>
            <a:r>
              <a:rPr lang="en-US" altLang="zh-CN" sz="1050" dirty="0" err="1">
                <a:solidFill>
                  <a:schemeClr val="bg1"/>
                </a:solidFill>
              </a:rPr>
              <a:t>lReleaseCount</a:t>
            </a:r>
            <a:r>
              <a:rPr lang="en-US" altLang="zh-CN" sz="1050" dirty="0">
                <a:solidFill>
                  <a:schemeClr val="bg1"/>
                </a:solidFill>
              </a:rPr>
              <a:t>,  </a:t>
            </a:r>
            <a:endParaRPr lang="en-US" altLang="zh-CN" sz="1050" dirty="0">
              <a:solidFill>
                <a:schemeClr val="bg1"/>
              </a:solidFill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</a:rPr>
              <a:t>LPLONG</a:t>
            </a:r>
            <a:r>
              <a:rPr lang="en-US" altLang="zh-CN" sz="1050" dirty="0">
                <a:solidFill>
                  <a:schemeClr val="bg1"/>
                </a:solidFill>
              </a:rPr>
              <a:t> </a:t>
            </a:r>
            <a:r>
              <a:rPr lang="en-US" altLang="zh-CN" sz="1050" dirty="0" err="1">
                <a:solidFill>
                  <a:schemeClr val="bg1"/>
                </a:solidFill>
              </a:rPr>
              <a:t>lpPreviousCount</a:t>
            </a:r>
            <a:r>
              <a:rPr lang="en-US" altLang="zh-CN" sz="1050" dirty="0">
                <a:solidFill>
                  <a:schemeClr val="bg1"/>
                </a:solidFill>
              </a:rPr>
              <a:t> </a:t>
            </a:r>
            <a:endParaRPr lang="en-US" altLang="zh-CN" sz="105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 dirty="0" smtClean="0">
                <a:solidFill>
                  <a:schemeClr val="bg1"/>
                </a:solidFill>
                <a:sym typeface="方正兰亭黑_GBK" pitchFamily="2" charset="-122"/>
              </a:rPr>
              <a:t>。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31" name="矩形 230"/>
          <p:cNvSpPr>
            <a:spLocks noChangeArrowheads="1"/>
          </p:cNvSpPr>
          <p:nvPr/>
        </p:nvSpPr>
        <p:spPr bwMode="auto">
          <a:xfrm>
            <a:off x="6503976" y="2373315"/>
            <a:ext cx="949605" cy="28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altLang="zh-CN" sz="1100" dirty="0" err="1">
                <a:solidFill>
                  <a:schemeClr val="bg1"/>
                </a:solidFill>
                <a:sym typeface="微软雅黑" pitchFamily="34" charset="-122"/>
              </a:rPr>
              <a:t>CloseHandle</a:t>
            </a:r>
            <a:endParaRPr lang="en-US" altLang="zh-CN" sz="11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232" name="矩形 231"/>
          <p:cNvSpPr>
            <a:spLocks noChangeArrowheads="1"/>
          </p:cNvSpPr>
          <p:nvPr/>
        </p:nvSpPr>
        <p:spPr bwMode="auto">
          <a:xfrm>
            <a:off x="6340602" y="2763365"/>
            <a:ext cx="1406128" cy="2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HANDLE </a:t>
            </a:r>
            <a:r>
              <a:rPr lang="en-US" altLang="zh-CN" sz="1050" dirty="0" err="1">
                <a:solidFill>
                  <a:schemeClr val="bg1"/>
                </a:solidFill>
              </a:rPr>
              <a:t>hMutex</a:t>
            </a:r>
            <a:endParaRPr lang="zh-CN" altLang="en-US" sz="1800" dirty="0"/>
          </a:p>
        </p:txBody>
      </p:sp>
      <p:sp>
        <p:nvSpPr>
          <p:cNvPr id="233" name="直接连接符 232"/>
          <p:cNvSpPr>
            <a:spLocks noChangeShapeType="1"/>
          </p:cNvSpPr>
          <p:nvPr/>
        </p:nvSpPr>
        <p:spPr bwMode="auto">
          <a:xfrm>
            <a:off x="1010174" y="3896840"/>
            <a:ext cx="7019925" cy="1191"/>
          </a:xfrm>
          <a:prstGeom prst="line">
            <a:avLst/>
          </a:prstGeom>
          <a:noFill/>
          <a:ln w="63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013"/>
          </a:p>
        </p:txBody>
      </p:sp>
      <p:sp>
        <p:nvSpPr>
          <p:cNvPr id="234" name="矩形 233"/>
          <p:cNvSpPr>
            <a:spLocks noChangeArrowheads="1"/>
          </p:cNvSpPr>
          <p:nvPr/>
        </p:nvSpPr>
        <p:spPr bwMode="auto">
          <a:xfrm>
            <a:off x="2880787" y="2768253"/>
            <a:ext cx="1735494" cy="39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50" dirty="0">
                <a:solidFill>
                  <a:schemeClr val="bg1"/>
                </a:solidFill>
              </a:rPr>
              <a:t>  </a:t>
            </a:r>
            <a:r>
              <a:rPr lang="en-US" altLang="zh-CN" sz="1050" dirty="0">
                <a:solidFill>
                  <a:schemeClr val="bg1"/>
                </a:solidFill>
              </a:rPr>
              <a:t>HANDLE </a:t>
            </a:r>
            <a:r>
              <a:rPr lang="en-US" altLang="zh-CN" sz="1050" dirty="0" err="1">
                <a:solidFill>
                  <a:schemeClr val="bg1"/>
                </a:solidFill>
              </a:rPr>
              <a:t>hMutex</a:t>
            </a:r>
            <a:r>
              <a:rPr lang="en-US" altLang="zh-CN" sz="105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sz="1050" dirty="0">
                <a:solidFill>
                  <a:schemeClr val="bg1"/>
                </a:solidFill>
              </a:rPr>
              <a:t>  DWORD </a:t>
            </a:r>
            <a:r>
              <a:rPr lang="en-US" altLang="zh-CN" sz="1050" dirty="0" err="1">
                <a:solidFill>
                  <a:schemeClr val="bg1"/>
                </a:solidFill>
              </a:rPr>
              <a:t>dwMilliseconds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224" grpId="0" build="p"/>
      <p:bldP spid="225" grpId="0"/>
      <p:bldP spid="226" grpId="0"/>
      <p:bldP spid="227" grpId="0"/>
      <p:bldP spid="229" grpId="0"/>
      <p:bldP spid="230" grpId="0"/>
      <p:bldP spid="231" grpId="0"/>
      <p:bldP spid="232" grpId="0"/>
      <p:bldP spid="233" grpId="0" animBg="1"/>
      <p:bldP spid="2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529" y="727887"/>
            <a:ext cx="3060603" cy="306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7274" y="1207040"/>
            <a:ext cx="86645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103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48049" y="3359514"/>
            <a:ext cx="187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34743" y="293787"/>
            <a:ext cx="8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4390010" y="1072824"/>
            <a:ext cx="4008279" cy="1228561"/>
            <a:chOff x="4304043" y="1286668"/>
            <a:chExt cx="3837944" cy="2757793"/>
          </a:xfrm>
          <a:solidFill>
            <a:schemeClr val="bg1">
              <a:alpha val="20000"/>
            </a:schemeClr>
          </a:solidFill>
          <a:effectLst/>
        </p:grpSpPr>
        <p:sp>
          <p:nvSpPr>
            <p:cNvPr id="108" name="圆角矩形 10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214" name="圆角矩形 213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215" name="组合 214"/>
          <p:cNvGrpSpPr>
            <a:grpSpLocks/>
          </p:cNvGrpSpPr>
          <p:nvPr/>
        </p:nvGrpSpPr>
        <p:grpSpPr bwMode="auto">
          <a:xfrm>
            <a:off x="2465247" y="2113139"/>
            <a:ext cx="965422" cy="1371234"/>
            <a:chOff x="2210594" y="2144409"/>
            <a:chExt cx="966206" cy="1371233"/>
          </a:xfrm>
        </p:grpSpPr>
        <p:cxnSp>
          <p:nvCxnSpPr>
            <p:cNvPr id="216" name="直接连接符 215"/>
            <p:cNvCxnSpPr/>
            <p:nvPr/>
          </p:nvCxnSpPr>
          <p:spPr>
            <a:xfrm>
              <a:off x="2210594" y="3161507"/>
              <a:ext cx="955931" cy="354135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endCxn id="223" idx="3"/>
            </p:cNvCxnSpPr>
            <p:nvPr/>
          </p:nvCxnSpPr>
          <p:spPr>
            <a:xfrm flipV="1">
              <a:off x="2210594" y="2144409"/>
              <a:ext cx="966206" cy="247162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组合 218"/>
          <p:cNvGrpSpPr/>
          <p:nvPr/>
        </p:nvGrpSpPr>
        <p:grpSpPr>
          <a:xfrm>
            <a:off x="1129956" y="1961676"/>
            <a:ext cx="1627507" cy="1627284"/>
            <a:chOff x="1657223" y="3004400"/>
            <a:chExt cx="2170009" cy="2169712"/>
          </a:xfrm>
        </p:grpSpPr>
        <p:sp>
          <p:nvSpPr>
            <p:cNvPr id="220" name="椭圆 219"/>
            <p:cNvSpPr/>
            <p:nvPr/>
          </p:nvSpPr>
          <p:spPr>
            <a:xfrm>
              <a:off x="1657223" y="3004400"/>
              <a:ext cx="2170009" cy="2169712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058">
                <a:defRPr/>
              </a:pPr>
              <a:endParaRPr lang="zh-CN" altLang="en-US" sz="18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21" name="文本框 37"/>
            <p:cNvSpPr>
              <a:spLocks noChangeArrowheads="1"/>
            </p:cNvSpPr>
            <p:nvPr/>
          </p:nvSpPr>
          <p:spPr bwMode="auto">
            <a:xfrm>
              <a:off x="1798474" y="3637499"/>
              <a:ext cx="1887624" cy="1107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3" tIns="45706" rIns="91413" bIns="4570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zh-CN" altLang="en-US" sz="2400" dirty="0" smtClean="0">
                  <a:solidFill>
                    <a:schemeClr val="bg1"/>
                  </a:solidFill>
                  <a:latin typeface="方正兰亭粗黑_GBK" pitchFamily="2" charset="-122"/>
                  <a:ea typeface="方正兰亭粗黑_GBK" pitchFamily="2" charset="-122"/>
                  <a:sym typeface="微软雅黑" pitchFamily="34" charset="-122"/>
                </a:rPr>
                <a:t>线程之间</a:t>
              </a:r>
              <a:endParaRPr lang="en-US" altLang="zh-CN" sz="2400" dirty="0" smtClean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  <a:sym typeface="微软雅黑" pitchFamily="34" charset="-122"/>
              </a:endParaRPr>
            </a:p>
            <a:p>
              <a:pPr algn="ctr">
                <a:spcBef>
                  <a:spcPct val="0"/>
                </a:spcBef>
                <a:buNone/>
                <a:defRPr/>
              </a:pPr>
              <a:r>
                <a:rPr lang="zh-CN" altLang="en-US" sz="2400" dirty="0" smtClean="0">
                  <a:solidFill>
                    <a:schemeClr val="bg1"/>
                  </a:solidFill>
                  <a:latin typeface="方正兰亭粗黑_GBK" pitchFamily="2" charset="-122"/>
                  <a:ea typeface="方正兰亭粗黑_GBK" pitchFamily="2" charset="-122"/>
                  <a:sym typeface="微软雅黑" pitchFamily="34" charset="-122"/>
                </a:rPr>
                <a:t>的关系</a:t>
              </a:r>
              <a:endParaRPr lang="zh-CN" altLang="en-US" sz="2400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3298771" y="1344487"/>
            <a:ext cx="900656" cy="900532"/>
            <a:chOff x="4391699" y="1933593"/>
            <a:chExt cx="1200875" cy="1200709"/>
          </a:xfrm>
        </p:grpSpPr>
        <p:sp>
          <p:nvSpPr>
            <p:cNvPr id="223" name="椭圆 222"/>
            <p:cNvSpPr/>
            <p:nvPr/>
          </p:nvSpPr>
          <p:spPr>
            <a:xfrm>
              <a:off x="4391699" y="1933593"/>
              <a:ext cx="1200875" cy="120070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058">
                <a:defRPr/>
              </a:pPr>
              <a:endParaRPr lang="zh-CN" altLang="en-US" sz="1800" kern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224" name="文本框 37"/>
            <p:cNvSpPr>
              <a:spLocks noChangeArrowheads="1"/>
            </p:cNvSpPr>
            <p:nvPr/>
          </p:nvSpPr>
          <p:spPr bwMode="auto">
            <a:xfrm>
              <a:off x="4525383" y="2155765"/>
              <a:ext cx="1066888" cy="66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3" tIns="45706" rIns="91413" bIns="4570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buNone/>
              </a:pPr>
              <a:r>
                <a:rPr lang="zh-CN" altLang="en-US" sz="1200" dirty="0">
                  <a:solidFill>
                    <a:schemeClr val="bg1"/>
                  </a:solidFill>
                </a:rPr>
                <a:t>间接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相互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  <a:p>
              <a:pPr>
                <a:buNone/>
              </a:pPr>
              <a:r>
                <a:rPr lang="en-US" altLang="zh-CN" sz="1200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 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制约</a:t>
              </a:r>
              <a:endParaRPr lang="zh-CN" altLang="en-US" sz="120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3248893" y="3117847"/>
            <a:ext cx="900656" cy="900532"/>
            <a:chOff x="4391701" y="5028926"/>
            <a:chExt cx="1200875" cy="1200709"/>
          </a:xfrm>
        </p:grpSpPr>
        <p:sp>
          <p:nvSpPr>
            <p:cNvPr id="229" name="椭圆 228"/>
            <p:cNvSpPr/>
            <p:nvPr/>
          </p:nvSpPr>
          <p:spPr>
            <a:xfrm>
              <a:off x="4391701" y="5028926"/>
              <a:ext cx="1200875" cy="120070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058">
                <a:defRPr/>
              </a:pPr>
              <a:endParaRPr lang="zh-CN" altLang="en-US" sz="1800" kern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230" name="文本框 37"/>
            <p:cNvSpPr>
              <a:spLocks noChangeArrowheads="1"/>
            </p:cNvSpPr>
            <p:nvPr/>
          </p:nvSpPr>
          <p:spPr bwMode="auto">
            <a:xfrm>
              <a:off x="4457804" y="5318133"/>
              <a:ext cx="1066887" cy="615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3" tIns="45706" rIns="91413" bIns="4570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zh-CN" altLang="en-US" sz="1200" dirty="0" smtClean="0">
                  <a:solidFill>
                    <a:schemeClr val="bg1"/>
                  </a:solidFill>
                  <a:sym typeface="微软雅黑" pitchFamily="34" charset="-122"/>
                </a:rPr>
                <a:t>直接相互</a:t>
              </a:r>
              <a:endParaRPr lang="en-US" altLang="zh-CN" sz="1200" dirty="0" smtClean="0">
                <a:solidFill>
                  <a:schemeClr val="bg1"/>
                </a:solidFill>
                <a:sym typeface="微软雅黑" pitchFamily="34" charset="-122"/>
              </a:endParaRPr>
            </a:p>
            <a:p>
              <a:pPr algn="ctr">
                <a:spcBef>
                  <a:spcPct val="0"/>
                </a:spcBef>
                <a:buNone/>
                <a:defRPr/>
              </a:pPr>
              <a:r>
                <a:rPr lang="zh-CN" altLang="en-US" sz="1200" dirty="0" smtClean="0">
                  <a:solidFill>
                    <a:schemeClr val="bg1"/>
                  </a:solidFill>
                  <a:sym typeface="微软雅黑" pitchFamily="34" charset="-122"/>
                </a:rPr>
                <a:t>制约</a:t>
              </a:r>
              <a:endParaRPr lang="zh-CN" altLang="en-US" sz="1200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</p:grpSp>
      <p:sp>
        <p:nvSpPr>
          <p:cNvPr id="231" name="文本1"/>
          <p:cNvSpPr>
            <a:spLocks noChangeArrowheads="1"/>
          </p:cNvSpPr>
          <p:nvPr/>
        </p:nvSpPr>
        <p:spPr bwMode="gray">
          <a:xfrm>
            <a:off x="4532335" y="896062"/>
            <a:ext cx="3696240" cy="1549375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68568" tIns="34285" rIns="68568" bIns="3428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bg1"/>
                </a:solidFill>
              </a:rPr>
              <a:t>一个系统中的多个线程必然要共享某种系统资源，如共享</a:t>
            </a:r>
            <a:r>
              <a:rPr lang="en-US" altLang="zh-CN" sz="1000" dirty="0">
                <a:solidFill>
                  <a:schemeClr val="bg1"/>
                </a:solidFill>
              </a:rPr>
              <a:t>CPU</a:t>
            </a:r>
            <a:r>
              <a:rPr lang="zh-CN" altLang="en-US" sz="1000" dirty="0">
                <a:solidFill>
                  <a:schemeClr val="bg1"/>
                </a:solidFill>
              </a:rPr>
              <a:t>，共享</a:t>
            </a:r>
            <a:r>
              <a:rPr lang="en-US" altLang="zh-CN" sz="1000" dirty="0">
                <a:solidFill>
                  <a:schemeClr val="bg1"/>
                </a:solidFill>
              </a:rPr>
              <a:t>I/O</a:t>
            </a:r>
            <a:r>
              <a:rPr lang="zh-CN" altLang="en-US" sz="1000" dirty="0">
                <a:solidFill>
                  <a:schemeClr val="bg1"/>
                </a:solidFill>
              </a:rPr>
              <a:t>设备，所谓间接相互制约即源于这种资源共享，打印机就是最好的例子，线程</a:t>
            </a:r>
            <a:r>
              <a:rPr lang="en-US" altLang="zh-CN" sz="1000" dirty="0">
                <a:solidFill>
                  <a:schemeClr val="bg1"/>
                </a:solidFill>
              </a:rPr>
              <a:t>A</a:t>
            </a:r>
            <a:r>
              <a:rPr lang="zh-CN" altLang="en-US" sz="1000" dirty="0">
                <a:solidFill>
                  <a:schemeClr val="bg1"/>
                </a:solidFill>
              </a:rPr>
              <a:t>在使用打印机时，其它线程都要等待。</a:t>
            </a:r>
            <a:endParaRPr lang="zh-CN" altLang="en-US" sz="1000" dirty="0">
              <a:solidFill>
                <a:schemeClr val="bg1"/>
              </a:solidFill>
              <a:effectLst/>
            </a:endParaRPr>
          </a:p>
        </p:txBody>
      </p:sp>
      <p:sp>
        <p:nvSpPr>
          <p:cNvPr id="235" name="文本1"/>
          <p:cNvSpPr>
            <a:spLocks noChangeArrowheads="1"/>
          </p:cNvSpPr>
          <p:nvPr/>
        </p:nvSpPr>
        <p:spPr bwMode="gray">
          <a:xfrm>
            <a:off x="4694094" y="2334903"/>
            <a:ext cx="3095625" cy="892175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68568" tIns="34285" rIns="68568" bIns="3428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058">
              <a:lnSpc>
                <a:spcPct val="120000"/>
              </a:lnSpc>
              <a:defRPr/>
            </a:pPr>
            <a:endParaRPr lang="zh-CN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4207560" y="3042203"/>
            <a:ext cx="4168351" cy="976176"/>
            <a:chOff x="4304043" y="1286668"/>
            <a:chExt cx="3837944" cy="2757793"/>
          </a:xfrm>
          <a:solidFill>
            <a:schemeClr val="bg1">
              <a:alpha val="20000"/>
            </a:schemeClr>
          </a:solidFill>
          <a:effectLst/>
        </p:grpSpPr>
        <p:sp>
          <p:nvSpPr>
            <p:cNvPr id="237" name="圆角矩形 23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238" name="圆角矩形 237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</p:grpSp>
      <p:sp>
        <p:nvSpPr>
          <p:cNvPr id="239" name="文本1"/>
          <p:cNvSpPr>
            <a:spLocks noChangeArrowheads="1"/>
          </p:cNvSpPr>
          <p:nvPr/>
        </p:nvSpPr>
        <p:spPr bwMode="gray">
          <a:xfrm>
            <a:off x="4524149" y="3177761"/>
            <a:ext cx="3786997" cy="705059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68568" tIns="34285" rIns="68568" bIns="3428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bg1"/>
                </a:solidFill>
              </a:rPr>
              <a:t>这种制约主要是因为线程之间的合作，如有线程</a:t>
            </a:r>
            <a:r>
              <a:rPr lang="en-US" altLang="zh-CN" sz="1000" dirty="0">
                <a:solidFill>
                  <a:schemeClr val="bg1"/>
                </a:solidFill>
              </a:rPr>
              <a:t>A</a:t>
            </a:r>
            <a:r>
              <a:rPr lang="zh-CN" altLang="en-US" sz="1000" dirty="0">
                <a:solidFill>
                  <a:schemeClr val="bg1"/>
                </a:solidFill>
              </a:rPr>
              <a:t>将计算结果提供给线程</a:t>
            </a:r>
            <a:r>
              <a:rPr lang="en-US" altLang="zh-CN" sz="1000" dirty="0">
                <a:solidFill>
                  <a:schemeClr val="bg1"/>
                </a:solidFill>
              </a:rPr>
              <a:t>B</a:t>
            </a:r>
            <a:r>
              <a:rPr lang="zh-CN" altLang="en-US" sz="1000" dirty="0">
                <a:solidFill>
                  <a:schemeClr val="bg1"/>
                </a:solidFill>
              </a:rPr>
              <a:t>作进一步处理，那么线程</a:t>
            </a:r>
            <a:r>
              <a:rPr lang="en-US" altLang="zh-CN" sz="1000" dirty="0">
                <a:solidFill>
                  <a:schemeClr val="bg1"/>
                </a:solidFill>
              </a:rPr>
              <a:t>B</a:t>
            </a:r>
            <a:r>
              <a:rPr lang="zh-CN" altLang="en-US" sz="1000" dirty="0">
                <a:solidFill>
                  <a:schemeClr val="bg1"/>
                </a:solidFill>
              </a:rPr>
              <a:t>在线程</a:t>
            </a:r>
            <a:r>
              <a:rPr lang="en-US" altLang="zh-CN" sz="1000" dirty="0">
                <a:solidFill>
                  <a:schemeClr val="bg1"/>
                </a:solidFill>
              </a:rPr>
              <a:t>A</a:t>
            </a:r>
            <a:r>
              <a:rPr lang="zh-CN" altLang="en-US" sz="1000" dirty="0">
                <a:solidFill>
                  <a:schemeClr val="bg1"/>
                </a:solidFill>
              </a:rPr>
              <a:t>将数据送达之前都将处于阻塞状态。</a:t>
            </a:r>
          </a:p>
          <a:p>
            <a:pPr defTabSz="914058">
              <a:lnSpc>
                <a:spcPct val="120000"/>
              </a:lnSpc>
              <a:defRPr/>
            </a:pPr>
            <a:endParaRPr lang="zh-CN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0" name="文本1"/>
          <p:cNvSpPr>
            <a:spLocks noChangeArrowheads="1"/>
          </p:cNvSpPr>
          <p:nvPr/>
        </p:nvSpPr>
        <p:spPr bwMode="gray">
          <a:xfrm>
            <a:off x="929861" y="4305882"/>
            <a:ext cx="7446050" cy="655923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68568" tIns="34285" rIns="68568" bIns="3428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bg1"/>
                </a:solidFill>
              </a:rPr>
              <a:t>间接</a:t>
            </a:r>
            <a:r>
              <a:rPr lang="zh-CN" altLang="en-US" sz="1400" b="1" dirty="0">
                <a:solidFill>
                  <a:schemeClr val="bg1"/>
                </a:solidFill>
              </a:rPr>
              <a:t>相互制约可以称为</a:t>
            </a:r>
            <a:r>
              <a:rPr lang="zh-CN" altLang="en-US" sz="1400" b="1" dirty="0">
                <a:solidFill>
                  <a:srgbClr val="FF0000"/>
                </a:solidFill>
              </a:rPr>
              <a:t>互斥</a:t>
            </a:r>
            <a:r>
              <a:rPr lang="zh-CN" altLang="en-US" sz="1400" b="1" dirty="0">
                <a:solidFill>
                  <a:schemeClr val="bg1"/>
                </a:solidFill>
              </a:rPr>
              <a:t>，直接相互制约可以称为</a:t>
            </a:r>
            <a:r>
              <a:rPr lang="zh-CN" altLang="en-US" sz="1400" b="1" dirty="0">
                <a:solidFill>
                  <a:srgbClr val="FF0000"/>
                </a:solidFill>
              </a:rPr>
              <a:t>同步</a:t>
            </a:r>
            <a:r>
              <a:rPr lang="zh-CN" altLang="en-US" sz="1400" b="1" dirty="0">
                <a:solidFill>
                  <a:schemeClr val="bg1"/>
                </a:solidFill>
              </a:rPr>
              <a:t>，对于互斥可以这样理解，线程</a:t>
            </a:r>
            <a:r>
              <a:rPr lang="en-US" altLang="zh-CN" sz="1400" b="1" dirty="0">
                <a:solidFill>
                  <a:schemeClr val="bg1"/>
                </a:solidFill>
              </a:rPr>
              <a:t>A</a:t>
            </a:r>
            <a:r>
              <a:rPr lang="zh-CN" altLang="en-US" sz="1400" b="1" dirty="0">
                <a:solidFill>
                  <a:schemeClr val="bg1"/>
                </a:solidFill>
              </a:rPr>
              <a:t>和线程</a:t>
            </a:r>
            <a:r>
              <a:rPr lang="en-US" altLang="zh-CN" sz="1400" b="1" dirty="0">
                <a:solidFill>
                  <a:schemeClr val="bg1"/>
                </a:solidFill>
              </a:rPr>
              <a:t>B</a:t>
            </a:r>
            <a:r>
              <a:rPr lang="zh-CN" altLang="en-US" sz="1400" b="1" dirty="0">
                <a:solidFill>
                  <a:schemeClr val="bg1"/>
                </a:solidFill>
              </a:rPr>
              <a:t>互斥访问某个资源则它们之间就会产生顺序问题</a:t>
            </a:r>
            <a:r>
              <a:rPr lang="en-US" altLang="zh-CN" sz="1400" b="1" dirty="0">
                <a:solidFill>
                  <a:schemeClr val="bg1"/>
                </a:solidFill>
              </a:rPr>
              <a:t>——</a:t>
            </a:r>
            <a:r>
              <a:rPr lang="zh-CN" altLang="en-US" sz="1400" b="1" dirty="0">
                <a:solidFill>
                  <a:schemeClr val="bg1"/>
                </a:solidFill>
              </a:rPr>
              <a:t>要么线程</a:t>
            </a:r>
            <a:r>
              <a:rPr lang="en-US" altLang="zh-CN" sz="1400" b="1" dirty="0">
                <a:solidFill>
                  <a:schemeClr val="bg1"/>
                </a:solidFill>
              </a:rPr>
              <a:t>A</a:t>
            </a:r>
            <a:r>
              <a:rPr lang="zh-CN" altLang="en-US" sz="1400" b="1" dirty="0">
                <a:solidFill>
                  <a:schemeClr val="bg1"/>
                </a:solidFill>
              </a:rPr>
              <a:t>等待线程</a:t>
            </a:r>
            <a:r>
              <a:rPr lang="en-US" altLang="zh-CN" sz="1400" b="1" dirty="0">
                <a:solidFill>
                  <a:schemeClr val="bg1"/>
                </a:solidFill>
              </a:rPr>
              <a:t>B</a:t>
            </a:r>
            <a:r>
              <a:rPr lang="zh-CN" altLang="en-US" sz="1400" b="1" dirty="0">
                <a:solidFill>
                  <a:schemeClr val="bg1"/>
                </a:solidFill>
              </a:rPr>
              <a:t>操作完毕，要么线程</a:t>
            </a:r>
            <a:r>
              <a:rPr lang="en-US" altLang="zh-CN" sz="1400" b="1" dirty="0">
                <a:solidFill>
                  <a:schemeClr val="bg1"/>
                </a:solidFill>
              </a:rPr>
              <a:t>B</a:t>
            </a:r>
            <a:r>
              <a:rPr lang="zh-CN" altLang="en-US" sz="1400" b="1" dirty="0">
                <a:solidFill>
                  <a:schemeClr val="bg1"/>
                </a:solidFill>
              </a:rPr>
              <a:t>等待线程</a:t>
            </a:r>
            <a:r>
              <a:rPr lang="en-US" altLang="zh-CN" sz="1400" b="1" dirty="0">
                <a:solidFill>
                  <a:schemeClr val="bg1"/>
                </a:solidFill>
              </a:rPr>
              <a:t>A</a:t>
            </a:r>
            <a:r>
              <a:rPr lang="zh-CN" altLang="en-US" sz="1400" b="1" dirty="0">
                <a:solidFill>
                  <a:schemeClr val="bg1"/>
                </a:solidFill>
              </a:rPr>
              <a:t>操作完毕，这其实就是线程的同步了。</a:t>
            </a:r>
            <a:r>
              <a:rPr lang="zh-CN" altLang="en-US" sz="1400" b="1" dirty="0">
                <a:solidFill>
                  <a:srgbClr val="FF0000"/>
                </a:solidFill>
              </a:rPr>
              <a:t>因此同步包括互斥，互斥其实是一种特殊的同步。</a:t>
            </a:r>
          </a:p>
        </p:txBody>
      </p:sp>
    </p:spTree>
    <p:extLst>
      <p:ext uri="{BB962C8B-B14F-4D97-AF65-F5344CB8AC3E}">
        <p14:creationId xmlns:p14="http://schemas.microsoft.com/office/powerpoint/2010/main" val="124973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231" grpId="0"/>
      <p:bldP spid="235" grpId="0"/>
      <p:bldP spid="239" grpId="0"/>
      <p:bldP spid="2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11761" y="307146"/>
            <a:ext cx="8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6" name="椭圆 215"/>
          <p:cNvSpPr>
            <a:spLocks noChangeArrowheads="1"/>
          </p:cNvSpPr>
          <p:nvPr/>
        </p:nvSpPr>
        <p:spPr bwMode="auto">
          <a:xfrm rot="10800000">
            <a:off x="1187450" y="4432300"/>
            <a:ext cx="3554413" cy="503238"/>
          </a:xfrm>
          <a:prstGeom prst="ellipse">
            <a:avLst/>
          </a:prstGeom>
          <a:gradFill rotWithShape="1">
            <a:gsLst>
              <a:gs pos="0">
                <a:srgbClr val="3F3F3F"/>
              </a:gs>
              <a:gs pos="48000">
                <a:srgbClr val="535353"/>
              </a:gs>
              <a:gs pos="100000">
                <a:srgbClr val="7F7F7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21" name="组合 45"/>
          <p:cNvGrpSpPr>
            <a:grpSpLocks/>
          </p:cNvGrpSpPr>
          <p:nvPr/>
        </p:nvGrpSpPr>
        <p:grpSpPr bwMode="auto">
          <a:xfrm rot="21540000">
            <a:off x="316098" y="126680"/>
            <a:ext cx="2016125" cy="2016125"/>
            <a:chOff x="0" y="0"/>
            <a:chExt cx="1520552" cy="1520552"/>
          </a:xfrm>
        </p:grpSpPr>
        <p:grpSp>
          <p:nvGrpSpPr>
            <p:cNvPr id="222" name="组合 24"/>
            <p:cNvGrpSpPr>
              <a:grpSpLocks/>
            </p:cNvGrpSpPr>
            <p:nvPr/>
          </p:nvGrpSpPr>
          <p:grpSpPr bwMode="auto">
            <a:xfrm>
              <a:off x="0" y="0"/>
              <a:ext cx="1520552" cy="1520552"/>
              <a:chOff x="0" y="0"/>
              <a:chExt cx="1728192" cy="1728192"/>
            </a:xfrm>
          </p:grpSpPr>
          <p:sp>
            <p:nvSpPr>
              <p:cNvPr id="224" name="椭圆​​ 3"/>
              <p:cNvSpPr>
                <a:spLocks noChangeArrowheads="1"/>
              </p:cNvSpPr>
              <p:nvPr/>
            </p:nvSpPr>
            <p:spPr bwMode="auto">
              <a:xfrm>
                <a:off x="182116" y="418733"/>
                <a:ext cx="1127342" cy="1127342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175" cap="flat" cmpd="sng">
                <a:solidFill>
                  <a:srgbClr val="D8D8D8">
                    <a:alpha val="50000"/>
                  </a:srgbClr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23" name="矩形​​ 45"/>
            <p:cNvSpPr>
              <a:spLocks noChangeArrowheads="1"/>
            </p:cNvSpPr>
            <p:nvPr/>
          </p:nvSpPr>
          <p:spPr bwMode="auto">
            <a:xfrm>
              <a:off x="167036" y="647377"/>
              <a:ext cx="1025455" cy="44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</a:rPr>
                <a:t>关键段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CS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互斥</a:t>
              </a:r>
              <a:r>
                <a:rPr lang="zh-CN" altLang="en-US" sz="1600" dirty="0">
                  <a:solidFill>
                    <a:schemeClr val="bg1"/>
                  </a:solidFill>
                </a:rPr>
                <a:t>量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Mutex</a:t>
              </a:r>
              <a:endParaRPr lang="zh-CN" altLang="en-US" sz="1600" dirty="0">
                <a:solidFill>
                  <a:schemeClr val="bg1"/>
                </a:solidFill>
                <a:effectLst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21501"/>
              </p:ext>
            </p:extLst>
          </p:nvPr>
        </p:nvGraphicFramePr>
        <p:xfrm>
          <a:off x="407529" y="1980852"/>
          <a:ext cx="7886700" cy="1143000"/>
        </p:xfrm>
        <a:graphic>
          <a:graphicData uri="http://schemas.openxmlformats.org/drawingml/2006/table">
            <a:tbl>
              <a:tblPr/>
              <a:tblGrid>
                <a:gridCol w="1577340"/>
                <a:gridCol w="1577340"/>
                <a:gridCol w="1577340"/>
                <a:gridCol w="1577340"/>
                <a:gridCol w="1577340"/>
              </a:tblGrid>
              <a:tr h="38100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创建或初始化</a:t>
                      </a:r>
                      <a:endParaRPr lang="zh-CN" altLang="en-US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销毁</a:t>
                      </a:r>
                      <a:endParaRPr lang="zh-CN" altLang="en-US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进入互斥区域</a:t>
                      </a:r>
                      <a:endParaRPr lang="zh-CN" altLang="en-US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离开互斥区域</a:t>
                      </a:r>
                      <a:endParaRPr lang="zh-CN" altLang="en-US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关键段</a:t>
                      </a:r>
                      <a:r>
                        <a:rPr 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CS</a:t>
                      </a:r>
                      <a:endParaRPr lang="en-US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InitializeCriticalSection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DeleteCriticalSection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EnterCriticalSection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LeaveCriticalSection</a:t>
                      </a:r>
                      <a:endParaRPr lang="en-US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互斥量</a:t>
                      </a:r>
                      <a:r>
                        <a:rPr 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Mutex</a:t>
                      </a:r>
                      <a:endParaRPr lang="en-US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CreateMutex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CloseHandle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WaitForSingleObject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ReleaseMutex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6203" y="3204481"/>
            <a:ext cx="8046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关键段与互斥量都有“线程所有权”概念</a:t>
            </a:r>
            <a:r>
              <a:rPr lang="zh-CN" altLang="en-US" sz="1200" dirty="0">
                <a:solidFill>
                  <a:schemeClr val="bg1"/>
                </a:solidFill>
              </a:rPr>
              <a:t>，可以将“线程所有权”理解成旅馆的房卡，在旅馆前台登记名字拥有房卡后是可以多次进出房间的，其它人则无法进入直到你交出房卡。每个线程必须先通过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EnterCriticalSection</a:t>
            </a:r>
            <a:r>
              <a:rPr lang="zh-CN" altLang="en-US" sz="1200" dirty="0">
                <a:solidFill>
                  <a:schemeClr val="bg1"/>
                </a:solidFill>
              </a:rPr>
              <a:t>或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WaitForSingleObject</a:t>
            </a:r>
            <a:r>
              <a:rPr lang="zh-CN" altLang="en-US" sz="1200" dirty="0">
                <a:solidFill>
                  <a:schemeClr val="bg1"/>
                </a:solidFill>
              </a:rPr>
              <a:t>来尝试获得“线程所有权”才能调用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LeaveCriticalSection</a:t>
            </a:r>
            <a:r>
              <a:rPr lang="zh-CN" altLang="en-US" sz="1200" dirty="0">
                <a:solidFill>
                  <a:schemeClr val="bg1"/>
                </a:solidFill>
              </a:rPr>
              <a:t>或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ReleaseMutex</a:t>
            </a:r>
            <a:r>
              <a:rPr lang="zh-CN" altLang="en-US" sz="1200" dirty="0">
                <a:solidFill>
                  <a:schemeClr val="bg1"/>
                </a:solidFill>
              </a:rPr>
              <a:t>。否则会调用失败，这就相当于伪造房卡去办理退房手续</a:t>
            </a:r>
            <a:r>
              <a:rPr lang="en-US" altLang="zh-CN" sz="1200" dirty="0">
                <a:solidFill>
                  <a:schemeClr val="bg1"/>
                </a:solidFill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</a:rPr>
              <a:t>由于登记本上没有你的名字所以会被拒绝。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互斥量能很好的处理“遗弃”情况，因此在多进程之间可以放心的使用。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关键字段</a:t>
            </a:r>
            <a:r>
              <a:rPr lang="en-US" altLang="zh-CN" sz="1200" dirty="0">
                <a:solidFill>
                  <a:schemeClr val="bg1"/>
                </a:solidFill>
              </a:rPr>
              <a:t>CS</a:t>
            </a:r>
            <a:r>
              <a:rPr lang="zh-CN" altLang="en-US" sz="1200" dirty="0">
                <a:solidFill>
                  <a:schemeClr val="bg1"/>
                </a:solidFill>
              </a:rPr>
              <a:t>与互斥量</a:t>
            </a:r>
            <a:r>
              <a:rPr lang="en-US" altLang="zh-CN" sz="1200" dirty="0" err="1">
                <a:solidFill>
                  <a:schemeClr val="bg1"/>
                </a:solidFill>
              </a:rPr>
              <a:t>Mutex</a:t>
            </a:r>
            <a:r>
              <a:rPr lang="zh-CN" altLang="en-US" sz="1200" dirty="0">
                <a:solidFill>
                  <a:schemeClr val="bg1"/>
                </a:solidFill>
              </a:rPr>
              <a:t>因为有线程所有权概念，</a:t>
            </a:r>
            <a:r>
              <a:rPr lang="zh-CN" altLang="en-US" sz="1200" b="1" dirty="0">
                <a:solidFill>
                  <a:schemeClr val="bg1"/>
                </a:solidFill>
              </a:rPr>
              <a:t>所以不能解决线程间的同步问题。</a:t>
            </a:r>
            <a:endParaRPr lang="zh-CN" altLang="en-US" sz="12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21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216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11761" y="307146"/>
            <a:ext cx="8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6" name="椭圆 215"/>
          <p:cNvSpPr>
            <a:spLocks noChangeArrowheads="1"/>
          </p:cNvSpPr>
          <p:nvPr/>
        </p:nvSpPr>
        <p:spPr bwMode="auto">
          <a:xfrm rot="10800000">
            <a:off x="1187450" y="4432300"/>
            <a:ext cx="3554413" cy="503238"/>
          </a:xfrm>
          <a:prstGeom prst="ellipse">
            <a:avLst/>
          </a:prstGeom>
          <a:gradFill rotWithShape="1">
            <a:gsLst>
              <a:gs pos="0">
                <a:srgbClr val="3F3F3F"/>
              </a:gs>
              <a:gs pos="48000">
                <a:srgbClr val="535353"/>
              </a:gs>
              <a:gs pos="100000">
                <a:srgbClr val="7F7F7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21" name="组合 45"/>
          <p:cNvGrpSpPr>
            <a:grpSpLocks/>
          </p:cNvGrpSpPr>
          <p:nvPr/>
        </p:nvGrpSpPr>
        <p:grpSpPr bwMode="auto">
          <a:xfrm rot="21540000">
            <a:off x="390034" y="568061"/>
            <a:ext cx="1663468" cy="1315167"/>
            <a:chOff x="146518" y="354396"/>
            <a:chExt cx="1254580" cy="991893"/>
          </a:xfrm>
        </p:grpSpPr>
        <p:grpSp>
          <p:nvGrpSpPr>
            <p:cNvPr id="222" name="组合 24"/>
            <p:cNvGrpSpPr>
              <a:grpSpLocks/>
            </p:cNvGrpSpPr>
            <p:nvPr/>
          </p:nvGrpSpPr>
          <p:grpSpPr bwMode="auto">
            <a:xfrm>
              <a:off x="146518" y="354396"/>
              <a:ext cx="991893" cy="991893"/>
              <a:chOff x="166526" y="402791"/>
              <a:chExt cx="1127342" cy="1127342"/>
            </a:xfrm>
          </p:grpSpPr>
          <p:sp>
            <p:nvSpPr>
              <p:cNvPr id="224" name="椭圆​​ 3"/>
              <p:cNvSpPr>
                <a:spLocks noChangeArrowheads="1"/>
              </p:cNvSpPr>
              <p:nvPr/>
            </p:nvSpPr>
            <p:spPr bwMode="auto">
              <a:xfrm>
                <a:off x="166526" y="402791"/>
                <a:ext cx="1127342" cy="1127342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175" cap="flat" cmpd="sng">
                <a:solidFill>
                  <a:srgbClr val="D8D8D8">
                    <a:alpha val="50000"/>
                  </a:srgbClr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23" name="矩形​​ 45"/>
            <p:cNvSpPr>
              <a:spLocks noChangeArrowheads="1"/>
            </p:cNvSpPr>
            <p:nvPr/>
          </p:nvSpPr>
          <p:spPr bwMode="auto">
            <a:xfrm>
              <a:off x="218779" y="420897"/>
              <a:ext cx="1182319" cy="812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事件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Event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信号量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Semaphore</a:t>
              </a:r>
              <a:endParaRPr lang="zh-CN" altLang="en-US" sz="1600" dirty="0">
                <a:solidFill>
                  <a:schemeClr val="bg1"/>
                </a:solidFill>
                <a:effectLst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8700"/>
              </p:ext>
            </p:extLst>
          </p:nvPr>
        </p:nvGraphicFramePr>
        <p:xfrm>
          <a:off x="407529" y="1980852"/>
          <a:ext cx="7886700" cy="1219200"/>
        </p:xfrm>
        <a:graphic>
          <a:graphicData uri="http://schemas.openxmlformats.org/drawingml/2006/table">
            <a:tbl>
              <a:tblPr/>
              <a:tblGrid>
                <a:gridCol w="1577340"/>
                <a:gridCol w="1577340"/>
                <a:gridCol w="1577340"/>
                <a:gridCol w="1577340"/>
                <a:gridCol w="1577340"/>
              </a:tblGrid>
              <a:tr h="38100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alt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创建或初始化</a:t>
                      </a:r>
                      <a:endParaRPr lang="zh-CN" alt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销毁</a:t>
                      </a:r>
                      <a:endParaRPr lang="zh-CN" alt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进入互斥区域</a:t>
                      </a:r>
                      <a:endParaRPr lang="zh-CN" alt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离开互斥区域</a:t>
                      </a:r>
                      <a:endParaRPr lang="zh-CN" alt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Event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CreateEvent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CloseHandle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SetEvent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ResetEvent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Semaphore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CreateSemaphore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CloseHandle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WaitForSingleObject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Release-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Semaphore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6203" y="3204481"/>
            <a:ext cx="80465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信号量在计数大于</a:t>
            </a:r>
            <a:r>
              <a:rPr lang="en-US" altLang="zh-CN" sz="1600" dirty="0">
                <a:solidFill>
                  <a:schemeClr val="bg1"/>
                </a:solidFill>
              </a:rPr>
              <a:t>0</a:t>
            </a:r>
            <a:r>
              <a:rPr lang="zh-CN" altLang="en-US" sz="1600" dirty="0">
                <a:solidFill>
                  <a:schemeClr val="bg1"/>
                </a:solidFill>
              </a:rPr>
              <a:t>时表示触发状态，调用</a:t>
            </a:r>
            <a:r>
              <a:rPr lang="en-US" altLang="zh-CN" sz="1600" dirty="0" err="1">
                <a:solidFill>
                  <a:schemeClr val="bg1"/>
                </a:solidFill>
              </a:rPr>
              <a:t>WaitForSingleObject</a:t>
            </a:r>
            <a:r>
              <a:rPr lang="zh-CN" altLang="en-US" sz="1600" dirty="0">
                <a:solidFill>
                  <a:schemeClr val="bg1"/>
                </a:solidFill>
              </a:rPr>
              <a:t>不会阻塞，等于</a:t>
            </a:r>
            <a:r>
              <a:rPr lang="en-US" altLang="zh-CN" sz="1600" dirty="0">
                <a:solidFill>
                  <a:schemeClr val="bg1"/>
                </a:solidFill>
              </a:rPr>
              <a:t>0</a:t>
            </a:r>
            <a:r>
              <a:rPr lang="zh-CN" altLang="en-US" sz="1600" dirty="0">
                <a:solidFill>
                  <a:schemeClr val="bg1"/>
                </a:solidFill>
              </a:rPr>
              <a:t>表示未触发状态，调用</a:t>
            </a:r>
            <a:r>
              <a:rPr lang="en-US" altLang="zh-CN" sz="1600" dirty="0" err="1">
                <a:solidFill>
                  <a:schemeClr val="bg1"/>
                </a:solidFill>
              </a:rPr>
              <a:t>WaitForSingleObject</a:t>
            </a:r>
            <a:r>
              <a:rPr lang="zh-CN" altLang="en-US" sz="1600" dirty="0">
                <a:solidFill>
                  <a:schemeClr val="bg1"/>
                </a:solidFill>
              </a:rPr>
              <a:t>会阻塞直到有其它线程递增了计数。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互斥量和事件可以用来解决线程间的同步问题</a:t>
            </a:r>
            <a:r>
              <a:rPr lang="zh-CN" altLang="en-US" sz="1600" b="1" dirty="0">
                <a:solidFill>
                  <a:schemeClr val="bg1"/>
                </a:solidFill>
              </a:rPr>
              <a:t>。因为互斥问题也是同步问题的一种，因此也可用于解决互斥问题。</a:t>
            </a:r>
            <a:r>
              <a:rPr lang="zh-CN" altLang="en-US" sz="1600" dirty="0">
                <a:solidFill>
                  <a:schemeClr val="bg1"/>
                </a:solidFill>
              </a:rPr>
              <a:t> </a:t>
            </a:r>
            <a:endParaRPr lang="zh-CN" altLang="en-US" sz="16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853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216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0072" y="1"/>
            <a:ext cx="6131758" cy="2500627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053479" y="1505553"/>
            <a:ext cx="6858000" cy="1790700"/>
          </a:xfrm>
        </p:spPr>
        <p:txBody>
          <a:bodyPr>
            <a:noAutofit/>
          </a:bodyPr>
          <a:lstStyle/>
          <a:p>
            <a:r>
              <a:rPr lang="en-US" altLang="zh-CN" sz="8625" dirty="0" smtClean="0">
                <a:solidFill>
                  <a:schemeClr val="bg1"/>
                </a:solidFill>
                <a:latin typeface="+mj-ea"/>
              </a:rPr>
              <a:t>3Q</a:t>
            </a:r>
            <a:endParaRPr lang="zh-CN" altLang="en-US" sz="8625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1106951" y="3622323"/>
            <a:ext cx="6858000" cy="1241822"/>
          </a:xfrm>
        </p:spPr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</a:rPr>
              <a:t>Q&amp;A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177767" y="3395978"/>
            <a:ext cx="4814047" cy="26894"/>
          </a:xfrm>
          <a:prstGeom prst="line">
            <a:avLst/>
          </a:prstGeom>
          <a:ln w="25400">
            <a:solidFill>
              <a:schemeClr val="bg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368864" y="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模板下载：</a:t>
            </a:r>
            <a:r>
              <a:rPr lang="en-US" altLang="zh-CN" sz="100" dirty="0"/>
              <a:t>www.1ppt.com/moban/     </a:t>
            </a:r>
            <a:r>
              <a:rPr lang="zh-CN" altLang="en-US" sz="100" dirty="0"/>
              <a:t>行业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www.1ppt.com/hangye/ </a:t>
            </a:r>
          </a:p>
          <a:p>
            <a:pPr lvl="0"/>
            <a:r>
              <a:rPr lang="zh-CN" altLang="en-US" sz="100" dirty="0"/>
              <a:t>节日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www.1ppt.com/jieri/           PPT</a:t>
            </a:r>
            <a:r>
              <a:rPr lang="zh-CN" altLang="en-US" sz="100" dirty="0"/>
              <a:t>素材下载：</a:t>
            </a:r>
            <a:r>
              <a:rPr lang="en-US" altLang="zh-CN" sz="100" dirty="0"/>
              <a:t>www.1ppt.com/sucai/</a:t>
            </a:r>
          </a:p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背景图片：</a:t>
            </a:r>
            <a:r>
              <a:rPr lang="en-US" altLang="zh-CN" sz="100" dirty="0"/>
              <a:t>www.1ppt.com/beijing/      PPT</a:t>
            </a:r>
            <a:r>
              <a:rPr lang="zh-CN" altLang="en-US" sz="100" dirty="0"/>
              <a:t>图表下载：</a:t>
            </a:r>
            <a:r>
              <a:rPr lang="en-US" altLang="zh-CN" sz="100" dirty="0"/>
              <a:t>www.1ppt.com/tubiao/      </a:t>
            </a:r>
          </a:p>
          <a:p>
            <a:pPr lvl="0"/>
            <a:r>
              <a:rPr lang="zh-CN" altLang="en-US" sz="100" dirty="0"/>
              <a:t>优秀</a:t>
            </a:r>
            <a:r>
              <a:rPr lang="en-US" altLang="zh-CN" sz="100" dirty="0"/>
              <a:t>PPT</a:t>
            </a:r>
            <a:r>
              <a:rPr lang="zh-CN" altLang="en-US" sz="100" dirty="0"/>
              <a:t>下载：</a:t>
            </a:r>
            <a:r>
              <a:rPr lang="en-US" altLang="zh-CN" sz="100" dirty="0"/>
              <a:t>www.1ppt.com/xiazai/        PPT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www.1ppt.com/powerpoint/      </a:t>
            </a:r>
          </a:p>
          <a:p>
            <a:pPr lvl="0"/>
            <a:r>
              <a:rPr lang="en-US" altLang="zh-CN" sz="100" dirty="0"/>
              <a:t>Word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www.1ppt.com/word/              Excel</a:t>
            </a:r>
            <a:r>
              <a:rPr lang="zh-CN" altLang="en-US" sz="100" dirty="0"/>
              <a:t>教程：</a:t>
            </a:r>
            <a:r>
              <a:rPr lang="en-US" altLang="zh-CN" sz="100" dirty="0"/>
              <a:t>www.1ppt.com/excel/  </a:t>
            </a:r>
          </a:p>
          <a:p>
            <a:pPr lvl="0"/>
            <a:r>
              <a:rPr lang="zh-CN" altLang="en-US" sz="100" dirty="0"/>
              <a:t>资料下载：</a:t>
            </a:r>
            <a:r>
              <a:rPr lang="en-US" altLang="zh-CN" sz="100" dirty="0"/>
              <a:t>www.1ppt.com/ziliao/                PPT</a:t>
            </a:r>
            <a:r>
              <a:rPr lang="zh-CN" altLang="en-US" sz="100" dirty="0"/>
              <a:t>课件下载：</a:t>
            </a:r>
            <a:r>
              <a:rPr lang="en-US" altLang="zh-CN" sz="100" dirty="0"/>
              <a:t>www.1ppt.com/kejian/ </a:t>
            </a:r>
          </a:p>
          <a:p>
            <a:pPr lvl="0"/>
            <a:r>
              <a:rPr lang="zh-CN" altLang="en-US" sz="100" dirty="0"/>
              <a:t>范文下载：</a:t>
            </a:r>
            <a:r>
              <a:rPr lang="en-US" altLang="zh-CN" sz="100" dirty="0"/>
              <a:t>www.1ppt.com/fanwen/             </a:t>
            </a:r>
            <a:r>
              <a:rPr lang="zh-CN" altLang="en-US" sz="100" dirty="0"/>
              <a:t>试卷下载：</a:t>
            </a:r>
            <a:r>
              <a:rPr lang="en-US" altLang="zh-CN" sz="100" dirty="0"/>
              <a:t>www.1ppt.com/shiti/  </a:t>
            </a:r>
          </a:p>
          <a:p>
            <a:pPr lvl="0"/>
            <a:r>
              <a:rPr lang="zh-CN" altLang="en-US" sz="100" dirty="0"/>
              <a:t>教案下载：</a:t>
            </a:r>
            <a:r>
              <a:rPr lang="en-US" altLang="zh-CN" sz="100" dirty="0"/>
              <a:t>www.1ppt.com/jiaoan/  </a:t>
            </a:r>
            <a:r>
              <a:rPr lang="en-US" altLang="zh-CN" sz="100" dirty="0" smtClean="0"/>
              <a:t>      PPT</a:t>
            </a:r>
            <a:r>
              <a:rPr lang="zh-CN" altLang="en-US" sz="100" dirty="0" smtClean="0"/>
              <a:t>论坛：</a:t>
            </a:r>
            <a:r>
              <a:rPr lang="en-US" altLang="zh-CN" sz="100" dirty="0" smtClean="0"/>
              <a:t>www.1ppt.cn</a:t>
            </a:r>
            <a:endParaRPr lang="en-US" altLang="zh-CN" sz="100" dirty="0"/>
          </a:p>
          <a:p>
            <a:pPr lvl="0"/>
            <a:r>
              <a:rPr lang="en-US" altLang="zh-CN" sz="100" dirty="0"/>
              <a:t> 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8257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97737" y="633184"/>
            <a:ext cx="4258407" cy="4109988"/>
          </a:xfrm>
          <a:prstGeom prst="rect">
            <a:avLst/>
          </a:prstGeom>
        </p:spPr>
      </p:pic>
      <p:sp>
        <p:nvSpPr>
          <p:cNvPr id="5" name="自由: 形状 83"/>
          <p:cNvSpPr/>
          <p:nvPr/>
        </p:nvSpPr>
        <p:spPr>
          <a:xfrm>
            <a:off x="553332" y="-216495"/>
            <a:ext cx="2947895" cy="5787116"/>
          </a:xfrm>
          <a:custGeom>
            <a:avLst/>
            <a:gdLst>
              <a:gd name="connsiteX0" fmla="*/ 518899 w 4353062"/>
              <a:gd name="connsiteY0" fmla="*/ 0 h 8042140"/>
              <a:gd name="connsiteX1" fmla="*/ 4352963 w 4353062"/>
              <a:gd name="connsiteY1" fmla="*/ 3834063 h 8042140"/>
              <a:gd name="connsiteX2" fmla="*/ 422647 w 4353062"/>
              <a:gd name="connsiteY2" fmla="*/ 7700211 h 8042140"/>
              <a:gd name="connsiteX3" fmla="*/ 294310 w 4353062"/>
              <a:gd name="connsiteY3" fmla="*/ 7603958 h 8042140"/>
              <a:gd name="connsiteX0" fmla="*/ 96252 w 3930415"/>
              <a:gd name="connsiteY0" fmla="*/ 0 h 7700211"/>
              <a:gd name="connsiteX1" fmla="*/ 3930316 w 3930415"/>
              <a:gd name="connsiteY1" fmla="*/ 3834063 h 7700211"/>
              <a:gd name="connsiteX2" fmla="*/ 0 w 3930415"/>
              <a:gd name="connsiteY2" fmla="*/ 7700211 h 7700211"/>
              <a:gd name="connsiteX0" fmla="*/ 96252 w 3930415"/>
              <a:gd name="connsiteY0" fmla="*/ 0 h 7700211"/>
              <a:gd name="connsiteX1" fmla="*/ 3930316 w 3930415"/>
              <a:gd name="connsiteY1" fmla="*/ 3834063 h 7700211"/>
              <a:gd name="connsiteX2" fmla="*/ 0 w 3930415"/>
              <a:gd name="connsiteY2" fmla="*/ 7700211 h 7700211"/>
              <a:gd name="connsiteX0" fmla="*/ 96252 w 3933873"/>
              <a:gd name="connsiteY0" fmla="*/ 0 h 7700211"/>
              <a:gd name="connsiteX1" fmla="*/ 3930316 w 3933873"/>
              <a:gd name="connsiteY1" fmla="*/ 3834063 h 7700211"/>
              <a:gd name="connsiteX2" fmla="*/ 0 w 3933873"/>
              <a:gd name="connsiteY2" fmla="*/ 7700211 h 7700211"/>
              <a:gd name="connsiteX0" fmla="*/ 96252 w 3930374"/>
              <a:gd name="connsiteY0" fmla="*/ 0 h 7700211"/>
              <a:gd name="connsiteX1" fmla="*/ 3930316 w 3930374"/>
              <a:gd name="connsiteY1" fmla="*/ 3834063 h 7700211"/>
              <a:gd name="connsiteX2" fmla="*/ 0 w 3930374"/>
              <a:gd name="connsiteY2" fmla="*/ 7700211 h 7700211"/>
              <a:gd name="connsiteX0" fmla="*/ 96252 w 3930374"/>
              <a:gd name="connsiteY0" fmla="*/ 15944 h 7716155"/>
              <a:gd name="connsiteX1" fmla="*/ 3930316 w 3930374"/>
              <a:gd name="connsiteY1" fmla="*/ 3850007 h 7716155"/>
              <a:gd name="connsiteX2" fmla="*/ 0 w 3930374"/>
              <a:gd name="connsiteY2" fmla="*/ 7716155 h 7716155"/>
              <a:gd name="connsiteX0" fmla="*/ 96414 w 3930526"/>
              <a:gd name="connsiteY0" fmla="*/ 15944 h 7716155"/>
              <a:gd name="connsiteX1" fmla="*/ 3930478 w 3930526"/>
              <a:gd name="connsiteY1" fmla="*/ 3850007 h 7716155"/>
              <a:gd name="connsiteX2" fmla="*/ 162 w 3930526"/>
              <a:gd name="connsiteY2" fmla="*/ 7716155 h 77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0526" h="7716155">
                <a:moveTo>
                  <a:pt x="96414" y="15944"/>
                </a:moveTo>
                <a:cubicBezTo>
                  <a:pt x="-272554" y="-56246"/>
                  <a:pt x="3914435" y="-48223"/>
                  <a:pt x="3930478" y="3850007"/>
                </a:cubicBezTo>
                <a:cubicBezTo>
                  <a:pt x="3946521" y="7748237"/>
                  <a:pt x="-29248" y="7665354"/>
                  <a:pt x="162" y="7716155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980253" y="2180175"/>
            <a:ext cx="1549400" cy="9937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95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01226" y="873702"/>
            <a:ext cx="437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en-US" altLang="zh-CN" sz="30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神马是线程</a:t>
            </a:r>
            <a:endParaRPr lang="zh-CN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88839" y="1747627"/>
            <a:ext cx="437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en-US" altLang="zh-CN" sz="30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线程创建</a:t>
            </a:r>
            <a:endParaRPr lang="zh-CN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4205" y="2688178"/>
            <a:ext cx="437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zh-CN" sz="30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线程互斥</a:t>
            </a:r>
            <a:endParaRPr lang="zh-CN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44346" y="3668515"/>
            <a:ext cx="437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en-US" altLang="zh-CN" sz="30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  <a:endParaRPr lang="zh-CN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55330" y="1348460"/>
            <a:ext cx="2958175" cy="289017"/>
            <a:chOff x="3217886" y="2576583"/>
            <a:chExt cx="3944233" cy="385356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448707" y="2754051"/>
              <a:ext cx="3713412" cy="152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886" y="2576583"/>
              <a:ext cx="385356" cy="385356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3328279" y="2223884"/>
            <a:ext cx="2958175" cy="289017"/>
            <a:chOff x="3217886" y="2576583"/>
            <a:chExt cx="3944233" cy="38535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448707" y="2754051"/>
              <a:ext cx="3713412" cy="152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886" y="2576583"/>
              <a:ext cx="385356" cy="385356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3304437" y="3175841"/>
            <a:ext cx="2958175" cy="289017"/>
            <a:chOff x="3217886" y="2576583"/>
            <a:chExt cx="3944233" cy="38535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3448707" y="2754051"/>
              <a:ext cx="3713412" cy="152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886" y="2576583"/>
              <a:ext cx="385356" cy="38535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2912362" y="4167587"/>
            <a:ext cx="2958175" cy="289017"/>
            <a:chOff x="3217886" y="2576583"/>
            <a:chExt cx="3944233" cy="38535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448707" y="2754051"/>
              <a:ext cx="3713412" cy="152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886" y="2576583"/>
              <a:ext cx="385356" cy="385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93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529" y="727887"/>
            <a:ext cx="3060603" cy="306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7274" y="1207040"/>
            <a:ext cx="86645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103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46562" y="3496102"/>
            <a:ext cx="2307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神马是线程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8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48478" y="202419"/>
            <a:ext cx="80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何为线程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7" name="TextBox 4"/>
          <p:cNvSpPr txBox="1"/>
          <p:nvPr/>
        </p:nvSpPr>
        <p:spPr>
          <a:xfrm>
            <a:off x="755396" y="1115653"/>
            <a:ext cx="7716799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线程的基本概念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：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进程的</a:t>
            </a:r>
            <a:r>
              <a:rPr lang="zh-CN" altLang="en-US" sz="3600" dirty="0">
                <a:solidFill>
                  <a:schemeClr val="bg1"/>
                </a:solidFill>
              </a:rPr>
              <a:t>顺序执行流。同类的多个线程共享一块内存空间和一组系统资源，线程本身有一个供程序执行时的堆栈。线程在切换时负荷小，因此，线程也被称为轻负荷进程。一个进程包含多个线程。</a:t>
            </a:r>
            <a:endParaRPr lang="zh-CN" altLang="en-US" sz="36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461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217" grpId="0"/>
      <p:bldP spid="2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055218" y="202419"/>
            <a:ext cx="99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与进程的区别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455178" y="3280499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214" name="组合 213"/>
          <p:cNvGrpSpPr/>
          <p:nvPr/>
        </p:nvGrpSpPr>
        <p:grpSpPr>
          <a:xfrm>
            <a:off x="2568667" y="1209747"/>
            <a:ext cx="1988922" cy="2066607"/>
            <a:chOff x="1798024" y="2281555"/>
            <a:chExt cx="1322916" cy="1530349"/>
          </a:xfrm>
        </p:grpSpPr>
        <p:sp>
          <p:nvSpPr>
            <p:cNvPr id="215" name="等腰三角形 2"/>
            <p:cNvSpPr/>
            <p:nvPr/>
          </p:nvSpPr>
          <p:spPr bwMode="auto">
            <a:xfrm rot="10825742">
              <a:off x="1798024" y="2281555"/>
              <a:ext cx="1322916" cy="153034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 w="63500">
              <a:noFill/>
            </a:ln>
            <a:effectLst/>
            <a:extLst/>
          </p:spPr>
          <p:txBody>
            <a:bodyPr wrap="none" lIns="68580" tIns="34290" rIns="68580" bIns="34290" anchor="ctr"/>
            <a:lstStyle/>
            <a:p>
              <a:pPr algn="ctr">
                <a:defRPr/>
              </a:pPr>
              <a:endParaRPr lang="zh-CN" altLang="en-US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79656" y="2467951"/>
              <a:ext cx="766397" cy="78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50" dirty="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45479" y="1385144"/>
            <a:ext cx="16427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进程</a:t>
            </a:r>
            <a:r>
              <a:rPr lang="zh-CN" altLang="en-US" sz="1400" dirty="0" smtClean="0">
                <a:solidFill>
                  <a:schemeClr val="bg1"/>
                </a:solidFill>
              </a:rPr>
              <a:t>至少有</a:t>
            </a:r>
            <a:r>
              <a:rPr lang="zh-CN" altLang="en-US" sz="1400" dirty="0">
                <a:solidFill>
                  <a:schemeClr val="bg1"/>
                </a:solidFill>
              </a:rPr>
              <a:t>一</a:t>
            </a:r>
            <a:r>
              <a:rPr lang="zh-CN" altLang="en-US" sz="1400" dirty="0" smtClean="0">
                <a:solidFill>
                  <a:schemeClr val="bg1"/>
                </a:solidFill>
              </a:rPr>
              <a:t>个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线程线程</a:t>
            </a:r>
            <a:r>
              <a:rPr lang="zh-CN" altLang="en-US" sz="1400" dirty="0">
                <a:solidFill>
                  <a:schemeClr val="bg1"/>
                </a:solidFill>
              </a:rPr>
              <a:t>的</a:t>
            </a:r>
            <a:r>
              <a:rPr lang="zh-CN" altLang="en-US" sz="1400" dirty="0" smtClean="0">
                <a:solidFill>
                  <a:schemeClr val="bg1"/>
                </a:solidFill>
              </a:rPr>
              <a:t>划分尺度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小于进程</a:t>
            </a:r>
            <a:r>
              <a:rPr lang="zh-CN" altLang="en-US" sz="1400" dirty="0">
                <a:solidFill>
                  <a:schemeClr val="bg1"/>
                </a:solidFill>
              </a:rPr>
              <a:t>，</a:t>
            </a:r>
            <a:r>
              <a:rPr lang="zh-CN" altLang="en-US" sz="1400" dirty="0" smtClean="0">
                <a:solidFill>
                  <a:schemeClr val="bg1"/>
                </a:solidFill>
              </a:rPr>
              <a:t>从而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多线程程序并发</a:t>
            </a:r>
            <a:r>
              <a:rPr lang="zh-CN" altLang="en-US" sz="1400" dirty="0">
                <a:solidFill>
                  <a:schemeClr val="bg1"/>
                </a:solidFill>
              </a:rPr>
              <a:t>性高。</a:t>
            </a:r>
          </a:p>
        </p:txBody>
      </p:sp>
      <p:sp>
        <p:nvSpPr>
          <p:cNvPr id="242" name="椭圆 241"/>
          <p:cNvSpPr/>
          <p:nvPr/>
        </p:nvSpPr>
        <p:spPr>
          <a:xfrm>
            <a:off x="1328498" y="3292797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243" name="组合 242"/>
          <p:cNvGrpSpPr/>
          <p:nvPr/>
        </p:nvGrpSpPr>
        <p:grpSpPr>
          <a:xfrm>
            <a:off x="397651" y="1210146"/>
            <a:ext cx="2096190" cy="2082031"/>
            <a:chOff x="1864703" y="2284555"/>
            <a:chExt cx="1322916" cy="1530349"/>
          </a:xfrm>
        </p:grpSpPr>
        <p:sp>
          <p:nvSpPr>
            <p:cNvPr id="244" name="等腰三角形 2"/>
            <p:cNvSpPr/>
            <p:nvPr/>
          </p:nvSpPr>
          <p:spPr bwMode="auto">
            <a:xfrm rot="10825742">
              <a:off x="1864703" y="2284555"/>
              <a:ext cx="1322916" cy="153034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 w="63500">
              <a:noFill/>
            </a:ln>
            <a:effectLst/>
            <a:extLst/>
          </p:spPr>
          <p:txBody>
            <a:bodyPr wrap="none" lIns="68580" tIns="34290" rIns="68580" bIns="34290" anchor="ctr"/>
            <a:lstStyle/>
            <a:p>
              <a:pPr algn="ctr">
                <a:defRPr/>
              </a:pPr>
              <a:endParaRPr lang="zh-CN" altLang="en-US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2079656" y="2467951"/>
              <a:ext cx="766397" cy="78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50" dirty="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246" name="矩形 245"/>
          <p:cNvSpPr/>
          <p:nvPr/>
        </p:nvSpPr>
        <p:spPr>
          <a:xfrm>
            <a:off x="2861889" y="1499926"/>
            <a:ext cx="15677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进程在执行过程中有独立的内存单元，线程则是共享内存。</a:t>
            </a:r>
            <a:endParaRPr lang="zh-CN" alt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5576656" y="3302349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248" name="组合 247"/>
          <p:cNvGrpSpPr/>
          <p:nvPr/>
        </p:nvGrpSpPr>
        <p:grpSpPr>
          <a:xfrm>
            <a:off x="4671395" y="1240588"/>
            <a:ext cx="1988922" cy="2066607"/>
            <a:chOff x="1798024" y="2281555"/>
            <a:chExt cx="1322916" cy="1530349"/>
          </a:xfrm>
        </p:grpSpPr>
        <p:sp>
          <p:nvSpPr>
            <p:cNvPr id="249" name="等腰三角形 2"/>
            <p:cNvSpPr/>
            <p:nvPr/>
          </p:nvSpPr>
          <p:spPr bwMode="auto">
            <a:xfrm rot="10825742">
              <a:off x="1798024" y="2281555"/>
              <a:ext cx="1322916" cy="153034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 w="63500">
              <a:noFill/>
            </a:ln>
            <a:effectLst/>
            <a:extLst/>
          </p:spPr>
          <p:txBody>
            <a:bodyPr wrap="none" lIns="68580" tIns="34290" rIns="68580" bIns="34290" anchor="ctr"/>
            <a:lstStyle/>
            <a:p>
              <a:pPr algn="ctr">
                <a:defRPr/>
              </a:pPr>
              <a:endParaRPr lang="zh-CN" altLang="en-US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2079656" y="2467951"/>
              <a:ext cx="766397" cy="78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50" dirty="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251" name="矩形 250"/>
          <p:cNvSpPr/>
          <p:nvPr/>
        </p:nvSpPr>
        <p:spPr>
          <a:xfrm>
            <a:off x="4996425" y="1361316"/>
            <a:ext cx="15677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每个独立的线程有一个程序运行的入口，顺序执行序列和程序出口。但是线程不能独立运行，必须存在于进程中</a:t>
            </a:r>
            <a:r>
              <a:rPr lang="zh-CN" altLang="en-US" sz="1400" dirty="0"/>
              <a:t>。</a:t>
            </a:r>
            <a:endParaRPr lang="zh-CN" altLang="en-US" sz="1400" dirty="0">
              <a:effectLst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7863014" y="3299996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253" name="组合 252"/>
          <p:cNvGrpSpPr/>
          <p:nvPr/>
        </p:nvGrpSpPr>
        <p:grpSpPr>
          <a:xfrm>
            <a:off x="6785906" y="1250230"/>
            <a:ext cx="2358094" cy="2066607"/>
            <a:chOff x="1798024" y="2281555"/>
            <a:chExt cx="1322916" cy="1530349"/>
          </a:xfrm>
        </p:grpSpPr>
        <p:sp>
          <p:nvSpPr>
            <p:cNvPr id="254" name="等腰三角形 2"/>
            <p:cNvSpPr/>
            <p:nvPr/>
          </p:nvSpPr>
          <p:spPr bwMode="auto">
            <a:xfrm rot="10825742">
              <a:off x="1798024" y="2281555"/>
              <a:ext cx="1322916" cy="153034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 w="63500">
              <a:noFill/>
            </a:ln>
            <a:effectLst/>
            <a:extLst/>
          </p:spPr>
          <p:txBody>
            <a:bodyPr wrap="none" lIns="68580" tIns="34290" rIns="68580" bIns="34290" anchor="ctr"/>
            <a:lstStyle/>
            <a:p>
              <a:pPr algn="ctr">
                <a:defRPr/>
              </a:pPr>
              <a:endParaRPr lang="zh-CN" altLang="en-US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2079656" y="2467951"/>
              <a:ext cx="766397" cy="78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50" dirty="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256" name="矩形 255"/>
          <p:cNvSpPr/>
          <p:nvPr/>
        </p:nvSpPr>
        <p:spPr>
          <a:xfrm>
            <a:off x="7029762" y="1330648"/>
            <a:ext cx="18629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多线程在应用程序中，有多个执行部分同时执行。但操作系统并没有将多个线程当做多个独立的应用来处理（调度管理与资源分配）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zh-CN" alt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41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107" grpId="0" animBg="1"/>
      <p:bldP spid="242" grpId="0" animBg="1"/>
      <p:bldP spid="247" grpId="0" animBg="1"/>
      <p:bldP spid="2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48478" y="202419"/>
            <a:ext cx="80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线程状态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AutoShape 1" descr="G://%E7%AC%94%E8%AE%B0%E6%9C%AC%E7%94%B5%E8%84%91/%E6%96%87%E6%A1%A3/%E6%9C%89%E9%81%93/unknownwing@sina.com/8ded0a2add244caba61d49ee6844f69e/clipboar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" y="1028590"/>
            <a:ext cx="4401740" cy="41149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26383" y="1031285"/>
            <a:ext cx="451761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新建状态（</a:t>
            </a:r>
            <a:r>
              <a:rPr lang="en-US" altLang="zh-CN" dirty="0">
                <a:solidFill>
                  <a:schemeClr val="bg1"/>
                </a:solidFill>
              </a:rPr>
              <a:t>Start</a:t>
            </a:r>
            <a:r>
              <a:rPr lang="zh-CN" altLang="en-US" dirty="0">
                <a:solidFill>
                  <a:schemeClr val="bg1"/>
                </a:solidFill>
              </a:rPr>
              <a:t>）：仅仅只是分配了内存。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等待状态（</a:t>
            </a:r>
            <a:r>
              <a:rPr lang="en-US" altLang="zh-CN" dirty="0">
                <a:solidFill>
                  <a:schemeClr val="bg1"/>
                </a:solidFill>
              </a:rPr>
              <a:t>New</a:t>
            </a:r>
            <a:r>
              <a:rPr lang="zh-CN" altLang="en-US" dirty="0">
                <a:solidFill>
                  <a:schemeClr val="bg1"/>
                </a:solidFill>
              </a:rPr>
              <a:t>）：在线程</a:t>
            </a:r>
            <a:r>
              <a:rPr lang="en-US" altLang="zh-CN" dirty="0">
                <a:solidFill>
                  <a:schemeClr val="bg1"/>
                </a:solidFill>
              </a:rPr>
              <a:t>new()</a:t>
            </a:r>
            <a:r>
              <a:rPr lang="zh-CN" altLang="en-US" dirty="0">
                <a:solidFill>
                  <a:schemeClr val="bg1"/>
                </a:solidFill>
              </a:rPr>
              <a:t>之后，</a:t>
            </a:r>
            <a:r>
              <a:rPr lang="en-US" altLang="zh-CN" dirty="0">
                <a:solidFill>
                  <a:schemeClr val="bg1"/>
                </a:solidFill>
              </a:rPr>
              <a:t>start()</a:t>
            </a:r>
            <a:r>
              <a:rPr lang="zh-CN" altLang="en-US" dirty="0">
                <a:solidFill>
                  <a:schemeClr val="bg1"/>
                </a:solidFill>
              </a:rPr>
              <a:t>之前的状态。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就绪状态（</a:t>
            </a:r>
            <a:r>
              <a:rPr lang="en-US" altLang="zh-CN" dirty="0">
                <a:solidFill>
                  <a:schemeClr val="bg1"/>
                </a:solidFill>
              </a:rPr>
              <a:t>Runnable</a:t>
            </a:r>
            <a:r>
              <a:rPr lang="zh-CN" altLang="en-US" dirty="0">
                <a:solidFill>
                  <a:schemeClr val="bg1"/>
                </a:solidFill>
              </a:rPr>
              <a:t>）：当其它线程调用该线程的</a:t>
            </a:r>
            <a:r>
              <a:rPr lang="en-US" altLang="zh-CN" dirty="0">
                <a:solidFill>
                  <a:schemeClr val="bg1"/>
                </a:solidFill>
              </a:rPr>
              <a:t>start()</a:t>
            </a:r>
            <a:r>
              <a:rPr lang="zh-CN" altLang="en-US" dirty="0">
                <a:solidFill>
                  <a:schemeClr val="bg1"/>
                </a:solidFill>
              </a:rPr>
              <a:t>方法后，该线程处于就绪状态，等待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的资源。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运行状态（</a:t>
            </a:r>
            <a:r>
              <a:rPr lang="en-US" altLang="zh-CN" dirty="0">
                <a:solidFill>
                  <a:schemeClr val="bg1"/>
                </a:solidFill>
              </a:rPr>
              <a:t>Running</a:t>
            </a:r>
            <a:r>
              <a:rPr lang="zh-CN" altLang="en-US" dirty="0">
                <a:solidFill>
                  <a:schemeClr val="bg1"/>
                </a:solidFill>
              </a:rPr>
              <a:t>）：获取到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资源后，开始执行程序代码。（只有就绪状态才能转为运行状态）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5. </a:t>
            </a:r>
            <a:r>
              <a:rPr lang="zh-CN" altLang="en-US" dirty="0">
                <a:solidFill>
                  <a:schemeClr val="bg1"/>
                </a:solidFill>
              </a:rPr>
              <a:t>阻塞状态（</a:t>
            </a:r>
            <a:r>
              <a:rPr lang="en-US" altLang="zh-CN" dirty="0">
                <a:solidFill>
                  <a:schemeClr val="bg1"/>
                </a:solidFill>
              </a:rPr>
              <a:t>Blocked</a:t>
            </a:r>
            <a:r>
              <a:rPr lang="zh-CN" altLang="en-US" dirty="0">
                <a:solidFill>
                  <a:schemeClr val="bg1"/>
                </a:solidFill>
              </a:rPr>
              <a:t>）：该状态分为以下三种：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(1). </a:t>
            </a:r>
            <a:r>
              <a:rPr lang="zh-CN" altLang="en-US" dirty="0">
                <a:solidFill>
                  <a:schemeClr val="bg1"/>
                </a:solidFill>
              </a:rPr>
              <a:t>等待阻塞：运行的线程执行</a:t>
            </a:r>
            <a:r>
              <a:rPr lang="en-US" altLang="zh-CN" dirty="0">
                <a:solidFill>
                  <a:schemeClr val="bg1"/>
                </a:solidFill>
              </a:rPr>
              <a:t>wait()</a:t>
            </a:r>
            <a:r>
              <a:rPr lang="zh-CN" altLang="en-US" dirty="0">
                <a:solidFill>
                  <a:schemeClr val="bg1"/>
                </a:solidFill>
              </a:rPr>
              <a:t>方法后，该线程处于等待线程池中。（</a:t>
            </a:r>
            <a:r>
              <a:rPr lang="en-US" altLang="zh-CN" dirty="0">
                <a:solidFill>
                  <a:schemeClr val="bg1"/>
                </a:solidFill>
              </a:rPr>
              <a:t>wait</a:t>
            </a:r>
            <a:r>
              <a:rPr lang="zh-CN" altLang="en-US" dirty="0">
                <a:solidFill>
                  <a:schemeClr val="bg1"/>
                </a:solidFill>
              </a:rPr>
              <a:t>只能在同步控制方法或者同步控制块里面使用，调用</a:t>
            </a:r>
            <a:r>
              <a:rPr lang="en-US" altLang="zh-CN" dirty="0">
                <a:solidFill>
                  <a:schemeClr val="bg1"/>
                </a:solidFill>
              </a:rPr>
              <a:t>wait</a:t>
            </a:r>
            <a:r>
              <a:rPr lang="zh-CN" altLang="en-US" dirty="0">
                <a:solidFill>
                  <a:schemeClr val="bg1"/>
                </a:solidFill>
              </a:rPr>
              <a:t>方法后，该线程会释放相应的锁资源）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(2). </a:t>
            </a:r>
            <a:r>
              <a:rPr lang="zh-CN" altLang="en-US" dirty="0">
                <a:solidFill>
                  <a:schemeClr val="bg1"/>
                </a:solidFill>
              </a:rPr>
              <a:t>同步阻塞：线程在竞争同步锁资源时，竞争失败，则线程处于同步阻塞状态。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(3). </a:t>
            </a:r>
            <a:r>
              <a:rPr lang="zh-CN" altLang="en-US" dirty="0">
                <a:solidFill>
                  <a:schemeClr val="bg1"/>
                </a:solidFill>
              </a:rPr>
              <a:t>其它阻塞：线程执行</a:t>
            </a:r>
            <a:r>
              <a:rPr lang="en-US" altLang="zh-CN" dirty="0">
                <a:solidFill>
                  <a:schemeClr val="bg1"/>
                </a:solidFill>
              </a:rPr>
              <a:t>sleep()</a:t>
            </a:r>
            <a:r>
              <a:rPr lang="zh-CN" altLang="en-US" dirty="0">
                <a:solidFill>
                  <a:schemeClr val="bg1"/>
                </a:solidFill>
              </a:rPr>
              <a:t>方法，或者发出</a:t>
            </a:r>
            <a:r>
              <a:rPr lang="en-US" altLang="zh-CN" dirty="0">
                <a:solidFill>
                  <a:schemeClr val="bg1"/>
                </a:solidFill>
              </a:rPr>
              <a:t>IO</a:t>
            </a:r>
            <a:r>
              <a:rPr lang="zh-CN" altLang="en-US" dirty="0">
                <a:solidFill>
                  <a:schemeClr val="bg1"/>
                </a:solidFill>
              </a:rPr>
              <a:t>请求时，线程处于该状态。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6. </a:t>
            </a:r>
            <a:r>
              <a:rPr lang="zh-CN" altLang="en-US" dirty="0">
                <a:solidFill>
                  <a:schemeClr val="bg1"/>
                </a:solidFill>
              </a:rPr>
              <a:t>死亡状态（</a:t>
            </a:r>
            <a:r>
              <a:rPr lang="en-US" altLang="zh-CN" dirty="0">
                <a:solidFill>
                  <a:schemeClr val="bg1"/>
                </a:solidFill>
              </a:rPr>
              <a:t>Dead</a:t>
            </a:r>
            <a:r>
              <a:rPr lang="zh-CN" altLang="en-US" dirty="0">
                <a:solidFill>
                  <a:schemeClr val="bg1"/>
                </a:solidFill>
              </a:rPr>
              <a:t>）：线程执行结束后，或者为捕获到异常，退出执行代码段，线程进入死亡状态，结束该线程的生命周期。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0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529" y="727887"/>
            <a:ext cx="3060603" cy="306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7274" y="1207040"/>
            <a:ext cx="86645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103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3718" y="3496102"/>
            <a:ext cx="187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线程创建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9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48478" y="202419"/>
            <a:ext cx="80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+mj-ea"/>
                <a:ea typeface="+mj-ea"/>
              </a:rPr>
              <a:t>线程</a:t>
            </a:r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创建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15" name="组合 214"/>
          <p:cNvGrpSpPr>
            <a:grpSpLocks/>
          </p:cNvGrpSpPr>
          <p:nvPr/>
        </p:nvGrpSpPr>
        <p:grpSpPr bwMode="auto">
          <a:xfrm>
            <a:off x="2578211" y="2070899"/>
            <a:ext cx="1004887" cy="1981200"/>
            <a:chOff x="2210594" y="1810545"/>
            <a:chExt cx="1005703" cy="1981199"/>
          </a:xfrm>
        </p:grpSpPr>
        <p:cxnSp>
          <p:nvCxnSpPr>
            <p:cNvPr id="216" name="直接连接符 215"/>
            <p:cNvCxnSpPr/>
            <p:nvPr/>
          </p:nvCxnSpPr>
          <p:spPr>
            <a:xfrm>
              <a:off x="2210594" y="3161507"/>
              <a:ext cx="1005703" cy="630237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V="1">
              <a:off x="2347230" y="2801145"/>
              <a:ext cx="77691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V="1">
              <a:off x="2210594" y="1810545"/>
              <a:ext cx="943741" cy="581025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组合 218"/>
          <p:cNvGrpSpPr/>
          <p:nvPr/>
        </p:nvGrpSpPr>
        <p:grpSpPr>
          <a:xfrm>
            <a:off x="993023" y="2198643"/>
            <a:ext cx="1627507" cy="1627284"/>
            <a:chOff x="1657223" y="3004400"/>
            <a:chExt cx="2170009" cy="2169712"/>
          </a:xfrm>
        </p:grpSpPr>
        <p:sp>
          <p:nvSpPr>
            <p:cNvPr id="220" name="椭圆 219"/>
            <p:cNvSpPr/>
            <p:nvPr/>
          </p:nvSpPr>
          <p:spPr>
            <a:xfrm>
              <a:off x="1657223" y="3004400"/>
              <a:ext cx="2170009" cy="2169712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058">
                <a:defRPr/>
              </a:pPr>
              <a:endParaRPr lang="zh-CN" altLang="en-US" sz="18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21" name="文本框 37"/>
            <p:cNvSpPr>
              <a:spLocks noChangeArrowheads="1"/>
            </p:cNvSpPr>
            <p:nvPr/>
          </p:nvSpPr>
          <p:spPr bwMode="auto">
            <a:xfrm>
              <a:off x="2311436" y="3637499"/>
              <a:ext cx="861701" cy="615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3" tIns="45706" rIns="91413" bIns="4570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2400" dirty="0" smtClean="0">
                  <a:solidFill>
                    <a:schemeClr val="bg1"/>
                  </a:solidFill>
                  <a:latin typeface="方正兰亭粗黑_GBK" pitchFamily="2" charset="-122"/>
                  <a:ea typeface="方正兰亭粗黑_GBK" pitchFamily="2" charset="-122"/>
                  <a:sym typeface="微软雅黑" pitchFamily="34" charset="-122"/>
                </a:rPr>
                <a:t>C++</a:t>
              </a:r>
              <a:endParaRPr lang="zh-CN" altLang="en-US" sz="2400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3293776" y="1450197"/>
            <a:ext cx="900656" cy="900532"/>
            <a:chOff x="4391701" y="1933593"/>
            <a:chExt cx="1200875" cy="1200709"/>
          </a:xfrm>
        </p:grpSpPr>
        <p:sp>
          <p:nvSpPr>
            <p:cNvPr id="223" name="椭圆 222"/>
            <p:cNvSpPr/>
            <p:nvPr/>
          </p:nvSpPr>
          <p:spPr>
            <a:xfrm>
              <a:off x="4391701" y="1933593"/>
              <a:ext cx="1200875" cy="120070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058">
                <a:defRPr/>
              </a:pPr>
              <a:endParaRPr lang="zh-CN" altLang="en-US" sz="1800" kern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224" name="文本框 37"/>
            <p:cNvSpPr>
              <a:spLocks noChangeArrowheads="1"/>
            </p:cNvSpPr>
            <p:nvPr/>
          </p:nvSpPr>
          <p:spPr bwMode="auto">
            <a:xfrm>
              <a:off x="4541032" y="2213201"/>
              <a:ext cx="925052" cy="615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3" tIns="45706" rIns="91413" bIns="4570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200" dirty="0" smtClean="0">
                  <a:solidFill>
                    <a:schemeClr val="bg1"/>
                  </a:solidFill>
                  <a:sym typeface="微软雅黑" pitchFamily="34" charset="-122"/>
                </a:rPr>
                <a:t>Create</a:t>
              </a:r>
            </a:p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200" dirty="0" smtClean="0">
                  <a:solidFill>
                    <a:schemeClr val="bg1"/>
                  </a:solidFill>
                  <a:sym typeface="微软雅黑" pitchFamily="34" charset="-122"/>
                </a:rPr>
                <a:t>Thread</a:t>
              </a:r>
              <a:endParaRPr lang="zh-CN" altLang="en-US" sz="1200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293772" y="2629050"/>
            <a:ext cx="900655" cy="900532"/>
            <a:chOff x="4391701" y="3505397"/>
            <a:chExt cx="1200875" cy="1200709"/>
          </a:xfrm>
        </p:grpSpPr>
        <p:sp>
          <p:nvSpPr>
            <p:cNvPr id="226" name="椭圆 225"/>
            <p:cNvSpPr/>
            <p:nvPr/>
          </p:nvSpPr>
          <p:spPr>
            <a:xfrm>
              <a:off x="4391701" y="3505397"/>
              <a:ext cx="1200875" cy="120070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058">
                <a:defRPr/>
              </a:pPr>
              <a:endParaRPr lang="zh-CN" altLang="en-US" sz="1800" kern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227" name="文本框 37"/>
            <p:cNvSpPr>
              <a:spLocks noChangeArrowheads="1"/>
            </p:cNvSpPr>
            <p:nvPr/>
          </p:nvSpPr>
          <p:spPr bwMode="auto">
            <a:xfrm>
              <a:off x="4487986" y="3728068"/>
              <a:ext cx="1104590" cy="66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3" tIns="45706" rIns="91413" bIns="4570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buNone/>
              </a:pPr>
              <a:r>
                <a:rPr lang="en-US" altLang="zh-CN" sz="1200" dirty="0">
                  <a:solidFill>
                    <a:schemeClr val="bg1"/>
                  </a:solidFill>
                </a:rPr>
                <a:t>_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begin</a:t>
              </a:r>
            </a:p>
            <a:p>
              <a:pPr>
                <a:buNone/>
              </a:pPr>
              <a:r>
                <a:rPr lang="en-US" altLang="zh-CN" sz="1200" dirty="0" err="1" smtClean="0">
                  <a:solidFill>
                    <a:schemeClr val="bg1"/>
                  </a:solidFill>
                </a:rPr>
                <a:t>threadex</a:t>
              </a:r>
              <a:endParaRPr lang="en-US" altLang="zh-CN" sz="120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3293775" y="3771696"/>
            <a:ext cx="919888" cy="900532"/>
            <a:chOff x="4391701" y="5028926"/>
            <a:chExt cx="1226518" cy="1200709"/>
          </a:xfrm>
        </p:grpSpPr>
        <p:sp>
          <p:nvSpPr>
            <p:cNvPr id="229" name="椭圆 228"/>
            <p:cNvSpPr/>
            <p:nvPr/>
          </p:nvSpPr>
          <p:spPr>
            <a:xfrm>
              <a:off x="4391701" y="5028926"/>
              <a:ext cx="1200875" cy="120070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058">
                <a:defRPr/>
              </a:pPr>
              <a:endParaRPr lang="zh-CN" altLang="en-US" sz="1800" kern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230" name="文本框 37"/>
            <p:cNvSpPr>
              <a:spLocks noChangeArrowheads="1"/>
            </p:cNvSpPr>
            <p:nvPr/>
          </p:nvSpPr>
          <p:spPr bwMode="auto">
            <a:xfrm>
              <a:off x="4487981" y="5450309"/>
              <a:ext cx="1130238" cy="369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3" tIns="45706" rIns="91413" bIns="4570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200" dirty="0" smtClean="0">
                  <a:solidFill>
                    <a:schemeClr val="bg1"/>
                  </a:solidFill>
                  <a:sym typeface="微软雅黑" pitchFamily="34" charset="-122"/>
                </a:rPr>
                <a:t>Thread</a:t>
              </a:r>
              <a:r>
                <a:rPr lang="zh-CN" altLang="en-US" sz="1200" dirty="0" smtClean="0">
                  <a:solidFill>
                    <a:schemeClr val="bg1"/>
                  </a:solidFill>
                  <a:sym typeface="微软雅黑" pitchFamily="34" charset="-122"/>
                </a:rPr>
                <a:t>类</a:t>
              </a:r>
              <a:endParaRPr lang="zh-CN" altLang="en-US" sz="1200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4626383" y="1418867"/>
            <a:ext cx="3257904" cy="856867"/>
            <a:chOff x="4304043" y="1286668"/>
            <a:chExt cx="3837944" cy="2757793"/>
          </a:xfrm>
          <a:solidFill>
            <a:schemeClr val="bg1">
              <a:alpha val="20000"/>
            </a:schemeClr>
          </a:solidFill>
          <a:effectLst/>
        </p:grpSpPr>
        <p:sp>
          <p:nvSpPr>
            <p:cNvPr id="241" name="圆角矩形 24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242" name="圆角矩形 241"/>
            <p:cNvSpPr/>
            <p:nvPr/>
          </p:nvSpPr>
          <p:spPr>
            <a:xfrm>
              <a:off x="4351932" y="1367702"/>
              <a:ext cx="3742172" cy="259572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050" dirty="0" smtClean="0"/>
                <a:t>Windows</a:t>
              </a:r>
              <a:r>
                <a:rPr lang="zh-CN" altLang="en-US" sz="1050" dirty="0" smtClean="0"/>
                <a:t>环境下</a:t>
              </a:r>
              <a:r>
                <a:rPr lang="en-US" altLang="zh-CN" sz="1050" dirty="0" smtClean="0"/>
                <a:t>C++</a:t>
              </a:r>
              <a:r>
                <a:rPr lang="zh-CN" altLang="en-US" sz="1050" dirty="0"/>
                <a:t>编程</a:t>
              </a:r>
              <a:r>
                <a:rPr lang="zh-CN" altLang="en-US" sz="1050" dirty="0" smtClean="0"/>
                <a:t>的底层线程创建函数。缺点：由该函数创建的多线程，有些全局变量（</a:t>
              </a:r>
              <a:r>
                <a:rPr lang="en-US" altLang="zh-CN" sz="1050" dirty="0" err="1" smtClean="0"/>
                <a:t>errno</a:t>
              </a:r>
              <a:r>
                <a:rPr lang="zh-CN" altLang="en-US" sz="1050" dirty="0" smtClean="0"/>
                <a:t>）的取值会发生互斥修改。</a:t>
              </a:r>
              <a:endParaRPr lang="zh-CN" altLang="en-US" sz="1050" dirty="0"/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4645299" y="2650882"/>
            <a:ext cx="3257904" cy="856867"/>
            <a:chOff x="4304043" y="1286668"/>
            <a:chExt cx="3837944" cy="2757793"/>
          </a:xfrm>
          <a:solidFill>
            <a:schemeClr val="bg1">
              <a:alpha val="20000"/>
            </a:schemeClr>
          </a:solidFill>
          <a:effectLst/>
        </p:grpSpPr>
        <p:sp>
          <p:nvSpPr>
            <p:cNvPr id="244" name="圆角矩形 24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245" name="圆角矩形 244"/>
            <p:cNvSpPr/>
            <p:nvPr/>
          </p:nvSpPr>
          <p:spPr>
            <a:xfrm>
              <a:off x="4351932" y="1367702"/>
              <a:ext cx="3742172" cy="259572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050" dirty="0" smtClean="0"/>
                <a:t>Windows</a:t>
              </a:r>
              <a:r>
                <a:rPr lang="zh-CN" altLang="en-US" sz="1050" dirty="0" smtClean="0"/>
                <a:t>环境下</a:t>
              </a:r>
              <a:r>
                <a:rPr lang="en-US" altLang="zh-CN" sz="1050" dirty="0" smtClean="0"/>
                <a:t>C++</a:t>
              </a:r>
              <a:r>
                <a:rPr lang="zh-CN" altLang="en-US" sz="1050" dirty="0"/>
                <a:t>编程</a:t>
              </a:r>
              <a:r>
                <a:rPr lang="zh-CN" altLang="en-US" sz="1050" dirty="0" smtClean="0"/>
                <a:t>的线程创建函数。该函数的内部实现其实也是调用</a:t>
              </a:r>
              <a:r>
                <a:rPr lang="en-US" altLang="zh-CN" sz="1050" dirty="0" err="1" smtClean="0"/>
                <a:t>CreateThread</a:t>
              </a:r>
              <a:r>
                <a:rPr lang="zh-CN" altLang="en-US" sz="1050" dirty="0" smtClean="0"/>
                <a:t>函数。</a:t>
              </a:r>
              <a:endParaRPr lang="en-US" altLang="zh-CN" sz="1050" dirty="0" smtClean="0"/>
            </a:p>
            <a:p>
              <a:pPr>
                <a:defRPr/>
              </a:pPr>
              <a:r>
                <a:rPr lang="zh-CN" altLang="en-US" sz="1050" dirty="0" smtClean="0"/>
                <a:t>通过该函数创建的多线程，能避免</a:t>
              </a:r>
              <a:r>
                <a:rPr lang="en-US" altLang="zh-CN" sz="1050" dirty="0" err="1" smtClean="0"/>
                <a:t>CreateThread</a:t>
              </a:r>
              <a:r>
                <a:rPr lang="zh-CN" altLang="en-US" sz="1050" dirty="0" smtClean="0"/>
                <a:t>互斥修改全局变量的错误。</a:t>
              </a:r>
              <a:endParaRPr lang="zh-CN" altLang="en-US" sz="1050" dirty="0"/>
            </a:p>
          </p:txBody>
        </p:sp>
      </p:grpSp>
      <p:grpSp>
        <p:nvGrpSpPr>
          <p:cNvPr id="246" name="组合 245"/>
          <p:cNvGrpSpPr/>
          <p:nvPr/>
        </p:nvGrpSpPr>
        <p:grpSpPr>
          <a:xfrm>
            <a:off x="4616281" y="3825927"/>
            <a:ext cx="3257904" cy="856867"/>
            <a:chOff x="4304043" y="1286668"/>
            <a:chExt cx="3837944" cy="2757793"/>
          </a:xfrm>
          <a:solidFill>
            <a:schemeClr val="bg1">
              <a:alpha val="20000"/>
            </a:schemeClr>
          </a:solidFill>
          <a:effectLst/>
        </p:grpSpPr>
        <p:sp>
          <p:nvSpPr>
            <p:cNvPr id="247" name="圆角矩形 24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248" name="圆角矩形 247"/>
            <p:cNvSpPr/>
            <p:nvPr/>
          </p:nvSpPr>
          <p:spPr>
            <a:xfrm>
              <a:off x="4351932" y="1367702"/>
              <a:ext cx="3742172" cy="259572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050" dirty="0" smtClean="0"/>
                <a:t>C++11</a:t>
              </a:r>
              <a:r>
                <a:rPr lang="zh-CN" altLang="en-US" sz="1050" dirty="0" smtClean="0"/>
                <a:t>新引入的线程类，使用简单且不会有第一个函数的副作用。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0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48478" y="202419"/>
            <a:ext cx="80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线程创建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7" name="Freeform 7"/>
          <p:cNvSpPr/>
          <p:nvPr/>
        </p:nvSpPr>
        <p:spPr>
          <a:xfrm>
            <a:off x="248480" y="2072656"/>
            <a:ext cx="6037263" cy="1225550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" fmla="*/ 0 w 6038850"/>
              <a:gd name="connsiteY0" fmla="*/ 299838 h 1304686"/>
              <a:gd name="connsiteX1" fmla="*/ 2705100 w 6038850"/>
              <a:gd name="connsiteY1" fmla="*/ 52188 h 1304686"/>
              <a:gd name="connsiteX2" fmla="*/ 5619750 w 6038850"/>
              <a:gd name="connsiteY2" fmla="*/ 1195188 h 1304686"/>
              <a:gd name="connsiteX3" fmla="*/ 6038850 w 6038850"/>
              <a:gd name="connsiteY3" fmla="*/ 1176138 h 1304686"/>
              <a:gd name="connsiteX0" fmla="*/ 0 w 6038850"/>
              <a:gd name="connsiteY0" fmla="*/ 287550 h 1218694"/>
              <a:gd name="connsiteX1" fmla="*/ 2705100 w 6038850"/>
              <a:gd name="connsiteY1" fmla="*/ 39900 h 1218694"/>
              <a:gd name="connsiteX2" fmla="*/ 4832350 w 6038850"/>
              <a:gd name="connsiteY2" fmla="*/ 1005100 h 1218694"/>
              <a:gd name="connsiteX3" fmla="*/ 6038850 w 6038850"/>
              <a:gd name="connsiteY3" fmla="*/ 1163850 h 1218694"/>
              <a:gd name="connsiteX0" fmla="*/ 0 w 6038850"/>
              <a:gd name="connsiteY0" fmla="*/ 287550 h 1225494"/>
              <a:gd name="connsiteX1" fmla="*/ 2705100 w 6038850"/>
              <a:gd name="connsiteY1" fmla="*/ 39900 h 1225494"/>
              <a:gd name="connsiteX2" fmla="*/ 4832350 w 6038850"/>
              <a:gd name="connsiteY2" fmla="*/ 1005100 h 1225494"/>
              <a:gd name="connsiteX3" fmla="*/ 6038850 w 6038850"/>
              <a:gd name="connsiteY3" fmla="*/ 1163850 h 122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13" tIns="45706" rIns="91413" bIns="45706" anchor="ctr"/>
          <a:lstStyle/>
          <a:p>
            <a:pPr algn="ctr">
              <a:defRPr/>
            </a:pPr>
            <a:endParaRPr lang="en-US" sz="1800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6301866" y="2492161"/>
            <a:ext cx="849673" cy="635285"/>
            <a:chOff x="6054436" y="2405136"/>
            <a:chExt cx="849821" cy="63548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4" name="Freeform 133"/>
            <p:cNvSpPr>
              <a:spLocks/>
            </p:cNvSpPr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/>
            </a:p>
          </p:txBody>
        </p:sp>
        <p:sp>
          <p:nvSpPr>
            <p:cNvPr id="215" name="Freeform 134"/>
            <p:cNvSpPr>
              <a:spLocks/>
            </p:cNvSpPr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/>
            </a:p>
          </p:txBody>
        </p:sp>
        <p:sp>
          <p:nvSpPr>
            <p:cNvPr id="216" name="Freeform 135"/>
            <p:cNvSpPr>
              <a:spLocks/>
            </p:cNvSpPr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/>
            </a:p>
          </p:txBody>
        </p:sp>
        <p:sp>
          <p:nvSpPr>
            <p:cNvPr id="217" name="Freeform 107"/>
            <p:cNvSpPr>
              <a:spLocks/>
            </p:cNvSpPr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800" dirty="0"/>
            </a:p>
          </p:txBody>
        </p:sp>
        <p:sp>
          <p:nvSpPr>
            <p:cNvPr id="218" name="Freeform 107"/>
            <p:cNvSpPr>
              <a:spLocks/>
            </p:cNvSpPr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800" dirty="0"/>
            </a:p>
          </p:txBody>
        </p:sp>
        <p:sp>
          <p:nvSpPr>
            <p:cNvPr id="219" name="Freeform 108"/>
            <p:cNvSpPr>
              <a:spLocks/>
            </p:cNvSpPr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800" dirty="0"/>
            </a:p>
          </p:txBody>
        </p:sp>
        <p:sp>
          <p:nvSpPr>
            <p:cNvPr id="220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800" dirty="0"/>
            </a:p>
          </p:txBody>
        </p:sp>
        <p:sp>
          <p:nvSpPr>
            <p:cNvPr id="221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800" dirty="0"/>
            </a:p>
          </p:txBody>
        </p:sp>
        <p:sp>
          <p:nvSpPr>
            <p:cNvPr id="222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800" dirty="0"/>
            </a:p>
          </p:txBody>
        </p:sp>
        <p:sp>
          <p:nvSpPr>
            <p:cNvPr id="223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</p:grpSp>
      <p:grpSp>
        <p:nvGrpSpPr>
          <p:cNvPr id="228" name="组合 13"/>
          <p:cNvGrpSpPr>
            <a:grpSpLocks/>
          </p:cNvGrpSpPr>
          <p:nvPr/>
        </p:nvGrpSpPr>
        <p:grpSpPr bwMode="auto">
          <a:xfrm>
            <a:off x="4896679" y="2604467"/>
            <a:ext cx="863600" cy="865188"/>
            <a:chOff x="4648080" y="2635875"/>
            <a:chExt cx="863576" cy="863791"/>
          </a:xfrm>
        </p:grpSpPr>
        <p:sp>
          <p:nvSpPr>
            <p:cNvPr id="229" name="Oval 53"/>
            <p:cNvSpPr>
              <a:spLocks noChangeArrowheads="1"/>
            </p:cNvSpPr>
            <p:nvPr/>
          </p:nvSpPr>
          <p:spPr bwMode="auto">
            <a:xfrm>
              <a:off x="4648080" y="2635875"/>
              <a:ext cx="863576" cy="863791"/>
            </a:xfrm>
            <a:prstGeom prst="ellipse">
              <a:avLst/>
            </a:prstGeom>
            <a:solidFill>
              <a:schemeClr val="bg1">
                <a:alpha val="41000"/>
              </a:schemeClr>
            </a:solidFill>
            <a:ln w="57150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0" name="Group 30"/>
            <p:cNvGrpSpPr/>
            <p:nvPr/>
          </p:nvGrpSpPr>
          <p:grpSpPr>
            <a:xfrm>
              <a:off x="4869929" y="2869115"/>
              <a:ext cx="443402" cy="388820"/>
              <a:chOff x="3175" y="-1587"/>
              <a:chExt cx="490538" cy="430212"/>
            </a:xfrm>
            <a:solidFill>
              <a:schemeClr val="bg1"/>
            </a:solidFill>
          </p:grpSpPr>
          <p:sp>
            <p:nvSpPr>
              <p:cNvPr id="231" name="Freeform 175"/>
              <p:cNvSpPr>
                <a:spLocks noEditPoints="1"/>
              </p:cNvSpPr>
              <p:nvPr/>
            </p:nvSpPr>
            <p:spPr bwMode="auto">
              <a:xfrm>
                <a:off x="3175" y="-1587"/>
                <a:ext cx="490538" cy="430212"/>
              </a:xfrm>
              <a:custGeom>
                <a:avLst/>
                <a:gdLst>
                  <a:gd name="T0" fmla="*/ 128 w 128"/>
                  <a:gd name="T1" fmla="*/ 66 h 112"/>
                  <a:gd name="T2" fmla="*/ 112 w 128"/>
                  <a:gd name="T3" fmla="*/ 6 h 112"/>
                  <a:gd name="T4" fmla="*/ 104 w 128"/>
                  <a:gd name="T5" fmla="*/ 0 h 112"/>
                  <a:gd name="T6" fmla="*/ 64 w 128"/>
                  <a:gd name="T7" fmla="*/ 0 h 112"/>
                  <a:gd name="T8" fmla="*/ 24 w 128"/>
                  <a:gd name="T9" fmla="*/ 0 h 112"/>
                  <a:gd name="T10" fmla="*/ 16 w 128"/>
                  <a:gd name="T11" fmla="*/ 6 h 112"/>
                  <a:gd name="T12" fmla="*/ 0 w 128"/>
                  <a:gd name="T13" fmla="*/ 66 h 112"/>
                  <a:gd name="T14" fmla="*/ 0 w 128"/>
                  <a:gd name="T15" fmla="*/ 68 h 112"/>
                  <a:gd name="T16" fmla="*/ 0 w 128"/>
                  <a:gd name="T17" fmla="*/ 96 h 112"/>
                  <a:gd name="T18" fmla="*/ 16 w 128"/>
                  <a:gd name="T19" fmla="*/ 112 h 112"/>
                  <a:gd name="T20" fmla="*/ 112 w 128"/>
                  <a:gd name="T21" fmla="*/ 112 h 112"/>
                  <a:gd name="T22" fmla="*/ 128 w 128"/>
                  <a:gd name="T23" fmla="*/ 96 h 112"/>
                  <a:gd name="T24" fmla="*/ 128 w 128"/>
                  <a:gd name="T25" fmla="*/ 68 h 112"/>
                  <a:gd name="T26" fmla="*/ 128 w 128"/>
                  <a:gd name="T27" fmla="*/ 66 h 112"/>
                  <a:gd name="T28" fmla="*/ 120 w 128"/>
                  <a:gd name="T29" fmla="*/ 96 h 112"/>
                  <a:gd name="T30" fmla="*/ 112 w 128"/>
                  <a:gd name="T31" fmla="*/ 104 h 112"/>
                  <a:gd name="T32" fmla="*/ 16 w 128"/>
                  <a:gd name="T33" fmla="*/ 104 h 112"/>
                  <a:gd name="T34" fmla="*/ 8 w 128"/>
                  <a:gd name="T35" fmla="*/ 96 h 112"/>
                  <a:gd name="T36" fmla="*/ 8 w 128"/>
                  <a:gd name="T37" fmla="*/ 68 h 112"/>
                  <a:gd name="T38" fmla="*/ 24 w 128"/>
                  <a:gd name="T39" fmla="*/ 8 h 112"/>
                  <a:gd name="T40" fmla="*/ 104 w 128"/>
                  <a:gd name="T41" fmla="*/ 8 h 112"/>
                  <a:gd name="T42" fmla="*/ 120 w 128"/>
                  <a:gd name="T43" fmla="*/ 68 h 112"/>
                  <a:gd name="T44" fmla="*/ 120 w 128"/>
                  <a:gd name="T45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12">
                    <a:moveTo>
                      <a:pt x="128" y="66"/>
                    </a:move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8" y="0"/>
                      <a:pt x="10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17" y="2"/>
                      <a:pt x="16" y="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5"/>
                      <a:pt x="7" y="112"/>
                      <a:pt x="16" y="112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21" y="112"/>
                      <a:pt x="128" y="105"/>
                      <a:pt x="128" y="96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7"/>
                      <a:pt x="128" y="67"/>
                      <a:pt x="128" y="66"/>
                    </a:cubicBezTo>
                    <a:close/>
                    <a:moveTo>
                      <a:pt x="120" y="96"/>
                    </a:moveTo>
                    <a:cubicBezTo>
                      <a:pt x="120" y="100"/>
                      <a:pt x="116" y="104"/>
                      <a:pt x="112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2" y="104"/>
                      <a:pt x="8" y="100"/>
                      <a:pt x="8" y="96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20" y="68"/>
                      <a:pt x="120" y="68"/>
                      <a:pt x="120" y="68"/>
                    </a:cubicBezTo>
                    <a:lnTo>
                      <a:pt x="120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 sz="1800"/>
              </a:p>
            </p:txBody>
          </p:sp>
          <p:sp>
            <p:nvSpPr>
              <p:cNvPr id="232" name="Freeform 176"/>
              <p:cNvSpPr>
                <a:spLocks noEditPoints="1"/>
              </p:cNvSpPr>
              <p:nvPr/>
            </p:nvSpPr>
            <p:spPr bwMode="auto">
              <a:xfrm>
                <a:off x="60325" y="58738"/>
                <a:ext cx="374650" cy="277812"/>
              </a:xfrm>
              <a:custGeom>
                <a:avLst/>
                <a:gdLst>
                  <a:gd name="T0" fmla="*/ 80 w 98"/>
                  <a:gd name="T1" fmla="*/ 0 h 72"/>
                  <a:gd name="T2" fmla="*/ 18 w 98"/>
                  <a:gd name="T3" fmla="*/ 0 h 72"/>
                  <a:gd name="T4" fmla="*/ 14 w 98"/>
                  <a:gd name="T5" fmla="*/ 3 h 72"/>
                  <a:gd name="T6" fmla="*/ 0 w 98"/>
                  <a:gd name="T7" fmla="*/ 51 h 72"/>
                  <a:gd name="T8" fmla="*/ 1 w 98"/>
                  <a:gd name="T9" fmla="*/ 54 h 72"/>
                  <a:gd name="T10" fmla="*/ 4 w 98"/>
                  <a:gd name="T11" fmla="*/ 56 h 72"/>
                  <a:gd name="T12" fmla="*/ 16 w 98"/>
                  <a:gd name="T13" fmla="*/ 56 h 72"/>
                  <a:gd name="T14" fmla="*/ 20 w 98"/>
                  <a:gd name="T15" fmla="*/ 56 h 72"/>
                  <a:gd name="T16" fmla="*/ 23 w 98"/>
                  <a:gd name="T17" fmla="*/ 56 h 72"/>
                  <a:gd name="T18" fmla="*/ 28 w 98"/>
                  <a:gd name="T19" fmla="*/ 68 h 72"/>
                  <a:gd name="T20" fmla="*/ 35 w 98"/>
                  <a:gd name="T21" fmla="*/ 72 h 72"/>
                  <a:gd name="T22" fmla="*/ 63 w 98"/>
                  <a:gd name="T23" fmla="*/ 72 h 72"/>
                  <a:gd name="T24" fmla="*/ 70 w 98"/>
                  <a:gd name="T25" fmla="*/ 68 h 72"/>
                  <a:gd name="T26" fmla="*/ 75 w 98"/>
                  <a:gd name="T27" fmla="*/ 56 h 72"/>
                  <a:gd name="T28" fmla="*/ 78 w 98"/>
                  <a:gd name="T29" fmla="*/ 56 h 72"/>
                  <a:gd name="T30" fmla="*/ 82 w 98"/>
                  <a:gd name="T31" fmla="*/ 56 h 72"/>
                  <a:gd name="T32" fmla="*/ 94 w 98"/>
                  <a:gd name="T33" fmla="*/ 56 h 72"/>
                  <a:gd name="T34" fmla="*/ 97 w 98"/>
                  <a:gd name="T35" fmla="*/ 54 h 72"/>
                  <a:gd name="T36" fmla="*/ 98 w 98"/>
                  <a:gd name="T37" fmla="*/ 51 h 72"/>
                  <a:gd name="T38" fmla="*/ 84 w 98"/>
                  <a:gd name="T39" fmla="*/ 3 h 72"/>
                  <a:gd name="T40" fmla="*/ 80 w 98"/>
                  <a:gd name="T41" fmla="*/ 0 h 72"/>
                  <a:gd name="T42" fmla="*/ 82 w 98"/>
                  <a:gd name="T43" fmla="*/ 48 h 72"/>
                  <a:gd name="T44" fmla="*/ 75 w 98"/>
                  <a:gd name="T45" fmla="*/ 48 h 72"/>
                  <a:gd name="T46" fmla="*/ 68 w 98"/>
                  <a:gd name="T47" fmla="*/ 52 h 72"/>
                  <a:gd name="T48" fmla="*/ 63 w 98"/>
                  <a:gd name="T49" fmla="*/ 64 h 72"/>
                  <a:gd name="T50" fmla="*/ 35 w 98"/>
                  <a:gd name="T51" fmla="*/ 64 h 72"/>
                  <a:gd name="T52" fmla="*/ 30 w 98"/>
                  <a:gd name="T53" fmla="*/ 52 h 72"/>
                  <a:gd name="T54" fmla="*/ 23 w 98"/>
                  <a:gd name="T55" fmla="*/ 48 h 72"/>
                  <a:gd name="T56" fmla="*/ 16 w 98"/>
                  <a:gd name="T57" fmla="*/ 48 h 72"/>
                  <a:gd name="T58" fmla="*/ 6 w 98"/>
                  <a:gd name="T59" fmla="*/ 48 h 72"/>
                  <a:gd name="T60" fmla="*/ 18 w 98"/>
                  <a:gd name="T61" fmla="*/ 4 h 72"/>
                  <a:gd name="T62" fmla="*/ 80 w 98"/>
                  <a:gd name="T63" fmla="*/ 4 h 72"/>
                  <a:gd name="T64" fmla="*/ 92 w 98"/>
                  <a:gd name="T65" fmla="*/ 48 h 72"/>
                  <a:gd name="T66" fmla="*/ 82 w 98"/>
                  <a:gd name="T67" fmla="*/ 4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72">
                    <a:moveTo>
                      <a:pt x="80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5" y="1"/>
                      <a:pt x="14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1" y="54"/>
                    </a:cubicBezTo>
                    <a:cubicBezTo>
                      <a:pt x="2" y="55"/>
                      <a:pt x="3" y="56"/>
                      <a:pt x="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70"/>
                      <a:pt x="32" y="72"/>
                      <a:pt x="35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6" y="72"/>
                      <a:pt x="68" y="70"/>
                      <a:pt x="70" y="68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6"/>
                      <a:pt x="96" y="55"/>
                      <a:pt x="97" y="54"/>
                    </a:cubicBezTo>
                    <a:cubicBezTo>
                      <a:pt x="98" y="53"/>
                      <a:pt x="98" y="52"/>
                      <a:pt x="98" y="51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1"/>
                      <a:pt x="82" y="0"/>
                      <a:pt x="80" y="0"/>
                    </a:cubicBezTo>
                    <a:close/>
                    <a:moveTo>
                      <a:pt x="82" y="48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2" y="48"/>
                      <a:pt x="70" y="50"/>
                      <a:pt x="68" y="5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0"/>
                      <a:pt x="26" y="48"/>
                      <a:pt x="23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92" y="48"/>
                      <a:pt x="92" y="48"/>
                      <a:pt x="92" y="48"/>
                    </a:cubicBezTo>
                    <a:lnTo>
                      <a:pt x="8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 sz="1800"/>
              </a:p>
            </p:txBody>
          </p:sp>
        </p:grpSp>
      </p:grpSp>
      <p:grpSp>
        <p:nvGrpSpPr>
          <p:cNvPr id="233" name="组合 11"/>
          <p:cNvGrpSpPr>
            <a:grpSpLocks/>
          </p:cNvGrpSpPr>
          <p:nvPr/>
        </p:nvGrpSpPr>
        <p:grpSpPr bwMode="auto">
          <a:xfrm>
            <a:off x="981903" y="1821830"/>
            <a:ext cx="819150" cy="819150"/>
            <a:chOff x="734153" y="1852387"/>
            <a:chExt cx="818887" cy="819091"/>
          </a:xfrm>
          <a:solidFill>
            <a:schemeClr val="bg1"/>
          </a:solidFill>
        </p:grpSpPr>
        <p:sp>
          <p:nvSpPr>
            <p:cNvPr id="234" name="Oval 53"/>
            <p:cNvSpPr>
              <a:spLocks noChangeArrowheads="1"/>
            </p:cNvSpPr>
            <p:nvPr/>
          </p:nvSpPr>
          <p:spPr bwMode="auto">
            <a:xfrm>
              <a:off x="734153" y="1852387"/>
              <a:ext cx="818887" cy="819091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" name="Freeform 50"/>
            <p:cNvSpPr>
              <a:spLocks noEditPoints="1"/>
            </p:cNvSpPr>
            <p:nvPr/>
          </p:nvSpPr>
          <p:spPr bwMode="auto">
            <a:xfrm>
              <a:off x="942920" y="2032968"/>
              <a:ext cx="365812" cy="460689"/>
            </a:xfrm>
            <a:custGeom>
              <a:avLst/>
              <a:gdLst>
                <a:gd name="T0" fmla="*/ 187 w 262"/>
                <a:gd name="T1" fmla="*/ 135 h 330"/>
                <a:gd name="T2" fmla="*/ 44 w 262"/>
                <a:gd name="T3" fmla="*/ 135 h 330"/>
                <a:gd name="T4" fmla="*/ 44 w 262"/>
                <a:gd name="T5" fmla="*/ 156 h 330"/>
                <a:gd name="T6" fmla="*/ 187 w 262"/>
                <a:gd name="T7" fmla="*/ 156 h 330"/>
                <a:gd name="T8" fmla="*/ 187 w 262"/>
                <a:gd name="T9" fmla="*/ 135 h 330"/>
                <a:gd name="T10" fmla="*/ 187 w 262"/>
                <a:gd name="T11" fmla="*/ 95 h 330"/>
                <a:gd name="T12" fmla="*/ 44 w 262"/>
                <a:gd name="T13" fmla="*/ 95 h 330"/>
                <a:gd name="T14" fmla="*/ 44 w 262"/>
                <a:gd name="T15" fmla="*/ 115 h 330"/>
                <a:gd name="T16" fmla="*/ 187 w 262"/>
                <a:gd name="T17" fmla="*/ 115 h 330"/>
                <a:gd name="T18" fmla="*/ 187 w 262"/>
                <a:gd name="T19" fmla="*/ 95 h 330"/>
                <a:gd name="T20" fmla="*/ 187 w 262"/>
                <a:gd name="T21" fmla="*/ 54 h 330"/>
                <a:gd name="T22" fmla="*/ 44 w 262"/>
                <a:gd name="T23" fmla="*/ 54 h 330"/>
                <a:gd name="T24" fmla="*/ 44 w 262"/>
                <a:gd name="T25" fmla="*/ 75 h 330"/>
                <a:gd name="T26" fmla="*/ 187 w 262"/>
                <a:gd name="T27" fmla="*/ 75 h 330"/>
                <a:gd name="T28" fmla="*/ 187 w 262"/>
                <a:gd name="T29" fmla="*/ 54 h 330"/>
                <a:gd name="T30" fmla="*/ 44 w 262"/>
                <a:gd name="T31" fmla="*/ 196 h 330"/>
                <a:gd name="T32" fmla="*/ 116 w 262"/>
                <a:gd name="T33" fmla="*/ 196 h 330"/>
                <a:gd name="T34" fmla="*/ 116 w 262"/>
                <a:gd name="T35" fmla="*/ 176 h 330"/>
                <a:gd name="T36" fmla="*/ 44 w 262"/>
                <a:gd name="T37" fmla="*/ 176 h 330"/>
                <a:gd name="T38" fmla="*/ 44 w 262"/>
                <a:gd name="T39" fmla="*/ 196 h 330"/>
                <a:gd name="T40" fmla="*/ 233 w 262"/>
                <a:gd name="T41" fmla="*/ 29 h 330"/>
                <a:gd name="T42" fmla="*/ 233 w 262"/>
                <a:gd name="T43" fmla="*/ 0 h 330"/>
                <a:gd name="T44" fmla="*/ 0 w 262"/>
                <a:gd name="T45" fmla="*/ 0 h 330"/>
                <a:gd name="T46" fmla="*/ 0 w 262"/>
                <a:gd name="T47" fmla="*/ 301 h 330"/>
                <a:gd name="T48" fmla="*/ 29 w 262"/>
                <a:gd name="T49" fmla="*/ 301 h 330"/>
                <a:gd name="T50" fmla="*/ 29 w 262"/>
                <a:gd name="T51" fmla="*/ 330 h 330"/>
                <a:gd name="T52" fmla="*/ 262 w 262"/>
                <a:gd name="T53" fmla="*/ 330 h 330"/>
                <a:gd name="T54" fmla="*/ 262 w 262"/>
                <a:gd name="T55" fmla="*/ 29 h 330"/>
                <a:gd name="T56" fmla="*/ 233 w 262"/>
                <a:gd name="T57" fmla="*/ 29 h 330"/>
                <a:gd name="T58" fmla="*/ 15 w 262"/>
                <a:gd name="T59" fmla="*/ 286 h 330"/>
                <a:gd name="T60" fmla="*/ 15 w 262"/>
                <a:gd name="T61" fmla="*/ 16 h 330"/>
                <a:gd name="T62" fmla="*/ 216 w 262"/>
                <a:gd name="T63" fmla="*/ 16 h 330"/>
                <a:gd name="T64" fmla="*/ 216 w 262"/>
                <a:gd name="T65" fmla="*/ 216 h 330"/>
                <a:gd name="T66" fmla="*/ 148 w 262"/>
                <a:gd name="T67" fmla="*/ 216 h 330"/>
                <a:gd name="T68" fmla="*/ 148 w 262"/>
                <a:gd name="T69" fmla="*/ 286 h 330"/>
                <a:gd name="T70" fmla="*/ 15 w 262"/>
                <a:gd name="T71" fmla="*/ 286 h 330"/>
                <a:gd name="T72" fmla="*/ 245 w 262"/>
                <a:gd name="T73" fmla="*/ 315 h 330"/>
                <a:gd name="T74" fmla="*/ 44 w 262"/>
                <a:gd name="T75" fmla="*/ 315 h 330"/>
                <a:gd name="T76" fmla="*/ 44 w 262"/>
                <a:gd name="T77" fmla="*/ 301 h 330"/>
                <a:gd name="T78" fmla="*/ 155 w 262"/>
                <a:gd name="T79" fmla="*/ 301 h 330"/>
                <a:gd name="T80" fmla="*/ 233 w 262"/>
                <a:gd name="T81" fmla="*/ 225 h 330"/>
                <a:gd name="T82" fmla="*/ 233 w 262"/>
                <a:gd name="T83" fmla="*/ 45 h 330"/>
                <a:gd name="T84" fmla="*/ 245 w 262"/>
                <a:gd name="T85" fmla="*/ 45 h 330"/>
                <a:gd name="T86" fmla="*/ 245 w 262"/>
                <a:gd name="T87" fmla="*/ 315 h 33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62" h="330">
                  <a:moveTo>
                    <a:pt x="187" y="135"/>
                  </a:moveTo>
                  <a:lnTo>
                    <a:pt x="44" y="135"/>
                  </a:lnTo>
                  <a:lnTo>
                    <a:pt x="44" y="156"/>
                  </a:lnTo>
                  <a:lnTo>
                    <a:pt x="187" y="156"/>
                  </a:lnTo>
                  <a:lnTo>
                    <a:pt x="187" y="135"/>
                  </a:lnTo>
                  <a:close/>
                  <a:moveTo>
                    <a:pt x="187" y="95"/>
                  </a:moveTo>
                  <a:lnTo>
                    <a:pt x="44" y="95"/>
                  </a:lnTo>
                  <a:lnTo>
                    <a:pt x="44" y="115"/>
                  </a:lnTo>
                  <a:lnTo>
                    <a:pt x="187" y="115"/>
                  </a:lnTo>
                  <a:lnTo>
                    <a:pt x="187" y="95"/>
                  </a:lnTo>
                  <a:close/>
                  <a:moveTo>
                    <a:pt x="187" y="54"/>
                  </a:moveTo>
                  <a:lnTo>
                    <a:pt x="44" y="54"/>
                  </a:lnTo>
                  <a:lnTo>
                    <a:pt x="44" y="75"/>
                  </a:lnTo>
                  <a:lnTo>
                    <a:pt x="187" y="75"/>
                  </a:lnTo>
                  <a:lnTo>
                    <a:pt x="187" y="54"/>
                  </a:lnTo>
                  <a:close/>
                  <a:moveTo>
                    <a:pt x="44" y="196"/>
                  </a:moveTo>
                  <a:lnTo>
                    <a:pt x="116" y="196"/>
                  </a:lnTo>
                  <a:lnTo>
                    <a:pt x="116" y="176"/>
                  </a:lnTo>
                  <a:lnTo>
                    <a:pt x="44" y="176"/>
                  </a:lnTo>
                  <a:lnTo>
                    <a:pt x="44" y="196"/>
                  </a:lnTo>
                  <a:close/>
                  <a:moveTo>
                    <a:pt x="233" y="29"/>
                  </a:moveTo>
                  <a:lnTo>
                    <a:pt x="233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29" y="301"/>
                  </a:lnTo>
                  <a:lnTo>
                    <a:pt x="29" y="330"/>
                  </a:lnTo>
                  <a:lnTo>
                    <a:pt x="262" y="330"/>
                  </a:lnTo>
                  <a:lnTo>
                    <a:pt x="262" y="29"/>
                  </a:lnTo>
                  <a:lnTo>
                    <a:pt x="233" y="29"/>
                  </a:lnTo>
                  <a:close/>
                  <a:moveTo>
                    <a:pt x="15" y="286"/>
                  </a:moveTo>
                  <a:lnTo>
                    <a:pt x="15" y="16"/>
                  </a:lnTo>
                  <a:lnTo>
                    <a:pt x="216" y="16"/>
                  </a:lnTo>
                  <a:lnTo>
                    <a:pt x="216" y="216"/>
                  </a:lnTo>
                  <a:lnTo>
                    <a:pt x="148" y="216"/>
                  </a:lnTo>
                  <a:lnTo>
                    <a:pt x="148" y="286"/>
                  </a:lnTo>
                  <a:lnTo>
                    <a:pt x="15" y="286"/>
                  </a:lnTo>
                  <a:close/>
                  <a:moveTo>
                    <a:pt x="245" y="315"/>
                  </a:moveTo>
                  <a:lnTo>
                    <a:pt x="44" y="315"/>
                  </a:lnTo>
                  <a:lnTo>
                    <a:pt x="44" y="301"/>
                  </a:lnTo>
                  <a:lnTo>
                    <a:pt x="155" y="301"/>
                  </a:lnTo>
                  <a:lnTo>
                    <a:pt x="233" y="225"/>
                  </a:lnTo>
                  <a:lnTo>
                    <a:pt x="233" y="45"/>
                  </a:lnTo>
                  <a:lnTo>
                    <a:pt x="245" y="45"/>
                  </a:lnTo>
                  <a:lnTo>
                    <a:pt x="245" y="3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3" tIns="45706" rIns="91413" bIns="45706"/>
            <a:lstStyle/>
            <a:p>
              <a:endParaRPr lang="zh-CN" altLang="en-US" sz="1800"/>
            </a:p>
          </p:txBody>
        </p:sp>
      </p:grpSp>
      <p:grpSp>
        <p:nvGrpSpPr>
          <p:cNvPr id="236" name="组合 12"/>
          <p:cNvGrpSpPr>
            <a:grpSpLocks/>
          </p:cNvGrpSpPr>
          <p:nvPr/>
        </p:nvGrpSpPr>
        <p:grpSpPr bwMode="auto">
          <a:xfrm>
            <a:off x="2966281" y="1691656"/>
            <a:ext cx="1014413" cy="1016000"/>
            <a:chOff x="2718058" y="1723172"/>
            <a:chExt cx="1014254" cy="1014507"/>
          </a:xfrm>
          <a:solidFill>
            <a:schemeClr val="bg1"/>
          </a:solidFill>
        </p:grpSpPr>
        <p:sp>
          <p:nvSpPr>
            <p:cNvPr id="237" name="Oval 53"/>
            <p:cNvSpPr>
              <a:spLocks noChangeArrowheads="1"/>
            </p:cNvSpPr>
            <p:nvPr/>
          </p:nvSpPr>
          <p:spPr bwMode="auto">
            <a:xfrm>
              <a:off x="2718058" y="1723172"/>
              <a:ext cx="1014254" cy="1014507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Freeform 48"/>
            <p:cNvSpPr>
              <a:spLocks noEditPoints="1"/>
            </p:cNvSpPr>
            <p:nvPr/>
          </p:nvSpPr>
          <p:spPr bwMode="auto">
            <a:xfrm>
              <a:off x="3035361" y="1957638"/>
              <a:ext cx="372119" cy="544415"/>
            </a:xfrm>
            <a:custGeom>
              <a:avLst/>
              <a:gdLst>
                <a:gd name="T0" fmla="*/ 76 w 152"/>
                <a:gd name="T1" fmla="*/ 31 h 221"/>
                <a:gd name="T2" fmla="*/ 80 w 152"/>
                <a:gd name="T3" fmla="*/ 27 h 221"/>
                <a:gd name="T4" fmla="*/ 76 w 152"/>
                <a:gd name="T5" fmla="*/ 23 h 221"/>
                <a:gd name="T6" fmla="*/ 23 w 152"/>
                <a:gd name="T7" fmla="*/ 76 h 221"/>
                <a:gd name="T8" fmla="*/ 27 w 152"/>
                <a:gd name="T9" fmla="*/ 80 h 221"/>
                <a:gd name="T10" fmla="*/ 31 w 152"/>
                <a:gd name="T11" fmla="*/ 76 h 221"/>
                <a:gd name="T12" fmla="*/ 76 w 152"/>
                <a:gd name="T13" fmla="*/ 31 h 221"/>
                <a:gd name="T14" fmla="*/ 44 w 152"/>
                <a:gd name="T15" fmla="*/ 192 h 221"/>
                <a:gd name="T16" fmla="*/ 45 w 152"/>
                <a:gd name="T17" fmla="*/ 203 h 221"/>
                <a:gd name="T18" fmla="*/ 56 w 152"/>
                <a:gd name="T19" fmla="*/ 209 h 221"/>
                <a:gd name="T20" fmla="*/ 57 w 152"/>
                <a:gd name="T21" fmla="*/ 216 h 221"/>
                <a:gd name="T22" fmla="*/ 76 w 152"/>
                <a:gd name="T23" fmla="*/ 221 h 221"/>
                <a:gd name="T24" fmla="*/ 95 w 152"/>
                <a:gd name="T25" fmla="*/ 216 h 221"/>
                <a:gd name="T26" fmla="*/ 96 w 152"/>
                <a:gd name="T27" fmla="*/ 209 h 221"/>
                <a:gd name="T28" fmla="*/ 106 w 152"/>
                <a:gd name="T29" fmla="*/ 203 h 221"/>
                <a:gd name="T30" fmla="*/ 108 w 152"/>
                <a:gd name="T31" fmla="*/ 192 h 221"/>
                <a:gd name="T32" fmla="*/ 76 w 152"/>
                <a:gd name="T33" fmla="*/ 197 h 221"/>
                <a:gd name="T34" fmla="*/ 44 w 152"/>
                <a:gd name="T35" fmla="*/ 192 h 221"/>
                <a:gd name="T36" fmla="*/ 41 w 152"/>
                <a:gd name="T37" fmla="*/ 170 h 221"/>
                <a:gd name="T38" fmla="*/ 42 w 152"/>
                <a:gd name="T39" fmla="*/ 182 h 221"/>
                <a:gd name="T40" fmla="*/ 76 w 152"/>
                <a:gd name="T41" fmla="*/ 188 h 221"/>
                <a:gd name="T42" fmla="*/ 109 w 152"/>
                <a:gd name="T43" fmla="*/ 182 h 221"/>
                <a:gd name="T44" fmla="*/ 111 w 152"/>
                <a:gd name="T45" fmla="*/ 170 h 221"/>
                <a:gd name="T46" fmla="*/ 76 w 152"/>
                <a:gd name="T47" fmla="*/ 177 h 221"/>
                <a:gd name="T48" fmla="*/ 41 w 152"/>
                <a:gd name="T49" fmla="*/ 170 h 221"/>
                <a:gd name="T50" fmla="*/ 76 w 152"/>
                <a:gd name="T51" fmla="*/ 0 h 221"/>
                <a:gd name="T52" fmla="*/ 0 w 152"/>
                <a:gd name="T53" fmla="*/ 76 h 221"/>
                <a:gd name="T54" fmla="*/ 36 w 152"/>
                <a:gd name="T55" fmla="*/ 141 h 221"/>
                <a:gd name="T56" fmla="*/ 39 w 152"/>
                <a:gd name="T57" fmla="*/ 160 h 221"/>
                <a:gd name="T58" fmla="*/ 76 w 152"/>
                <a:gd name="T59" fmla="*/ 168 h 221"/>
                <a:gd name="T60" fmla="*/ 113 w 152"/>
                <a:gd name="T61" fmla="*/ 160 h 221"/>
                <a:gd name="T62" fmla="*/ 115 w 152"/>
                <a:gd name="T63" fmla="*/ 141 h 221"/>
                <a:gd name="T64" fmla="*/ 152 w 152"/>
                <a:gd name="T65" fmla="*/ 76 h 221"/>
                <a:gd name="T66" fmla="*/ 76 w 152"/>
                <a:gd name="T67" fmla="*/ 0 h 221"/>
                <a:gd name="T68" fmla="*/ 104 w 152"/>
                <a:gd name="T69" fmla="*/ 132 h 221"/>
                <a:gd name="T70" fmla="*/ 102 w 152"/>
                <a:gd name="T71" fmla="*/ 150 h 221"/>
                <a:gd name="T72" fmla="*/ 76 w 152"/>
                <a:gd name="T73" fmla="*/ 154 h 221"/>
                <a:gd name="T74" fmla="*/ 50 w 152"/>
                <a:gd name="T75" fmla="*/ 150 h 221"/>
                <a:gd name="T76" fmla="*/ 48 w 152"/>
                <a:gd name="T77" fmla="*/ 132 h 221"/>
                <a:gd name="T78" fmla="*/ 13 w 152"/>
                <a:gd name="T79" fmla="*/ 76 h 221"/>
                <a:gd name="T80" fmla="*/ 76 w 152"/>
                <a:gd name="T81" fmla="*/ 14 h 221"/>
                <a:gd name="T82" fmla="*/ 139 w 152"/>
                <a:gd name="T83" fmla="*/ 76 h 221"/>
                <a:gd name="T84" fmla="*/ 104 w 152"/>
                <a:gd name="T85" fmla="*/ 132 h 221"/>
                <a:gd name="T86" fmla="*/ 93 w 152"/>
                <a:gd name="T87" fmla="*/ 104 h 221"/>
                <a:gd name="T88" fmla="*/ 76 w 152"/>
                <a:gd name="T89" fmla="*/ 74 h 221"/>
                <a:gd name="T90" fmla="*/ 59 w 152"/>
                <a:gd name="T91" fmla="*/ 104 h 221"/>
                <a:gd name="T92" fmla="*/ 52 w 152"/>
                <a:gd name="T93" fmla="*/ 89 h 221"/>
                <a:gd name="T94" fmla="*/ 41 w 152"/>
                <a:gd name="T95" fmla="*/ 94 h 221"/>
                <a:gd name="T96" fmla="*/ 58 w 152"/>
                <a:gd name="T97" fmla="*/ 131 h 221"/>
                <a:gd name="T98" fmla="*/ 76 w 152"/>
                <a:gd name="T99" fmla="*/ 98 h 221"/>
                <a:gd name="T100" fmla="*/ 94 w 152"/>
                <a:gd name="T101" fmla="*/ 131 h 221"/>
                <a:gd name="T102" fmla="*/ 111 w 152"/>
                <a:gd name="T103" fmla="*/ 94 h 221"/>
                <a:gd name="T104" fmla="*/ 100 w 152"/>
                <a:gd name="T105" fmla="*/ 89 h 221"/>
                <a:gd name="T106" fmla="*/ 93 w 152"/>
                <a:gd name="T107" fmla="*/ 104 h 2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52" h="221">
                  <a:moveTo>
                    <a:pt x="76" y="31"/>
                  </a:moveTo>
                  <a:cubicBezTo>
                    <a:pt x="78" y="31"/>
                    <a:pt x="80" y="30"/>
                    <a:pt x="80" y="27"/>
                  </a:cubicBezTo>
                  <a:cubicBezTo>
                    <a:pt x="80" y="25"/>
                    <a:pt x="78" y="23"/>
                    <a:pt x="76" y="23"/>
                  </a:cubicBezTo>
                  <a:cubicBezTo>
                    <a:pt x="47" y="23"/>
                    <a:pt x="23" y="47"/>
                    <a:pt x="23" y="76"/>
                  </a:cubicBezTo>
                  <a:cubicBezTo>
                    <a:pt x="23" y="78"/>
                    <a:pt x="25" y="80"/>
                    <a:pt x="27" y="80"/>
                  </a:cubicBezTo>
                  <a:cubicBezTo>
                    <a:pt x="29" y="80"/>
                    <a:pt x="31" y="78"/>
                    <a:pt x="31" y="76"/>
                  </a:cubicBezTo>
                  <a:cubicBezTo>
                    <a:pt x="31" y="52"/>
                    <a:pt x="51" y="31"/>
                    <a:pt x="76" y="31"/>
                  </a:cubicBezTo>
                  <a:close/>
                  <a:moveTo>
                    <a:pt x="44" y="192"/>
                  </a:moveTo>
                  <a:cubicBezTo>
                    <a:pt x="45" y="203"/>
                    <a:pt x="45" y="203"/>
                    <a:pt x="45" y="203"/>
                  </a:cubicBezTo>
                  <a:cubicBezTo>
                    <a:pt x="45" y="203"/>
                    <a:pt x="48" y="207"/>
                    <a:pt x="56" y="209"/>
                  </a:cubicBezTo>
                  <a:cubicBezTo>
                    <a:pt x="57" y="216"/>
                    <a:pt x="57" y="216"/>
                    <a:pt x="57" y="216"/>
                  </a:cubicBezTo>
                  <a:cubicBezTo>
                    <a:pt x="57" y="216"/>
                    <a:pt x="61" y="221"/>
                    <a:pt x="76" y="221"/>
                  </a:cubicBezTo>
                  <a:cubicBezTo>
                    <a:pt x="91" y="221"/>
                    <a:pt x="95" y="216"/>
                    <a:pt x="95" y="216"/>
                  </a:cubicBezTo>
                  <a:cubicBezTo>
                    <a:pt x="96" y="209"/>
                    <a:pt x="96" y="209"/>
                    <a:pt x="96" y="209"/>
                  </a:cubicBezTo>
                  <a:cubicBezTo>
                    <a:pt x="104" y="207"/>
                    <a:pt x="106" y="203"/>
                    <a:pt x="106" y="203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98" y="195"/>
                    <a:pt x="87" y="197"/>
                    <a:pt x="76" y="197"/>
                  </a:cubicBezTo>
                  <a:cubicBezTo>
                    <a:pt x="64" y="197"/>
                    <a:pt x="54" y="195"/>
                    <a:pt x="44" y="192"/>
                  </a:cubicBezTo>
                  <a:close/>
                  <a:moveTo>
                    <a:pt x="41" y="170"/>
                  </a:moveTo>
                  <a:cubicBezTo>
                    <a:pt x="42" y="182"/>
                    <a:pt x="42" y="182"/>
                    <a:pt x="42" y="182"/>
                  </a:cubicBezTo>
                  <a:cubicBezTo>
                    <a:pt x="52" y="186"/>
                    <a:pt x="64" y="188"/>
                    <a:pt x="76" y="188"/>
                  </a:cubicBezTo>
                  <a:cubicBezTo>
                    <a:pt x="88" y="188"/>
                    <a:pt x="99" y="186"/>
                    <a:pt x="109" y="182"/>
                  </a:cubicBezTo>
                  <a:cubicBezTo>
                    <a:pt x="111" y="170"/>
                    <a:pt x="111" y="170"/>
                    <a:pt x="111" y="170"/>
                  </a:cubicBezTo>
                  <a:cubicBezTo>
                    <a:pt x="100" y="174"/>
                    <a:pt x="89" y="177"/>
                    <a:pt x="76" y="177"/>
                  </a:cubicBezTo>
                  <a:cubicBezTo>
                    <a:pt x="63" y="177"/>
                    <a:pt x="51" y="174"/>
                    <a:pt x="41" y="170"/>
                  </a:cubicBezTo>
                  <a:close/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04"/>
                    <a:pt x="15" y="128"/>
                    <a:pt x="36" y="141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50" y="165"/>
                    <a:pt x="63" y="168"/>
                    <a:pt x="76" y="168"/>
                  </a:cubicBezTo>
                  <a:cubicBezTo>
                    <a:pt x="89" y="168"/>
                    <a:pt x="102" y="165"/>
                    <a:pt x="113" y="160"/>
                  </a:cubicBezTo>
                  <a:cubicBezTo>
                    <a:pt x="115" y="141"/>
                    <a:pt x="115" y="141"/>
                    <a:pt x="115" y="141"/>
                  </a:cubicBezTo>
                  <a:cubicBezTo>
                    <a:pt x="137" y="128"/>
                    <a:pt x="152" y="104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104" y="132"/>
                  </a:moveTo>
                  <a:cubicBezTo>
                    <a:pt x="102" y="150"/>
                    <a:pt x="102" y="150"/>
                    <a:pt x="102" y="150"/>
                  </a:cubicBezTo>
                  <a:cubicBezTo>
                    <a:pt x="102" y="150"/>
                    <a:pt x="95" y="154"/>
                    <a:pt x="76" y="154"/>
                  </a:cubicBezTo>
                  <a:cubicBezTo>
                    <a:pt x="57" y="154"/>
                    <a:pt x="50" y="150"/>
                    <a:pt x="50" y="150"/>
                  </a:cubicBezTo>
                  <a:cubicBezTo>
                    <a:pt x="48" y="132"/>
                    <a:pt x="48" y="132"/>
                    <a:pt x="48" y="132"/>
                  </a:cubicBezTo>
                  <a:cubicBezTo>
                    <a:pt x="27" y="122"/>
                    <a:pt x="13" y="101"/>
                    <a:pt x="13" y="76"/>
                  </a:cubicBezTo>
                  <a:cubicBezTo>
                    <a:pt x="13" y="42"/>
                    <a:pt x="41" y="14"/>
                    <a:pt x="76" y="14"/>
                  </a:cubicBezTo>
                  <a:cubicBezTo>
                    <a:pt x="110" y="14"/>
                    <a:pt x="139" y="42"/>
                    <a:pt x="139" y="76"/>
                  </a:cubicBezTo>
                  <a:cubicBezTo>
                    <a:pt x="139" y="101"/>
                    <a:pt x="124" y="122"/>
                    <a:pt x="104" y="132"/>
                  </a:cubicBezTo>
                  <a:close/>
                  <a:moveTo>
                    <a:pt x="93" y="10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0" y="89"/>
                    <a:pt x="100" y="89"/>
                    <a:pt x="100" y="89"/>
                  </a:cubicBezTo>
                  <a:lnTo>
                    <a:pt x="93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3" tIns="45706" rIns="91413" bIns="45706"/>
            <a:lstStyle/>
            <a:p>
              <a:endParaRPr lang="zh-CN" altLang="en-US" sz="1800"/>
            </a:p>
          </p:txBody>
        </p:sp>
      </p:grpSp>
      <p:grpSp>
        <p:nvGrpSpPr>
          <p:cNvPr id="239" name="组合 14"/>
          <p:cNvGrpSpPr>
            <a:grpSpLocks/>
          </p:cNvGrpSpPr>
          <p:nvPr/>
        </p:nvGrpSpPr>
        <p:grpSpPr bwMode="auto">
          <a:xfrm>
            <a:off x="7341430" y="982042"/>
            <a:ext cx="2586429" cy="1562100"/>
            <a:chOff x="7092280" y="1013267"/>
            <a:chExt cx="2587796" cy="1560961"/>
          </a:xfrm>
        </p:grpSpPr>
        <p:sp>
          <p:nvSpPr>
            <p:cNvPr id="240" name="Oval 53"/>
            <p:cNvSpPr>
              <a:spLocks noChangeArrowheads="1"/>
            </p:cNvSpPr>
            <p:nvPr/>
          </p:nvSpPr>
          <p:spPr bwMode="auto">
            <a:xfrm>
              <a:off x="7092280" y="1013267"/>
              <a:ext cx="1560572" cy="1560961"/>
            </a:xfrm>
            <a:prstGeom prst="ellipse">
              <a:avLst/>
            </a:prstGeom>
            <a:solidFill>
              <a:schemeClr val="bg1">
                <a:alpha val="45000"/>
              </a:schemeClr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矩形 60"/>
            <p:cNvSpPr>
              <a:spLocks noChangeArrowheads="1"/>
            </p:cNvSpPr>
            <p:nvPr/>
          </p:nvSpPr>
          <p:spPr bwMode="auto">
            <a:xfrm>
              <a:off x="7183808" y="1287146"/>
              <a:ext cx="2496268" cy="896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68" tIns="34285" rIns="68568" bIns="34285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方正兰亭粗黑简体" pitchFamily="2" charset="-122"/>
                  <a:ea typeface="方正兰亭粗黑简体" pitchFamily="2" charset="-122"/>
                </a:rPr>
                <a:t>等待线程</a:t>
              </a:r>
              <a:endParaRPr lang="en-US" altLang="zh-CN" sz="2400" dirty="0" smtClean="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方正兰亭粗黑简体" pitchFamily="2" charset="-122"/>
                  <a:ea typeface="方正兰亭粗黑简体" pitchFamily="2" charset="-122"/>
                </a:rPr>
                <a:t>运行结束</a:t>
              </a:r>
              <a:endParaRPr lang="zh-CN" altLang="en-US" sz="2000" dirty="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</a:endParaRPr>
            </a:p>
          </p:txBody>
        </p:sp>
      </p:grpSp>
      <p:sp>
        <p:nvSpPr>
          <p:cNvPr id="242" name="矩形 241"/>
          <p:cNvSpPr>
            <a:spLocks noChangeArrowheads="1"/>
          </p:cNvSpPr>
          <p:nvPr/>
        </p:nvSpPr>
        <p:spPr bwMode="auto">
          <a:xfrm>
            <a:off x="545155" y="2890217"/>
            <a:ext cx="1779960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编写线程运行函数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3" name="矩形 242"/>
          <p:cNvSpPr>
            <a:spLocks noChangeArrowheads="1"/>
          </p:cNvSpPr>
          <p:nvPr/>
        </p:nvSpPr>
        <p:spPr bwMode="auto">
          <a:xfrm>
            <a:off x="2708519" y="3114055"/>
            <a:ext cx="1369593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设置线程参数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4809973" y="3772867"/>
            <a:ext cx="959223" cy="31546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运行线程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00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133 -0.09537 C -0.71133 -0.09514 -0.56107 -0.16181 -0.47709 -0.1419 C -0.3724 -0.13264 -0.39545 -0.14746 -0.20716 0.02291 C -0.01875 0.19328 -0.0431 0.00463 2.91667E-6 3.7037E-6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60" y="694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4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15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5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4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242" grpId="0"/>
      <p:bldP spid="243" grpId="0"/>
      <p:bldP spid="24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1426</Words>
  <Application>Microsoft Office PowerPoint</Application>
  <PresentationFormat>全屏显示(16:9)</PresentationFormat>
  <Paragraphs>219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方正兰亭粗黑_GBK</vt:lpstr>
      <vt:lpstr>方正兰亭粗黑简体</vt:lpstr>
      <vt:lpstr>方正兰亭黑_GBK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第一PPT，www.1ppt.com</vt:lpstr>
      <vt:lpstr>线程初识(C++版)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3Q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第一PPT模板网：www.1ppt.com</dc:creator>
  <cp:keywords>第一PPT模板网：www.1ppt.com</cp:keywords>
  <cp:lastModifiedBy>我知盘中餐</cp:lastModifiedBy>
  <cp:revision>24</cp:revision>
  <dcterms:created xsi:type="dcterms:W3CDTF">2016-10-25T09:16:18Z</dcterms:created>
  <dcterms:modified xsi:type="dcterms:W3CDTF">2017-12-19T15:21:24Z</dcterms:modified>
</cp:coreProperties>
</file>