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4" r:id="rId3"/>
    <p:sldId id="287" r:id="rId4"/>
    <p:sldId id="288" r:id="rId5"/>
    <p:sldId id="289" r:id="rId6"/>
    <p:sldId id="290" r:id="rId7"/>
    <p:sldId id="285" r:id="rId8"/>
    <p:sldId id="279" r:id="rId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61C"/>
    <a:srgbClr val="004BAF"/>
    <a:srgbClr val="049FD9"/>
    <a:srgbClr val="58585B"/>
    <a:srgbClr val="58595B"/>
    <a:srgbClr val="E8EBF1"/>
    <a:srgbClr val="4D4D4D"/>
    <a:srgbClr val="AB0810"/>
    <a:srgbClr val="FDBE24"/>
    <a:srgbClr val="90B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7" autoAdjust="0"/>
    <p:restoredTop sz="78552" autoAdjust="0"/>
  </p:normalViewPr>
  <p:slideViewPr>
    <p:cSldViewPr snapToGrid="0" snapToObjects="1">
      <p:cViewPr varScale="1">
        <p:scale>
          <a:sx n="150" d="100"/>
          <a:sy n="150" d="100"/>
        </p:scale>
        <p:origin x="360" y="160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58E61C0-B6F7-4C9C-863F-D118B03799EB}" type="datetimeFigureOut">
              <a:rPr lang="en-US"/>
              <a:pPr>
                <a:defRPr/>
              </a:pPr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FF3F7B5-9A0B-40F3-A257-932ED5C8BD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35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E6EE8EE-BAD1-491A-8874-8394E5CA366F}" type="datetimeFigureOut">
              <a:rPr lang="en-US"/>
              <a:pPr>
                <a:defRPr/>
              </a:pPr>
              <a:t>10/18/16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F6C1005-B323-4A04-B0D1-DB577C3C2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941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C1005-B323-4A04-B0D1-DB577C3C2EC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22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See the Supplemental images PPT file included in the zip package for some options.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59CCB9-A3EF-40B6-ADAA-F9F18AEAE2F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9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See the Supplemental images PPT file included in the zip package for some options.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59CCB9-A3EF-40B6-ADAA-F9F18AEAE2F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99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See the Supplemental images PPT file included in the zip package for some options.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59CCB9-A3EF-40B6-ADAA-F9F18AEAE2F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73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See the Supplemental images PPT file included in the zip package for some options.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59CCB9-A3EF-40B6-ADAA-F9F18AEAE2F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72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See the Supplemental images PPT file included in the zip package for some options.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59CCB9-A3EF-40B6-ADAA-F9F18AEAE2F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24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See the Supplemental images PPT file included in the zip package for some options.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59CCB9-A3EF-40B6-ADAA-F9F18AEAE2F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>
          <a:gsLst>
            <a:gs pos="0">
              <a:srgbClr val="049FD9"/>
            </a:gs>
            <a:gs pos="100000">
              <a:srgbClr val="004BA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323850"/>
            <a:ext cx="9413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12400" indent="-392400">
              <a:lnSpc>
                <a:spcPts val="444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/>
              <a:buChar char="•"/>
              <a:defRPr sz="3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35622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2"/>
              </a:buClr>
              <a:buSzPct val="8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43639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2"/>
              </a:buClr>
              <a:buSzPct val="8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64794" y="1347788"/>
            <a:ext cx="4218460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2"/>
              </a:buClr>
              <a:buSzPct val="8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889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650" y="609600"/>
            <a:ext cx="0" cy="3984625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8" y="302505"/>
            <a:ext cx="3715995" cy="826447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68572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905964" y="302506"/>
            <a:ext cx="3715995" cy="82644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7928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2"/>
              </a:buClr>
              <a:buSzPct val="8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05964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2"/>
              </a:buClr>
              <a:buSzPct val="8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993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0"/>
            <a:ext cx="0" cy="3984625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0"/>
            <a:ext cx="0" cy="3984625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461963" y="22831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3377728" y="22783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354813" y="22047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1963" y="1201094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16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3377728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16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6354812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16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24966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75" y="1330325"/>
            <a:ext cx="3713163" cy="310197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85718" indent="-85718" algn="l" defTabSz="68572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5148706" y="3552444"/>
            <a:ext cx="3506245" cy="2537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2"/>
              </a:buClr>
              <a:buSzPct val="8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8614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556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6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247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00" y="609600"/>
            <a:ext cx="0" cy="3984625"/>
          </a:xfrm>
          <a:prstGeom prst="line">
            <a:avLst/>
          </a:prstGeom>
          <a:ln w="38100" cap="flat" cmpd="sng">
            <a:solidFill>
              <a:srgbClr val="004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3763" y="1439060"/>
            <a:ext cx="3820348" cy="226538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rgbClr val="55555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2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28747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88"/>
            <a:ext cx="8345488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74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915" y="3209550"/>
            <a:ext cx="4684867" cy="288131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525" y="2462027"/>
            <a:ext cx="4712557" cy="766763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81" y="1438276"/>
            <a:ext cx="2676525" cy="2166938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4342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5"/>
            <a:ext cx="8345488" cy="266065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1400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7766" y="1349456"/>
            <a:ext cx="4007001" cy="304077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4"/>
            <a:ext cx="4073346" cy="303939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3567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7766" y="1349354"/>
            <a:ext cx="4003995" cy="3040875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2329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084888" y="1622425"/>
            <a:ext cx="2319337" cy="231775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22650" y="1622425"/>
            <a:ext cx="2319338" cy="23177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3588" y="1622425"/>
            <a:ext cx="2319337" cy="231775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777485" y="2800142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3436444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6098330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520825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841860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75557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774700" y="1622425"/>
            <a:ext cx="2306638" cy="2306638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7" tIns="34289" rIns="68577" bIns="3428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914400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422650" y="1622425"/>
            <a:ext cx="2306638" cy="2306638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7" tIns="34289" rIns="68577" bIns="3428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914400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6088063" y="1622425"/>
            <a:ext cx="2305050" cy="2306638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7" tIns="34289" rIns="68577" bIns="3428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914400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74965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422986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087503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788797" y="387313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436818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6101335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51368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575610" y="2552550"/>
            <a:ext cx="698624" cy="698624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solidFill>
                <a:srgbClr val="049FD9"/>
              </a:solidFill>
              <a:cs typeface="Arial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575610" y="1426607"/>
            <a:ext cx="698624" cy="698624"/>
          </a:xfrm>
          <a:prstGeom prst="ellipse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rgbClr val="049FD9"/>
              </a:solidFill>
              <a:cs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75610" y="3653093"/>
            <a:ext cx="698624" cy="698624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425201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41687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8336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26980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575611" y="1979318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575610" y="1328927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75611" y="2627446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75612" y="3274581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4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575613" y="3921716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738130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4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575611" y="1979318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575610" y="1328927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75611" y="2627446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75612" y="3274581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4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575613" y="3921716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5</a:t>
            </a:r>
          </a:p>
        </p:txBody>
      </p:sp>
      <p:sp>
        <p:nvSpPr>
          <p:cNvPr id="20" name="Oval 19"/>
          <p:cNvSpPr/>
          <p:nvPr userDrawn="1"/>
        </p:nvSpPr>
        <p:spPr>
          <a:xfrm>
            <a:off x="4414576" y="1983084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4414575" y="1332693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4414576" y="2631212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6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7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8</a:t>
            </a:r>
          </a:p>
        </p:txBody>
      </p:sp>
      <p:sp>
        <p:nvSpPr>
          <p:cNvPr id="36" name="Oval 35"/>
          <p:cNvSpPr/>
          <p:nvPr userDrawn="1"/>
        </p:nvSpPr>
        <p:spPr>
          <a:xfrm>
            <a:off x="4414577" y="3278347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9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4414578" y="3925482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638975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049FD9"/>
            </a:gs>
            <a:gs pos="100000">
              <a:srgbClr val="004B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509F5890-BE05-4D5D-AADF-DD6FDB4C472B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2016</a:t>
            </a:r>
            <a:r>
              <a:rPr lang="en-US" sz="6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6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679" y="4625975"/>
            <a:ext cx="424180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2" name="Oval 41"/>
          <p:cNvSpPr/>
          <p:nvPr userDrawn="1"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 userDrawn="1"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51" name="Oval 50"/>
          <p:cNvSpPr/>
          <p:nvPr userDrawn="1"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4</a:t>
            </a:r>
          </a:p>
        </p:txBody>
      </p:sp>
      <p:sp>
        <p:nvSpPr>
          <p:cNvPr id="54" name="Oval 53"/>
          <p:cNvSpPr/>
          <p:nvPr userDrawn="1"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5</a:t>
            </a:r>
          </a:p>
        </p:txBody>
      </p:sp>
      <p:sp>
        <p:nvSpPr>
          <p:cNvPr id="57" name="Oval 56"/>
          <p:cNvSpPr/>
          <p:nvPr userDrawn="1"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 userDrawn="1"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 userDrawn="1"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8</a:t>
            </a:r>
          </a:p>
        </p:txBody>
      </p:sp>
      <p:sp>
        <p:nvSpPr>
          <p:cNvPr id="66" name="Oval 65"/>
          <p:cNvSpPr/>
          <p:nvPr userDrawn="1"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9</a:t>
            </a:r>
          </a:p>
        </p:txBody>
      </p:sp>
      <p:sp>
        <p:nvSpPr>
          <p:cNvPr id="69" name="Oval 68"/>
          <p:cNvSpPr/>
          <p:nvPr userDrawn="1"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476647"/>
            <a:ext cx="8139112" cy="520655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72800" indent="0">
              <a:lnSpc>
                <a:spcPts val="3680"/>
              </a:lnSpc>
              <a:spcBef>
                <a:spcPts val="0"/>
              </a:spcBef>
              <a:buNone/>
              <a:defRPr sz="24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68219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37"/>
            <a:ext cx="8563172" cy="2542175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rgbClr val="58585B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73768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47628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71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E6ADCC75-5E05-4D7E-970D-6B4505B4F777}" type="slidenum">
              <a:rPr lang="en-US" sz="6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FFFFFF">
                  <a:alpha val="60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2016  </a:t>
            </a:r>
            <a:r>
              <a:rPr lang="en-US" sz="6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500063" y="3466598"/>
            <a:ext cx="8139112" cy="52151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172800" indent="-180000">
              <a:lnSpc>
                <a:spcPts val="3680"/>
              </a:lnSpc>
              <a:spcBef>
                <a:spcPts val="0"/>
              </a:spcBef>
              <a:buNone/>
              <a:defRPr sz="3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679" y="4625975"/>
            <a:ext cx="424180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593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4037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0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0" y="3595688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3655079"/>
            <a:ext cx="5074070" cy="628650"/>
          </a:xfrm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53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275" y="233363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1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68577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0935" y="2480693"/>
            <a:ext cx="6729865" cy="1614419"/>
          </a:xfrm>
        </p:spPr>
        <p:txBody>
          <a:bodyPr>
            <a:noAutofit/>
          </a:bodyPr>
          <a:lstStyle>
            <a:lvl1pPr marL="0" marR="0" indent="0" algn="l" defTabSz="6857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9976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100"/>
            <a:ext cx="3630612" cy="38703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4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7669" y="546734"/>
            <a:ext cx="4349918" cy="813985"/>
          </a:xfr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defRPr sz="2500">
                <a:solidFill>
                  <a:srgbClr val="555558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05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3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3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38" y="233363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63" y="2271713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5" y="2271713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38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38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8995" y="233363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28" y="233363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1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1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4960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gue">
    <p:bg>
      <p:bgPr>
        <a:solidFill>
          <a:srgbClr val="393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2016  </a:t>
            </a: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679" y="4625975"/>
            <a:ext cx="424180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0845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38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79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547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 rotWithShape="1">
          <a:gsLst>
            <a:gs pos="0">
              <a:srgbClr val="049FD9"/>
            </a:gs>
            <a:gs pos="100000">
              <a:srgbClr val="004B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38" y="1646238"/>
            <a:ext cx="19907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579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3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6754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9699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9660" y="895601"/>
            <a:ext cx="8398739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04078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theme" Target="../theme/theme1.xml"/><Relationship Id="rId4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2016  </a:t>
            </a:r>
            <a:r>
              <a:rPr lang="en-US" sz="6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679" y="4625975"/>
            <a:ext cx="42418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4" r:id="rId2"/>
    <p:sldLayoutId id="2147483965" r:id="rId3"/>
    <p:sldLayoutId id="2147484012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  <p:sldLayoutId id="2147483974" r:id="rId13"/>
    <p:sldLayoutId id="2147483975" r:id="rId14"/>
    <p:sldLayoutId id="2147483976" r:id="rId15"/>
    <p:sldLayoutId id="2147483977" r:id="rId16"/>
    <p:sldLayoutId id="2147483978" r:id="rId17"/>
    <p:sldLayoutId id="2147483979" r:id="rId18"/>
    <p:sldLayoutId id="2147483980" r:id="rId19"/>
    <p:sldLayoutId id="2147483981" r:id="rId20"/>
    <p:sldLayoutId id="2147483982" r:id="rId21"/>
    <p:sldLayoutId id="2147483983" r:id="rId22"/>
    <p:sldLayoutId id="2147483984" r:id="rId23"/>
    <p:sldLayoutId id="2147483985" r:id="rId24"/>
    <p:sldLayoutId id="2147484006" r:id="rId25"/>
    <p:sldLayoutId id="2147484007" r:id="rId26"/>
    <p:sldLayoutId id="2147484008" r:id="rId27"/>
    <p:sldLayoutId id="2147484010" r:id="rId28"/>
    <p:sldLayoutId id="2147484009" r:id="rId29"/>
    <p:sldLayoutId id="2147484011" r:id="rId30"/>
    <p:sldLayoutId id="2147483986" r:id="rId31"/>
    <p:sldLayoutId id="2147483987" r:id="rId32"/>
    <p:sldLayoutId id="2147483989" r:id="rId33"/>
    <p:sldLayoutId id="2147484014" r:id="rId34"/>
    <p:sldLayoutId id="2147483990" r:id="rId35"/>
    <p:sldLayoutId id="2147483991" r:id="rId36"/>
    <p:sldLayoutId id="2147483992" r:id="rId37"/>
    <p:sldLayoutId id="2147483993" r:id="rId38"/>
    <p:sldLayoutId id="2147483994" r:id="rId39"/>
    <p:sldLayoutId id="2147483995" r:id="rId40"/>
    <p:sldLayoutId id="2147483996" r:id="rId41"/>
    <p:sldLayoutId id="2147483997" r:id="rId42"/>
    <p:sldLayoutId id="2147483998" r:id="rId43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tx2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agger-api/swagger-node" TargetMode="External"/><Relationship Id="rId4" Type="http://schemas.openxmlformats.org/officeDocument/2006/relationships/image" Target="../media/image9.tiff"/><Relationship Id="rId5" Type="http://schemas.openxmlformats.org/officeDocument/2006/relationships/image" Target="../media/image10.tiff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8.tiff"/><Relationship Id="rId5" Type="http://schemas.openxmlformats.org/officeDocument/2006/relationships/image" Target="../media/image7.tiff"/><Relationship Id="rId6" Type="http://schemas.openxmlformats.org/officeDocument/2006/relationships/image" Target="../media/image6.tiff"/><Relationship Id="rId7" Type="http://schemas.openxmlformats.org/officeDocument/2006/relationships/image" Target="../media/image10.tiff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Placeholder 3"/>
          <p:cNvSpPr>
            <a:spLocks noGrp="1"/>
          </p:cNvSpPr>
          <p:nvPr>
            <p:ph type="body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a typeface="ＭＳ Ｐゴシック" pitchFamily="34" charset="-128"/>
                <a:cs typeface="CiscoSans" pitchFamily="34" charset="0"/>
              </a:rPr>
              <a:t>Prague</a:t>
            </a:r>
            <a:endParaRPr altLang="en-US" dirty="0">
              <a:ea typeface="ＭＳ Ｐゴシック" pitchFamily="34" charset="-128"/>
              <a:cs typeface="CiscoSans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2016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DevNet</a:t>
            </a:r>
            <a:r>
              <a:rPr lang="en-US" dirty="0" smtClean="0"/>
              <a:t> Lab </a:t>
            </a:r>
            <a:r>
              <a:rPr lang="mr-IN" dirty="0" smtClean="0"/>
              <a:t>–</a:t>
            </a:r>
            <a:r>
              <a:rPr lang="en-US" dirty="0" smtClean="0"/>
              <a:t> Creating REST APIs using Swagger!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kern="0" dirty="0" smtClean="0"/>
              <a:t>EMEAR Cloud PVT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6020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30540" y="92466"/>
            <a:ext cx="22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Pre-</a:t>
            </a:r>
            <a:r>
              <a:rPr lang="en-US" sz="2400" dirty="0" err="1" smtClean="0"/>
              <a:t>Requisities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67" y="1222727"/>
            <a:ext cx="1037166" cy="8643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81867" y="1443049"/>
            <a:ext cx="380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GitHub </a:t>
            </a:r>
            <a:r>
              <a:rPr lang="en-US" dirty="0"/>
              <a:t>Account: </a:t>
            </a:r>
            <a:r>
              <a:rPr lang="en-US" dirty="0">
                <a:hlinkClick r:id="rId4"/>
              </a:rPr>
              <a:t>https://github.com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727200" y="2628817"/>
            <a:ext cx="6265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  <a:latin typeface="arial" charset="0"/>
              </a:rPr>
              <a:t>“Online </a:t>
            </a:r>
            <a:r>
              <a:rPr lang="en-US" i="1" dirty="0">
                <a:solidFill>
                  <a:schemeClr val="accent6"/>
                </a:solidFill>
                <a:latin typeface="arial" charset="0"/>
              </a:rPr>
              <a:t>project hosting using </a:t>
            </a:r>
            <a:r>
              <a:rPr lang="en-US" i="1" dirty="0" err="1">
                <a:solidFill>
                  <a:schemeClr val="accent6"/>
                </a:solidFill>
                <a:latin typeface="arial" charset="0"/>
              </a:rPr>
              <a:t>Git</a:t>
            </a:r>
            <a:r>
              <a:rPr lang="en-US" i="1" dirty="0">
                <a:solidFill>
                  <a:schemeClr val="accent6"/>
                </a:solidFill>
                <a:latin typeface="arial" charset="0"/>
              </a:rPr>
              <a:t>. Includes source-code browser, in-line editing, wikis, and ticketing. Free for public open-source code</a:t>
            </a:r>
            <a:r>
              <a:rPr lang="en-US" i="1" dirty="0" smtClean="0">
                <a:solidFill>
                  <a:schemeClr val="accent6"/>
                </a:solidFill>
                <a:latin typeface="arial" charset="0"/>
              </a:rPr>
              <a:t>.”</a:t>
            </a:r>
            <a:endParaRPr lang="en-US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803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30540" y="92466"/>
            <a:ext cx="22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Pre-</a:t>
            </a:r>
            <a:r>
              <a:rPr lang="en-US" sz="2400" dirty="0" err="1" smtClean="0"/>
              <a:t>Requisities</a:t>
            </a:r>
            <a:endParaRPr lang="en-US" sz="2400" i="1" dirty="0"/>
          </a:p>
        </p:txBody>
      </p:sp>
      <p:sp>
        <p:nvSpPr>
          <p:cNvPr id="10" name="Rectangle 9"/>
          <p:cNvSpPr/>
          <p:nvPr/>
        </p:nvSpPr>
        <p:spPr>
          <a:xfrm>
            <a:off x="2032001" y="2781349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  <a:latin typeface="arial" charset="0"/>
              </a:rPr>
              <a:t>“</a:t>
            </a:r>
            <a:r>
              <a:rPr lang="en-US" dirty="0">
                <a:solidFill>
                  <a:schemeClr val="accent6"/>
                </a:solidFill>
              </a:rPr>
              <a:t>W</a:t>
            </a:r>
            <a:r>
              <a:rPr lang="en-US" dirty="0" smtClean="0">
                <a:solidFill>
                  <a:schemeClr val="accent6"/>
                </a:solidFill>
              </a:rPr>
              <a:t>orld’s </a:t>
            </a:r>
            <a:r>
              <a:rPr lang="en-US" dirty="0">
                <a:solidFill>
                  <a:schemeClr val="accent6"/>
                </a:solidFill>
              </a:rPr>
              <a:t>leading software containerization </a:t>
            </a:r>
            <a:r>
              <a:rPr lang="en-US" dirty="0" smtClean="0">
                <a:solidFill>
                  <a:schemeClr val="accent6"/>
                </a:solidFill>
              </a:rPr>
              <a:t>platform.”</a:t>
            </a:r>
            <a:endParaRPr lang="en-US" i="1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473" y="1069610"/>
            <a:ext cx="1043728" cy="10437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13667" y="1406808"/>
            <a:ext cx="3596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Docker: </a:t>
            </a:r>
            <a:r>
              <a:rPr lang="en-US" dirty="0">
                <a:hlinkClick r:id="rId4"/>
              </a:rPr>
              <a:t>https://www.docker.com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77175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30540" y="92466"/>
            <a:ext cx="22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Pre-</a:t>
            </a:r>
            <a:r>
              <a:rPr lang="en-US" sz="2400" dirty="0" err="1" smtClean="0"/>
              <a:t>Requisities</a:t>
            </a:r>
            <a:endParaRPr lang="en-US" sz="2400" i="1" dirty="0"/>
          </a:p>
        </p:txBody>
      </p:sp>
      <p:sp>
        <p:nvSpPr>
          <p:cNvPr id="10" name="Rectangle 9"/>
          <p:cNvSpPr/>
          <p:nvPr/>
        </p:nvSpPr>
        <p:spPr>
          <a:xfrm>
            <a:off x="1659465" y="2642849"/>
            <a:ext cx="5926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chemeClr val="accent6"/>
                </a:solidFill>
                <a:latin typeface="arial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</a:rPr>
              <a:t>Node.js</a:t>
            </a:r>
            <a:r>
              <a:rPr lang="en-US" dirty="0">
                <a:solidFill>
                  <a:schemeClr val="accent6"/>
                </a:solidFill>
              </a:rPr>
              <a:t> uses an event-driven, </a:t>
            </a:r>
            <a:r>
              <a:rPr lang="en-US" dirty="0" smtClean="0">
                <a:solidFill>
                  <a:schemeClr val="accent6"/>
                </a:solidFill>
              </a:rPr>
              <a:t>server-side JavaScript</a:t>
            </a:r>
          </a:p>
          <a:p>
            <a:pPr algn="ctr"/>
            <a:r>
              <a:rPr lang="en-US" dirty="0" smtClean="0">
                <a:solidFill>
                  <a:schemeClr val="accent6"/>
                </a:solidFill>
              </a:rPr>
              <a:t>Runtime environment.”</a:t>
            </a:r>
            <a:endParaRPr lang="en-US" i="1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3667" y="1406808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Node.js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nodejs.org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820" y="1206723"/>
            <a:ext cx="1277695" cy="78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314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30540" y="92466"/>
            <a:ext cx="22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Pre-</a:t>
            </a:r>
            <a:r>
              <a:rPr lang="en-US" sz="2400" dirty="0" err="1" smtClean="0"/>
              <a:t>Requisities</a:t>
            </a:r>
            <a:endParaRPr lang="en-US" sz="2400" i="1" dirty="0"/>
          </a:p>
        </p:txBody>
      </p:sp>
      <p:sp>
        <p:nvSpPr>
          <p:cNvPr id="10" name="Rectangle 9"/>
          <p:cNvSpPr/>
          <p:nvPr/>
        </p:nvSpPr>
        <p:spPr>
          <a:xfrm>
            <a:off x="1744132" y="2651316"/>
            <a:ext cx="59266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chemeClr val="accent6"/>
                </a:solidFill>
                <a:latin typeface="arial" charset="0"/>
              </a:rPr>
              <a:t>“</a:t>
            </a:r>
            <a:r>
              <a:rPr lang="en-US" dirty="0">
                <a:solidFill>
                  <a:schemeClr val="accent6"/>
                </a:solidFill>
              </a:rPr>
              <a:t>provides tools for designing and building Swagger-compliant APIs entirely in </a:t>
            </a:r>
            <a:r>
              <a:rPr lang="en-US" dirty="0" err="1">
                <a:solidFill>
                  <a:schemeClr val="accent6"/>
                </a:solidFill>
              </a:rPr>
              <a:t>Node.js</a:t>
            </a:r>
            <a:r>
              <a:rPr lang="en-US" dirty="0">
                <a:solidFill>
                  <a:schemeClr val="accent6"/>
                </a:solidFill>
              </a:rPr>
              <a:t>. It integrates with popular </a:t>
            </a:r>
            <a:r>
              <a:rPr lang="en-US" dirty="0" err="1">
                <a:solidFill>
                  <a:schemeClr val="accent6"/>
                </a:solidFill>
              </a:rPr>
              <a:t>Node.js</a:t>
            </a:r>
            <a:r>
              <a:rPr lang="en-US" dirty="0">
                <a:solidFill>
                  <a:schemeClr val="accent6"/>
                </a:solidFill>
              </a:rPr>
              <a:t> servers, including </a:t>
            </a:r>
            <a:r>
              <a:rPr lang="en-US" dirty="0" smtClean="0">
                <a:solidFill>
                  <a:schemeClr val="accent6"/>
                </a:solidFill>
              </a:rPr>
              <a:t>Express</a:t>
            </a:r>
            <a:r>
              <a:rPr lang="mr-IN" dirty="0" smtClean="0">
                <a:solidFill>
                  <a:schemeClr val="accent6"/>
                </a:solidFill>
              </a:rPr>
              <a:t>…</a:t>
            </a:r>
            <a:r>
              <a:rPr lang="en-US" dirty="0" smtClean="0">
                <a:solidFill>
                  <a:schemeClr val="accent6"/>
                </a:solidFill>
              </a:rPr>
              <a:t>”</a:t>
            </a:r>
            <a:endParaRPr lang="en-US" i="1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3521" y="1438636"/>
            <a:ext cx="4852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Swagger- </a:t>
            </a:r>
            <a:r>
              <a:rPr lang="en-US" dirty="0" err="1" smtClean="0"/>
              <a:t>Node.js</a:t>
            </a:r>
            <a:r>
              <a:rPr lang="en-US" dirty="0"/>
              <a:t>: </a:t>
            </a:r>
            <a:endParaRPr lang="en-US" dirty="0" smtClean="0"/>
          </a:p>
          <a:p>
            <a:pPr algn="ctr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github.com/swagger-api/swagger-node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504" y="1311931"/>
            <a:ext cx="853017" cy="8530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339" y="3806486"/>
            <a:ext cx="1690793" cy="50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333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660987" y="2447823"/>
            <a:ext cx="2280745" cy="10131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6201428" y="467226"/>
            <a:ext cx="2457757" cy="84518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849668" y="1458958"/>
            <a:ext cx="2108200" cy="32088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9466" y="125487"/>
            <a:ext cx="471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Pre-Requisites: </a:t>
            </a:r>
            <a:r>
              <a:rPr lang="en-US" sz="2400" smtClean="0"/>
              <a:t>Coming Together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261" y="1594806"/>
            <a:ext cx="853017" cy="8530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921" y="2804075"/>
            <a:ext cx="1277695" cy="7835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6534" y="2562922"/>
            <a:ext cx="796612" cy="7966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226" y="571934"/>
            <a:ext cx="817033" cy="6808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8374" y="4007211"/>
            <a:ext cx="1690793" cy="5090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64852" y="4092880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Node.js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 Server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1237" y="2983069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Javascript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 Runtime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4255" y="1873258"/>
            <a:ext cx="1891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API Definition Tooling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39832" y="696045"/>
            <a:ext cx="1619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</a:rPr>
              <a:t>Lab Details, Exercises </a:t>
            </a:r>
          </a:p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</a:rPr>
              <a:t>&amp; Example Code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68823" y="2745784"/>
            <a:ext cx="11272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</a:rPr>
              <a:t>Containerizing </a:t>
            </a:r>
          </a:p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</a:rPr>
              <a:t>Environment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957868" y="1532467"/>
            <a:ext cx="703119" cy="821266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015485" y="3555059"/>
            <a:ext cx="691179" cy="961208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2741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00310" y="177130"/>
            <a:ext cx="5783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DevNet</a:t>
            </a:r>
            <a:r>
              <a:rPr lang="en-US" sz="2400" dirty="0" smtClean="0"/>
              <a:t> Lab:</a:t>
            </a:r>
          </a:p>
          <a:p>
            <a:pPr algn="ctr"/>
            <a:r>
              <a:rPr lang="en-US" sz="2400" i="1" dirty="0" smtClean="0"/>
              <a:t>Building a REST API with Swagger-Node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920" y="1507066"/>
            <a:ext cx="1102360" cy="9186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57400" y="2731185"/>
            <a:ext cx="5892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iscoSansLight" charset="0"/>
              </a:rPr>
              <a:t>Repo:</a:t>
            </a:r>
            <a:r>
              <a:rPr lang="en-US" dirty="0" smtClean="0">
                <a:solidFill>
                  <a:srgbClr val="128ED1"/>
                </a:solidFill>
                <a:latin typeface="CiscoSansLight" charset="0"/>
              </a:rPr>
              <a:t> https</a:t>
            </a:r>
            <a:r>
              <a:rPr lang="en-US" dirty="0">
                <a:solidFill>
                  <a:srgbClr val="128ED1"/>
                </a:solidFill>
                <a:latin typeface="CiscoSansLight" charset="0"/>
              </a:rPr>
              <a:t>://</a:t>
            </a:r>
            <a:r>
              <a:rPr lang="en-US" dirty="0" err="1" smtClean="0">
                <a:solidFill>
                  <a:srgbClr val="128ED1"/>
                </a:solidFill>
                <a:latin typeface="CiscoSansLight" charset="0"/>
              </a:rPr>
              <a:t>github.com</a:t>
            </a:r>
            <a:r>
              <a:rPr lang="en-US" dirty="0" smtClean="0">
                <a:solidFill>
                  <a:srgbClr val="128ED1"/>
                </a:solidFill>
                <a:latin typeface="CiscoSansLight" charset="0"/>
              </a:rPr>
              <a:t>/</a:t>
            </a:r>
            <a:r>
              <a:rPr lang="en-US" dirty="0" err="1" smtClean="0">
                <a:solidFill>
                  <a:srgbClr val="128ED1"/>
                </a:solidFill>
                <a:latin typeface="CiscoSansLight" charset="0"/>
              </a:rPr>
              <a:t>imapex</a:t>
            </a:r>
            <a:r>
              <a:rPr lang="en-US" dirty="0" smtClean="0">
                <a:solidFill>
                  <a:srgbClr val="128ED1"/>
                </a:solidFill>
                <a:latin typeface="CiscoSansLight" charset="0"/>
              </a:rPr>
              <a:t>-training/rest-</a:t>
            </a:r>
            <a:r>
              <a:rPr lang="en-US" dirty="0" err="1" smtClean="0">
                <a:solidFill>
                  <a:srgbClr val="128ED1"/>
                </a:solidFill>
                <a:latin typeface="CiscoSansLight" charset="0"/>
              </a:rPr>
              <a:t>api</a:t>
            </a:r>
            <a:r>
              <a:rPr lang="en-US" dirty="0" smtClean="0">
                <a:solidFill>
                  <a:srgbClr val="128ED1"/>
                </a:solidFill>
                <a:latin typeface="CiscoSansLight" charset="0"/>
              </a:rPr>
              <a:t>-swagger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8143" y="3202434"/>
            <a:ext cx="2712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iscoSansLight" charset="0"/>
              </a:rPr>
              <a:t>Branch:</a:t>
            </a:r>
            <a:r>
              <a:rPr lang="en-US" dirty="0" smtClean="0">
                <a:solidFill>
                  <a:srgbClr val="128ED1"/>
                </a:solidFill>
                <a:latin typeface="CiscoSansLight" charset="0"/>
              </a:rPr>
              <a:t> feat/manual-only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790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8603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theme 2016 16x9">
  <a:themeElements>
    <a:clrScheme name="Blue Theme 2016 Updated">
      <a:dk1>
        <a:srgbClr val="39393B"/>
      </a:dk1>
      <a:lt1>
        <a:srgbClr val="FFFFFF"/>
      </a:lt1>
      <a:dk2>
        <a:srgbClr val="555558"/>
      </a:dk2>
      <a:lt2>
        <a:srgbClr val="049CD4"/>
      </a:lt2>
      <a:accent1>
        <a:srgbClr val="014093"/>
      </a:accent1>
      <a:accent2>
        <a:srgbClr val="0498D1"/>
      </a:accent2>
      <a:accent3>
        <a:srgbClr val="CACCD2"/>
      </a:accent3>
      <a:accent4>
        <a:srgbClr val="ABC333"/>
      </a:accent4>
      <a:accent5>
        <a:srgbClr val="64BAE2"/>
      </a:accent5>
      <a:accent6>
        <a:srgbClr val="0B6B75"/>
      </a:accent6>
      <a:hlink>
        <a:srgbClr val="049BD3"/>
      </a:hlink>
      <a:folHlink>
        <a:srgbClr val="0144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DC503DE1-91F3-4E06-9D47-79C2309E909B}" vid="{C266BCD2-BF24-49DE-B4C0-2E591CE22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theme 2016 16x9</Template>
  <TotalTime>200</TotalTime>
  <Words>244</Words>
  <Application>Microsoft Macintosh PowerPoint</Application>
  <PresentationFormat>On-screen Show (16:9)</PresentationFormat>
  <Paragraphs>43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Broadway</vt:lpstr>
      <vt:lpstr>Calibri</vt:lpstr>
      <vt:lpstr>Ciscolight</vt:lpstr>
      <vt:lpstr>CiscoSans</vt:lpstr>
      <vt:lpstr>CiscoSans ExtraLight</vt:lpstr>
      <vt:lpstr>CiscoSans Thin</vt:lpstr>
      <vt:lpstr>CiscoSansLight</vt:lpstr>
      <vt:lpstr>Mangal</vt:lpstr>
      <vt:lpstr>ＭＳ Ｐゴシック</vt:lpstr>
      <vt:lpstr>Arial</vt:lpstr>
      <vt:lpstr>Arial</vt:lpstr>
      <vt:lpstr>Blue theme 2016 16x9</vt:lpstr>
      <vt:lpstr>EMEAR Cloud PVT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latest and greatest</dc:title>
  <dc:creator>Veronika Bogarova -X (vbogarov - SELLBYTEL GROUP GMBH ORGANIZACNI SLOZKA at Cisco)</dc:creator>
  <cp:lastModifiedBy>Microsoft Office User</cp:lastModifiedBy>
  <cp:revision>18</cp:revision>
  <dcterms:created xsi:type="dcterms:W3CDTF">2016-09-05T09:52:59Z</dcterms:created>
  <dcterms:modified xsi:type="dcterms:W3CDTF">2016-10-18T19:19:02Z</dcterms:modified>
</cp:coreProperties>
</file>