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embeddedFontLst>
    <p:embeddedFont>
      <p:font typeface="Helvetica Neue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HelveticaNeue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HelveticaNeue-italic.fntdata"/><Relationship Id="rId10" Type="http://schemas.openxmlformats.org/officeDocument/2006/relationships/slide" Target="slides/slide6.xml"/><Relationship Id="rId54" Type="http://schemas.openxmlformats.org/officeDocument/2006/relationships/font" Target="fonts/HelveticaNeue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HelveticaNeue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Добавлена анимация “По щелчку”</a:t>
            </a:r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Добавлена анимация “По щелчку”</a:t>
            </a:r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Добавлена анимация “По щелчку”</a:t>
            </a:r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Добавлена анимация “По щелчку”</a:t>
            </a:r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Добавлена анимация “По щелчку”</a:t>
            </a:r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Фото - вертикально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4250530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377405" y="1896846"/>
            <a:ext cx="3536157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pic"/>
          </p:nvPr>
        </p:nvSpPr>
        <p:spPr>
          <a:xfrm>
            <a:off x="4572398" y="0"/>
            <a:ext cx="3429001" cy="25650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Shape 62"/>
          <p:cNvSpPr/>
          <p:nvPr>
            <p:ph idx="3" type="pic"/>
          </p:nvPr>
        </p:nvSpPr>
        <p:spPr>
          <a:xfrm>
            <a:off x="4572000" y="2585143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Shape 63"/>
          <p:cNvSpPr/>
          <p:nvPr>
            <p:ph idx="4" type="pic"/>
          </p:nvPr>
        </p:nvSpPr>
        <p:spPr>
          <a:xfrm>
            <a:off x="1143000" y="0"/>
            <a:ext cx="3411141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390798" y="1245691"/>
            <a:ext cx="6362304" cy="2757488"/>
          </a:xfrm>
          <a:custGeom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611808" y="1533673"/>
            <a:ext cx="5920384" cy="1333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1357312" y="4107655"/>
            <a:ext cx="6429375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3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Цитата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250530" y="1393030"/>
            <a:ext cx="3536157" cy="1902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4250530" y="4086323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357312" y="810368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357312" y="1446608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6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7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8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8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8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8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8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8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5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Заголовок и подзаголовок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Shape 29"/>
          <p:cNvCxnSpPr/>
          <p:nvPr>
            <p:ph idx="1" type="body"/>
          </p:nvPr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7558478" y="221009"/>
            <a:ext cx="212578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357312" y="2129730"/>
            <a:ext cx="6429375" cy="23842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Shape 52"/>
          <p:cNvSpPr/>
          <p:nvPr>
            <p:ph idx="2" type="pic"/>
          </p:nvPr>
        </p:nvSpPr>
        <p:spPr>
          <a:xfrm>
            <a:off x="4893467" y="810368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1357312" y="810368"/>
            <a:ext cx="332184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357312" y="1446608"/>
            <a:ext cx="332184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905" lvl="0" marL="222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28905" lvl="1" marL="666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28905" lvl="2" marL="1111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28905" lvl="3" marL="1555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28905" lvl="4" marL="2000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 flipH="1" rot="10800000">
            <a:off x="1357312" y="523736"/>
            <a:ext cx="6429375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" name="Shape 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9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jpg"/><Relationship Id="rId4" Type="http://schemas.openxmlformats.org/officeDocument/2006/relationships/image" Target="../media/image0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045251" y="14727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HTML CSS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063110" y="1785398"/>
            <a:ext cx="3266699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3</a:t>
            </a:r>
          </a:p>
        </p:txBody>
      </p:sp>
      <p:sp>
        <p:nvSpPr>
          <p:cNvPr id="89" name="Shape 89"/>
          <p:cNvSpPr/>
          <p:nvPr/>
        </p:nvSpPr>
        <p:spPr>
          <a:xfrm>
            <a:off x="4063100" y="2387773"/>
            <a:ext cx="3764700" cy="19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Основы CSS</a:t>
            </a:r>
          </a:p>
        </p:txBody>
      </p:sp>
      <p:pic>
        <p:nvPicPr>
          <p:cNvPr descr="HTMLCSS.png"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500" y="1230341"/>
            <a:ext cx="2469124" cy="246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1136275" y="576022"/>
            <a:ext cx="6854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Комментарии</a:t>
            </a:r>
          </a:p>
        </p:txBody>
      </p:sp>
      <p:pic>
        <p:nvPicPr>
          <p:cNvPr descr="Снимок экрана 2016-12-25 в 16.39.30.pn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800" y="1488349"/>
            <a:ext cx="3649600" cy="27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1136280" y="576014"/>
            <a:ext cx="68544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Способы объявления CSS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133850" y="2036707"/>
            <a:ext cx="6859200" cy="25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2794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venir"/>
              <a:buChar char="•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inline-стили</a:t>
            </a:r>
          </a:p>
          <a:p>
            <a:pPr indent="-2794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venir"/>
              <a:buChar char="•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CSS в разделе head</a:t>
            </a:r>
          </a:p>
          <a:p>
            <a:pPr indent="-2794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venir"/>
              <a:buChar char="•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Подключение внешнего файла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inline-стили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1142375" y="1432000"/>
            <a:ext cx="3429600" cy="1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3C4A5A"/>
                </a:solidFill>
              </a:rPr>
              <a:t>Плюсы:</a:t>
            </a:r>
          </a:p>
          <a:p>
            <a:pPr indent="-3302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Можно быстро прописывать стиль для определенного элемента.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4773900" y="1339375"/>
            <a:ext cx="3429600" cy="17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ct val="68750"/>
              <a:buNone/>
            </a:pPr>
            <a:r>
              <a:rPr lang="en-US" sz="1600">
                <a:solidFill>
                  <a:srgbClr val="3C4A5A"/>
                </a:solidFill>
              </a:rPr>
              <a:t>Минусы:</a:t>
            </a:r>
          </a:p>
          <a:p>
            <a:pPr indent="-330200" lvl="0" marL="457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Необходимо прописывать стили для каждого тега</a:t>
            </a:r>
          </a:p>
          <a:p>
            <a:pPr indent="-330200" lvl="0" marL="457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Сложно редактировать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Стили в разделе head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142375" y="1903008"/>
            <a:ext cx="3200100" cy="1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3C4A5A"/>
                </a:solidFill>
              </a:rPr>
              <a:t>Плюсы: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Можно прописывать стили для нескольких элементов.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4722350" y="1886058"/>
            <a:ext cx="3268200" cy="15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3C4A5A"/>
                </a:solidFill>
              </a:rPr>
              <a:t>Минусы: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Необходимо добавлять стили для каждой страницы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Подключение внешнего файла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142375" y="1432000"/>
            <a:ext cx="3429600" cy="2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3C4A5A"/>
                </a:solidFill>
              </a:rPr>
              <a:t>Плюсы:</a:t>
            </a:r>
          </a:p>
          <a:p>
            <a:pPr indent="-3302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Можно применить стили ко всему сайту </a:t>
            </a:r>
          </a:p>
          <a:p>
            <a:pPr indent="-3302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Удобно редактировать</a:t>
            </a:r>
          </a:p>
          <a:p>
            <a:pPr indent="-3302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Файл кэшируется</a:t>
            </a:r>
          </a:p>
        </p:txBody>
      </p:sp>
      <p:pic>
        <p:nvPicPr>
          <p:cNvPr descr="Снимок экрана 2016-12-25 в 16.41.57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200" y="2121750"/>
            <a:ext cx="3132098" cy="164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Подключение внешнего файла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142375" y="1714500"/>
            <a:ext cx="342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C94D4C"/>
                </a:solidFill>
              </a:rPr>
              <a:t>index.html</a:t>
            </a:r>
          </a:p>
        </p:txBody>
      </p:sp>
      <p:pic>
        <p:nvPicPr>
          <p:cNvPr descr="Снимок экрана 2016-12-25 в 16.43.49.pn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75" y="2431100"/>
            <a:ext cx="4350574" cy="102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Подключение внешнего файла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1142375" y="1714500"/>
            <a:ext cx="3429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C94D4C"/>
                </a:solidFill>
              </a:rPr>
              <a:t>style.css</a:t>
            </a:r>
          </a:p>
        </p:txBody>
      </p:sp>
      <p:pic>
        <p:nvPicPr>
          <p:cNvPr descr="Снимок экрана 2016-12-25 в 16.48.31.png"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175" y="2241825"/>
            <a:ext cx="3258175" cy="18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1142400" y="250725"/>
            <a:ext cx="6854400" cy="43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Селекторы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Tags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142375" y="1714500"/>
            <a:ext cx="3429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C94D4C"/>
                </a:solidFill>
              </a:rPr>
              <a:t>HTML: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571975" y="1714500"/>
            <a:ext cx="2355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C94D4C"/>
                </a:solidFill>
              </a:rPr>
              <a:t>CSS: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C2D30"/>
              </a:solidFill>
            </a:endParaRPr>
          </a:p>
        </p:txBody>
      </p:sp>
      <p:pic>
        <p:nvPicPr>
          <p:cNvPr descr="Снимок экрана 2016-12-25 в 17.01.42.png"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375" y="2381300"/>
            <a:ext cx="3006949" cy="785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 экрана 2016-12-25 в 17.02.45.png"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75" y="2381300"/>
            <a:ext cx="2161296" cy="7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id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142375" y="1714500"/>
            <a:ext cx="3429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C94D4C"/>
                </a:solidFill>
              </a:rPr>
              <a:t>HTML: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4571975" y="1714500"/>
            <a:ext cx="24579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C94D4C"/>
                </a:solidFill>
              </a:rPr>
              <a:t>CSS:</a:t>
            </a:r>
          </a:p>
        </p:txBody>
      </p:sp>
      <p:pic>
        <p:nvPicPr>
          <p:cNvPr descr="Снимок экрана 2016-12-25 в 17.04.40.png"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375" y="2457275"/>
            <a:ext cx="2968750" cy="787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 экрана 2016-12-25 в 17.05.47.png"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75" y="2457275"/>
            <a:ext cx="2457909" cy="78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96" name="Shape 96"/>
          <p:cNvSpPr/>
          <p:nvPr/>
        </p:nvSpPr>
        <p:spPr>
          <a:xfrm>
            <a:off x="1142375" y="1848224"/>
            <a:ext cx="6854400" cy="26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-2667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C2D30"/>
                </a:solidFill>
              </a:rPr>
              <a:t>Что такое CSS</a:t>
            </a:r>
          </a:p>
          <a:p>
            <a:pPr indent="-2667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C2D30"/>
                </a:solidFill>
              </a:rPr>
              <a:t>Синтаксис CSS</a:t>
            </a:r>
          </a:p>
          <a:p>
            <a:pPr indent="-2667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C2D30"/>
                </a:solidFill>
              </a:rPr>
              <a:t>Способы объявления CSS</a:t>
            </a:r>
          </a:p>
          <a:p>
            <a:pPr indent="-2667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C2D30"/>
                </a:solidFill>
              </a:rPr>
              <a:t>Селекторы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class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142375" y="1714500"/>
            <a:ext cx="3429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C94D4C"/>
                </a:solidFill>
              </a:rPr>
              <a:t>HTML: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4674950" y="1714500"/>
            <a:ext cx="31182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C94D4C"/>
                </a:solidFill>
              </a:rPr>
              <a:t>CSS:</a:t>
            </a:r>
          </a:p>
        </p:txBody>
      </p:sp>
      <p:pic>
        <p:nvPicPr>
          <p:cNvPr descr="Снимок экрана 2016-12-25 в 16.57.16.png"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75" y="2354700"/>
            <a:ext cx="3044174" cy="1399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 экрана 2016-12-25 в 16.58.55.png"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950" y="2354700"/>
            <a:ext cx="3118098" cy="74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Селекторы атрибутов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1142375" y="1714500"/>
            <a:ext cx="3429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C94D4C"/>
                </a:solidFill>
              </a:rPr>
              <a:t>HTML: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731279" y="1714500"/>
            <a:ext cx="2815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C94D4C"/>
                </a:solidFill>
              </a:rPr>
              <a:t>CSS:</a:t>
            </a:r>
          </a:p>
        </p:txBody>
      </p:sp>
      <p:pic>
        <p:nvPicPr>
          <p:cNvPr descr="Снимок экрана 2016-12-25 в 16.53.20.png"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75" y="2415875"/>
            <a:ext cx="2881874" cy="895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 экрана 2016-12-25 в 16.54.28.png"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216" y="2415875"/>
            <a:ext cx="2815324" cy="16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1142400" y="250725"/>
            <a:ext cx="6854400" cy="43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Основные свойства стилей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Единицы измерения в CSS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142375" y="1714500"/>
            <a:ext cx="3999600" cy="21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C94D4C"/>
                </a:solidFill>
              </a:rPr>
              <a:t>Относительные: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px - пиксел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% - процент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em – высота текущего шрифта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	...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88"/>
              </a:solidFill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5142000" y="1714500"/>
            <a:ext cx="3429600" cy="23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C94D4C"/>
                </a:solidFill>
              </a:rPr>
              <a:t>Абсолютные: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cm -сантиметр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mm – миллиметр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in - дюйм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pt - пункт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2C2D30"/>
                </a:solidFill>
              </a:rPr>
              <a:t>	...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Единицы измерения в CSS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1133850" y="1633300"/>
            <a:ext cx="69486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2794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venir"/>
              <a:buChar char="•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Именованные</a:t>
            </a:r>
          </a:p>
          <a:p>
            <a:pPr indent="-2794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venir"/>
              <a:buChar char="•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Функциональные RGB</a:t>
            </a:r>
          </a:p>
          <a:p>
            <a:pPr indent="-2794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venir"/>
              <a:buChar char="•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Шестнадцатеричные RGB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width, height – ширина и высота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1142375" y="1334475"/>
            <a:ext cx="68544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4C5D6E"/>
                </a:solidFill>
              </a:rPr>
              <a:t>h1</a:t>
            </a:r>
            <a:r>
              <a:rPr lang="en-US" sz="1600">
                <a:solidFill>
                  <a:srgbClr val="000088"/>
                </a:solidFill>
              </a:rPr>
              <a:t> </a:t>
            </a:r>
            <a:r>
              <a:rPr lang="en-US" sz="1600">
                <a:solidFill>
                  <a:srgbClr val="2C2D30"/>
                </a:solidFill>
              </a:rPr>
              <a:t>{</a:t>
            </a:r>
          </a:p>
          <a:p>
            <a:pPr indent="0" lvl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4DB6AC"/>
                </a:solidFill>
              </a:rPr>
              <a:t>width:</a:t>
            </a:r>
            <a:r>
              <a:rPr lang="en-US" sz="1600">
                <a:solidFill>
                  <a:srgbClr val="008800"/>
                </a:solidFill>
              </a:rPr>
              <a:t> </a:t>
            </a:r>
            <a:r>
              <a:rPr lang="en-US" sz="1600">
                <a:solidFill>
                  <a:srgbClr val="2C2D30"/>
                </a:solidFill>
              </a:rPr>
              <a:t>300px;</a:t>
            </a:r>
          </a:p>
          <a:p>
            <a:pPr indent="0" lvl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4DB6AC"/>
                </a:solidFill>
              </a:rPr>
              <a:t>height:</a:t>
            </a:r>
            <a:r>
              <a:rPr lang="en-US" sz="1600">
                <a:solidFill>
                  <a:srgbClr val="008800"/>
                </a:solidFill>
              </a:rPr>
              <a:t> </a:t>
            </a:r>
            <a:r>
              <a:rPr lang="en-US" sz="1600">
                <a:solidFill>
                  <a:srgbClr val="2C2D30"/>
                </a:solidFill>
              </a:rPr>
              <a:t>200px</a:t>
            </a:r>
            <a:r>
              <a:rPr lang="en-US" sz="1600">
                <a:solidFill>
                  <a:srgbClr val="000000"/>
                </a:solidFill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background – фон элемента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1133850" y="1633300"/>
            <a:ext cx="69486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279400" lvl="0" marL="4318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background-color</a:t>
            </a:r>
            <a:r>
              <a:rPr lang="en-US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: #ff0;</a:t>
            </a:r>
          </a:p>
          <a:p>
            <a:pPr indent="-279400" lvl="0" marL="4318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background-image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url(img/foto.jpg);</a:t>
            </a:r>
          </a:p>
          <a:p>
            <a:pPr indent="-279400" lvl="0" marL="4318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background-position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: top; (bottom | left | right);</a:t>
            </a:r>
          </a:p>
          <a:p>
            <a:pPr indent="-279400" lvl="0" marL="4318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background-repeat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: repeat-x; (repeat-y | no-repeat);</a:t>
            </a:r>
          </a:p>
          <a:p>
            <a:pPr indent="-279400" lvl="0" marL="4318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background-attachment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: fixed;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background – фон элемента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1133850" y="1633300"/>
            <a:ext cx="69486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C94D4C"/>
                </a:solidFill>
                <a:latin typeface="Arial"/>
                <a:ea typeface="Arial"/>
                <a:cs typeface="Arial"/>
                <a:sym typeface="Arial"/>
              </a:rPr>
              <a:t>Объединенное значение: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background: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#ff0 url(img/foto.jpg) top repeat-x;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(любое из свойств может отсутствовать)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border – рамка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1133850" y="1633300"/>
            <a:ext cx="69486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279400" lvl="0" marL="4318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border-color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: red; (#f00 | RGB(255, 0, 0));</a:t>
            </a:r>
          </a:p>
          <a:p>
            <a:pPr indent="-279400" lvl="0" marL="4318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border-style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: solid; (dotted | dashed | groove | ridge | solid | double | inset | outset);</a:t>
            </a:r>
          </a:p>
          <a:p>
            <a:pPr indent="-279400" lvl="0" marL="4318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border-width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: 2px;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border – рамка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1133850" y="1633300"/>
            <a:ext cx="69486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(1px 2px) - 1px: верхняя и нижняя, 2px: левая и правая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(1px 2px 3px) - 1px: верхняя, 2px: левая и правая, 3 нижняя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(1px 2px 3px 4px) - 1px: верхняя, 2px: правая, 3px: нижняя, 4px: левая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102" name="Shape 102"/>
          <p:cNvSpPr/>
          <p:nvPr/>
        </p:nvSpPr>
        <p:spPr>
          <a:xfrm>
            <a:off x="1142375" y="1912699"/>
            <a:ext cx="6854400" cy="26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-266700" lvl="0" marL="4318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C2D30"/>
                </a:solidFill>
              </a:rPr>
              <a:t>Основные свойства стилей</a:t>
            </a:r>
          </a:p>
          <a:p>
            <a:pPr indent="-266700" lvl="0" marL="4318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C2D30"/>
                </a:solidFill>
              </a:rPr>
              <a:t>Вложенность</a:t>
            </a:r>
          </a:p>
          <a:p>
            <a:pPr indent="-266700" lvl="0" marL="4318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C2D30"/>
                </a:solidFill>
              </a:rPr>
              <a:t>Группирование свойств</a:t>
            </a:r>
          </a:p>
          <a:p>
            <a:pPr indent="-266700" lvl="0" marL="4318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C2D30"/>
                </a:solidFill>
              </a:rPr>
              <a:t>Приоритеты применения стилей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 Добавление рамки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1133850" y="1633300"/>
            <a:ext cx="69486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Для создания рамки вокруг текста, изображения или блока используется объединённое свойство:</a:t>
            </a: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lang="en-US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0" lvl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border:</a:t>
            </a:r>
            <a:r>
              <a:rPr lang="en-US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1px solid black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color – цвет текста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1133850" y="1633300"/>
            <a:ext cx="69486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: red;</a:t>
            </a:r>
          </a:p>
          <a:p>
            <a:pPr indent="-330200" lvl="0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: #78fa2e;</a:t>
            </a:r>
          </a:p>
          <a:p>
            <a:pPr indent="-330200" lvl="0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: RGB(34, 21, 56);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font – шрифт текста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1133850" y="1633300"/>
            <a:ext cx="69486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font-family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: "Times New Roman", serif, Verdana;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serif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шрифты с засечками 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sans-serif</a:t>
            </a:r>
            <a:r>
              <a:rPr lang="en-US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рубленные шрифты, без засечек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font – шрифт текста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1133850" y="1633300"/>
            <a:ext cx="69486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cursive</a:t>
            </a:r>
            <a:r>
              <a:rPr lang="en-US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курсивные шрифты 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fantasy</a:t>
            </a:r>
            <a:r>
              <a:rPr lang="en-US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— декоративные шрифты 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monospace</a:t>
            </a:r>
            <a:r>
              <a:rPr lang="en-US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— моноширинные шрифты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font – шрифт текста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1133850" y="1633300"/>
            <a:ext cx="69486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font-style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: italic; </a:t>
            </a:r>
            <a:r>
              <a:rPr lang="en-U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(oblique | normal | bold);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font-variant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: small-caps;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font-weight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: bold; </a:t>
            </a:r>
            <a:r>
              <a:rPr lang="en-U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(bolder|lighter| 100 | 200);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font-size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: 20px; </a:t>
            </a:r>
            <a:r>
              <a:rPr lang="en-U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(small | medium | large);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list-style – вид маркера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133850" y="1633300"/>
            <a:ext cx="69486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list-style-type: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circle; (disc | square | armenian | decimal)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list-style-position: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inside | outside;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list-style-image: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url(img/list.png);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list-style: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square outside;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Редактирование текста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1133850" y="1633300"/>
            <a:ext cx="69486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text-align:</a:t>
            </a:r>
            <a:r>
              <a:rPr lang="en-US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center; (justify | left | right);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text-decoration: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none; (line-through | overline | underline | none);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text-transform:</a:t>
            </a:r>
            <a:r>
              <a:rPr lang="en-US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capitalize; (lowercase | uppercase);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1142399" y="57145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Вложенность, наследование,группирование свойств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Вложенность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1133850" y="1633300"/>
            <a:ext cx="69486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Контекстные селекторы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Дочерние селекторы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Соседние селекторы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Наследование</a:t>
            </a:r>
          </a:p>
        </p:txBody>
      </p:sp>
      <p:pic>
        <p:nvPicPr>
          <p:cNvPr descr="Снимок экрана 2016-12-23 в 12.24.47.png"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74" y="1707050"/>
            <a:ext cx="7134751" cy="17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1122050" y="199575"/>
            <a:ext cx="6854400" cy="43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Что такое CSS</a:t>
            </a:r>
          </a:p>
        </p:txBody>
      </p:sp>
      <p:pic>
        <p:nvPicPr>
          <p:cNvPr descr="css-logo.png"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5400" y="1818000"/>
            <a:ext cx="931274" cy="93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Не все свойства CSS наследуются</a:t>
            </a:r>
          </a:p>
        </p:txBody>
      </p:sp>
      <p:pic>
        <p:nvPicPr>
          <p:cNvPr descr="Снимок экрана 2016-12-23 в 12.29.22.png"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400" y="1723650"/>
            <a:ext cx="7124951" cy="180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Наследование свойств для ссылок</a:t>
            </a:r>
          </a:p>
        </p:txBody>
      </p:sp>
      <p:pic>
        <p:nvPicPr>
          <p:cNvPr descr="Снимок экрана 2016-12-23 в 12.32.28.png"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75" y="1743625"/>
            <a:ext cx="7127852" cy="2101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1136275" y="400425"/>
            <a:ext cx="6854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Группирование свойств</a:t>
            </a:r>
          </a:p>
        </p:txBody>
      </p:sp>
      <p:pic>
        <p:nvPicPr>
          <p:cNvPr descr="Снимок экрана 2016-12-23 в 12.16.13.png"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675" y="1249722"/>
            <a:ext cx="5847698" cy="31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1142399" y="57145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Приоритеты применения стилей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/>
        </p:nvSpPr>
        <p:spPr>
          <a:xfrm>
            <a:off x="1136275" y="400425"/>
            <a:ext cx="6854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 Почему каскадные?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4501425" y="1997295"/>
            <a:ext cx="33348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>
                <a:solidFill>
                  <a:srgbClr val="2C2D30"/>
                </a:solidFill>
              </a:rPr>
              <a:t>Каскадирование применяется тогда, когда одному и тому же элементу пытаются присвоить разные стили.</a:t>
            </a:r>
          </a:p>
        </p:txBody>
      </p:sp>
      <p:pic>
        <p:nvPicPr>
          <p:cNvPr descr="Снимок экрана 2016-12-23 в 12.56.35.png"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625" y="1997295"/>
            <a:ext cx="2782350" cy="206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1136275" y="400425"/>
            <a:ext cx="6854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Приоритеты стилей автора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4501425" y="1614329"/>
            <a:ext cx="3334800" cy="177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rgbClr val="2C2D30"/>
                </a:solidFill>
              </a:rPr>
              <a:t>CSS-свойство получает максимальный приоритет в каскаде стилей, при добавлении !important.</a:t>
            </a:r>
          </a:p>
        </p:txBody>
      </p:sp>
      <p:pic>
        <p:nvPicPr>
          <p:cNvPr descr="Снимок экрана 2016-12-23 в 15.02.55.png"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75" y="1614255"/>
            <a:ext cx="3186625" cy="177314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1136275" y="3452025"/>
            <a:ext cx="69471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222222"/>
                </a:solidFill>
              </a:rPr>
              <a:t>Цвет заголовка будет черным.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1136275" y="400425"/>
            <a:ext cx="6854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5D6E"/>
                </a:solidFill>
              </a:rPr>
              <a:t>Стиль в теге style</a:t>
            </a:r>
          </a:p>
        </p:txBody>
      </p:sp>
      <p:pic>
        <p:nvPicPr>
          <p:cNvPr descr="Снимок экрана 2016-12-23 в 14.56.45.png"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75" y="1622326"/>
            <a:ext cx="6975426" cy="15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/>
        </p:nvSpPr>
        <p:spPr>
          <a:xfrm>
            <a:off x="1136275" y="3452025"/>
            <a:ext cx="69471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222222"/>
                </a:solidFill>
              </a:rPr>
              <a:t>Цвет текста будет красным.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1133850" y="704200"/>
            <a:ext cx="6948600" cy="38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Уровень приоритета селекторов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Стили, заданные в разделе &lt;head&gt;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Стили, во внешних файлах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Наследуемые стили от предков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142399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133850" y="895450"/>
            <a:ext cx="69486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CSS (англ. Cascading Style Sheets — каскадные таблицы стилей) — формальный язык описания внешнего вида документа, написанного с использованием языка разметки.Преимущественно используется как средство описания, оформления внешнего вида веб-страниц.  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097700" y="2500125"/>
            <a:ext cx="6948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Простыми словами CSS дополнение к HTML, которое значительно расширяет его возможности.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122050" y="199575"/>
            <a:ext cx="6854400" cy="43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Синтаксис CSS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1136275" y="576022"/>
            <a:ext cx="6854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Синтаксис CSS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142375" y="1714450"/>
            <a:ext cx="2858400" cy="2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solidFill>
                  <a:srgbClr val="4C5D6D"/>
                </a:solidFill>
              </a:rPr>
              <a:t>Селектор</a:t>
            </a:r>
            <a:r>
              <a:rPr lang="en-US" sz="1600">
                <a:solidFill>
                  <a:srgbClr val="000088"/>
                </a:solidFill>
              </a:rPr>
              <a:t> </a:t>
            </a:r>
            <a:r>
              <a:rPr lang="en-US" sz="1600">
                <a:solidFill>
                  <a:srgbClr val="2C2D30"/>
                </a:solidFill>
              </a:rPr>
              <a:t>{</a:t>
            </a:r>
          </a:p>
          <a:p>
            <a:pPr indent="457200"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solidFill>
                  <a:srgbClr val="4DB6AC"/>
                </a:solidFill>
              </a:rPr>
              <a:t>свойство1</a:t>
            </a:r>
            <a:r>
              <a:rPr lang="en-US" sz="1600">
                <a:solidFill>
                  <a:srgbClr val="2C2D30"/>
                </a:solidFill>
              </a:rPr>
              <a:t>: значение1;</a:t>
            </a:r>
          </a:p>
          <a:p>
            <a:pPr indent="457200"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solidFill>
                  <a:srgbClr val="4DB6AC"/>
                </a:solidFill>
              </a:rPr>
              <a:t>свойство2</a:t>
            </a:r>
            <a:r>
              <a:rPr lang="en-US" sz="1600">
                <a:solidFill>
                  <a:srgbClr val="2C2D30"/>
                </a:solidFill>
              </a:rPr>
              <a:t>: значение2;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}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142000" y="171450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solidFill>
                  <a:srgbClr val="C94D4C"/>
                </a:solidFill>
              </a:rPr>
              <a:t>Пример: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rgbClr val="4C5D6D"/>
                </a:solidFill>
              </a:rPr>
              <a:t>p</a:t>
            </a:r>
            <a:r>
              <a:rPr lang="en-US" sz="1600">
                <a:solidFill>
                  <a:srgbClr val="000088"/>
                </a:solidFill>
              </a:rPr>
              <a:t> </a:t>
            </a:r>
            <a:r>
              <a:rPr lang="en-US" sz="1600">
                <a:solidFill>
                  <a:srgbClr val="2C2D30"/>
                </a:solidFill>
              </a:rPr>
              <a:t>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600">
                <a:solidFill>
                  <a:srgbClr val="4DB6AC"/>
                </a:solidFill>
              </a:rPr>
              <a:t>color</a:t>
            </a:r>
            <a:r>
              <a:rPr lang="en-US" sz="1600">
                <a:solidFill>
                  <a:srgbClr val="2C2D30"/>
                </a:solidFill>
              </a:rPr>
              <a:t>: blue;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rgbClr val="2C2D3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136275" y="576022"/>
            <a:ext cx="6854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Оформление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142375" y="1314725"/>
            <a:ext cx="68544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50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4C5D6D"/>
                </a:solidFill>
              </a:rPr>
              <a:t>Селектор</a:t>
            </a:r>
            <a:r>
              <a:rPr lang="en-US" sz="1600">
                <a:solidFill>
                  <a:srgbClr val="000088"/>
                </a:solidFill>
              </a:rPr>
              <a:t> </a:t>
            </a:r>
            <a:r>
              <a:rPr lang="en-US" sz="1600">
                <a:solidFill>
                  <a:srgbClr val="2C2D30"/>
                </a:solidFill>
              </a:rPr>
              <a:t>{</a:t>
            </a:r>
            <a:r>
              <a:rPr lang="en-US" sz="1600">
                <a:solidFill>
                  <a:srgbClr val="4DB6AC"/>
                </a:solidFill>
              </a:rPr>
              <a:t>свойство1</a:t>
            </a:r>
            <a:r>
              <a:rPr lang="en-US" sz="1600">
                <a:solidFill>
                  <a:srgbClr val="2C2D30"/>
                </a:solidFill>
              </a:rPr>
              <a:t>: значение1;</a:t>
            </a:r>
            <a:r>
              <a:rPr lang="en-US" sz="1600">
                <a:solidFill>
                  <a:srgbClr val="4DB6AC"/>
                </a:solidFill>
              </a:rPr>
              <a:t>свойство2:</a:t>
            </a:r>
            <a:r>
              <a:rPr lang="en-US" sz="1600">
                <a:solidFill>
                  <a:srgbClr val="2C2D30"/>
                </a:solidFill>
              </a:rPr>
              <a:t> значение2;}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>
              <a:spcBef>
                <a:spcPts val="1000"/>
              </a:spcBef>
              <a:spcAft>
                <a:spcPts val="30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4C5D6D"/>
                </a:solidFill>
              </a:rPr>
              <a:t>Селектор </a:t>
            </a:r>
          </a:p>
          <a:p>
            <a:pPr indent="0" lvl="0" marL="457200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{</a:t>
            </a:r>
          </a:p>
          <a:p>
            <a:pPr indent="0" lvl="0" marL="914400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>
                <a:solidFill>
                  <a:srgbClr val="4DB6AC"/>
                </a:solidFill>
              </a:rPr>
              <a:t>свойство1:</a:t>
            </a:r>
            <a:r>
              <a:rPr lang="en-US" sz="1600">
                <a:solidFill>
                  <a:srgbClr val="2C2D30"/>
                </a:solidFill>
              </a:rPr>
              <a:t> значение1;</a:t>
            </a:r>
          </a:p>
          <a:p>
            <a:pPr indent="0" lvl="0" marL="914400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>
                <a:solidFill>
                  <a:srgbClr val="4DB6AC"/>
                </a:solidFill>
              </a:rPr>
              <a:t>свойство2:</a:t>
            </a:r>
            <a:r>
              <a:rPr lang="en-US" sz="1600">
                <a:solidFill>
                  <a:srgbClr val="2C2D30"/>
                </a:solidFill>
              </a:rPr>
              <a:t> значение2;</a:t>
            </a:r>
          </a:p>
          <a:p>
            <a:pPr indent="0" lvl="0" marL="457200" rtl="0">
              <a:spcBef>
                <a:spcPts val="30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136275" y="576022"/>
            <a:ext cx="6854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Оформление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142375" y="1314725"/>
            <a:ext cx="68544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>
              <a:spcBef>
                <a:spcPts val="300"/>
              </a:spcBef>
              <a:spcAft>
                <a:spcPts val="300"/>
              </a:spcAft>
              <a:buSzPct val="100000"/>
              <a:buChar char="●"/>
            </a:pPr>
            <a:r>
              <a:rPr lang="en-US" sz="1600">
                <a:solidFill>
                  <a:srgbClr val="4C5D6D"/>
                </a:solidFill>
              </a:rPr>
              <a:t>Селектор</a:t>
            </a:r>
            <a:r>
              <a:rPr lang="en-US" sz="1600">
                <a:solidFill>
                  <a:srgbClr val="000088"/>
                </a:solidFill>
              </a:rPr>
              <a:t> </a:t>
            </a:r>
            <a:r>
              <a:rPr lang="en-US" sz="1600">
                <a:solidFill>
                  <a:srgbClr val="2C2D30"/>
                </a:solidFill>
              </a:rPr>
              <a:t>{</a:t>
            </a:r>
          </a:p>
          <a:p>
            <a:pPr indent="457200" lvl="0" marL="457200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>
                <a:solidFill>
                  <a:srgbClr val="4DB6AC"/>
                </a:solidFill>
              </a:rPr>
              <a:t>свойство1</a:t>
            </a:r>
            <a:r>
              <a:rPr lang="en-US" sz="1600">
                <a:solidFill>
                  <a:srgbClr val="2C2D30"/>
                </a:solidFill>
              </a:rPr>
              <a:t>: значение1;</a:t>
            </a:r>
          </a:p>
          <a:p>
            <a:pPr indent="457200" lvl="0" marL="457200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>
                <a:solidFill>
                  <a:srgbClr val="4DB6AC"/>
                </a:solidFill>
              </a:rPr>
              <a:t>свойство2</a:t>
            </a:r>
            <a:r>
              <a:rPr lang="en-US" sz="1600">
                <a:solidFill>
                  <a:srgbClr val="2C2D30"/>
                </a:solidFill>
              </a:rPr>
              <a:t>: значение2;</a:t>
            </a:r>
          </a:p>
          <a:p>
            <a:pPr indent="457200" lvl="0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