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Фото - вертикально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idx="2" type="pic"/>
          </p:nvPr>
        </p:nvSpPr>
        <p:spPr>
          <a:xfrm>
            <a:off x="1143000" y="0"/>
            <a:ext cx="289321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4250530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377405" y="1896846"/>
            <a:ext cx="3536157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pic"/>
          </p:nvPr>
        </p:nvSpPr>
        <p:spPr>
          <a:xfrm>
            <a:off x="4572398" y="0"/>
            <a:ext cx="3429001" cy="25650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Shape 62"/>
          <p:cNvSpPr/>
          <p:nvPr>
            <p:ph idx="3" type="pic"/>
          </p:nvPr>
        </p:nvSpPr>
        <p:spPr>
          <a:xfrm>
            <a:off x="4572000" y="2585143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Shape 63"/>
          <p:cNvSpPr/>
          <p:nvPr>
            <p:ph idx="4" type="pic"/>
          </p:nvPr>
        </p:nvSpPr>
        <p:spPr>
          <a:xfrm>
            <a:off x="1143000" y="0"/>
            <a:ext cx="3411141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390798" y="1245691"/>
            <a:ext cx="6362304" cy="2757488"/>
          </a:xfrm>
          <a:custGeom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611808" y="1533673"/>
            <a:ext cx="5920384" cy="1333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1357312" y="4107655"/>
            <a:ext cx="6429375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3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Цитата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250530" y="1393030"/>
            <a:ext cx="3536157" cy="1902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143000" y="0"/>
            <a:ext cx="289321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4250530" y="4086323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pic"/>
          </p:nvPr>
        </p:nvSpPr>
        <p:spPr>
          <a:xfrm>
            <a:off x="1143000" y="0"/>
            <a:ext cx="6858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стой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571172" y="4572010"/>
            <a:ext cx="571201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5" y="4636176"/>
            <a:ext cx="413780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/>
          <p:nvPr/>
        </p:nvSpPr>
        <p:spPr>
          <a:xfrm>
            <a:off x="571175" y="0"/>
            <a:ext cx="571200" cy="1902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Заголовок и подзаголовок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pic"/>
          </p:nvPr>
        </p:nvSpPr>
        <p:spPr>
          <a:xfrm>
            <a:off x="1143000" y="0"/>
            <a:ext cx="6858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Shape 29"/>
          <p:cNvCxnSpPr/>
          <p:nvPr>
            <p:ph idx="1" type="body"/>
          </p:nvPr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7558478" y="221009"/>
            <a:ext cx="212578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357312" y="2129730"/>
            <a:ext cx="6429375" cy="23842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Shape 52"/>
          <p:cNvSpPr/>
          <p:nvPr>
            <p:ph idx="2" type="pic"/>
          </p:nvPr>
        </p:nvSpPr>
        <p:spPr>
          <a:xfrm>
            <a:off x="4893467" y="810368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1357312" y="810368"/>
            <a:ext cx="332184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357312" y="1446608"/>
            <a:ext cx="332184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8905" lvl="0" marL="222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28905" lvl="1" marL="666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28905" lvl="2" marL="1111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28905" lvl="3" marL="1555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28905" lvl="4" marL="2000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 flipH="1" rot="10800000">
            <a:off x="1357312" y="523736"/>
            <a:ext cx="6429375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" name="Shape 7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avaScript_logo.png" id="87" name="Shape 8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47" r="347" t="0"/>
          <a:stretch/>
        </p:blipFill>
        <p:spPr>
          <a:xfrm>
            <a:off x="785716" y="1173342"/>
            <a:ext cx="2667899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type="title"/>
          </p:nvPr>
        </p:nvSpPr>
        <p:spPr>
          <a:xfrm>
            <a:off x="3929400" y="9139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ct val="25000"/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Javascript. Уровень 1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947258" y="1226598"/>
            <a:ext cx="3266699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venir"/>
              <a:buNone/>
            </a:pPr>
            <a:r>
              <a:rPr b="1" lang="en-US" sz="2000">
                <a:solidFill>
                  <a:srgbClr val="4C5D6E"/>
                </a:solidFill>
              </a:rPr>
              <a:t>Урок 1</a:t>
            </a:r>
          </a:p>
        </p:txBody>
      </p:sp>
      <p:sp>
        <p:nvSpPr>
          <p:cNvPr id="90" name="Shape 90"/>
          <p:cNvSpPr/>
          <p:nvPr/>
        </p:nvSpPr>
        <p:spPr>
          <a:xfrm>
            <a:off x="3947250" y="1828975"/>
            <a:ext cx="42063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Основы языка Javascript</a:t>
            </a:r>
          </a:p>
        </p:txBody>
      </p:sp>
      <p:sp>
        <p:nvSpPr>
          <p:cNvPr id="91" name="Shape 91"/>
          <p:cNvSpPr/>
          <p:nvPr/>
        </p:nvSpPr>
        <p:spPr>
          <a:xfrm>
            <a:off x="3929400" y="3361249"/>
            <a:ext cx="46008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rIns="456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99A8B7"/>
                </a:solidFill>
              </a:rPr>
              <a:t>Общее знакомство с JavaScript, создание первого кода и его запуск.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1142375" y="200225"/>
            <a:ext cx="6854400" cy="4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>
              <a:spcBef>
                <a:spcPts val="1000"/>
              </a:spcBef>
              <a:buNone/>
            </a:pPr>
            <a:r>
              <a:rPr lang="en-US" sz="1600">
                <a:solidFill>
                  <a:srgbClr val="2C2D30"/>
                </a:solidFill>
              </a:rPr>
              <a:t>Актуальные версии JavaScript имеют высокую производительность, почти не уступая по скорости классическим языкам программирования. Однако, надо понимать, что код выполняется на стороне клиента и расходует именно клиентские ресурсы, а не ресурсы сервера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Подключение JavaScript кода к странице</a:t>
            </a:r>
          </a:p>
        </p:txBody>
      </p:sp>
      <p:pic>
        <p:nvPicPr>
          <p:cNvPr descr="Снимок экрана 2017-03-14 в 13.46.52.pn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399" y="2019250"/>
            <a:ext cx="6854398" cy="2190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Подключение JavaScript кода к странице</a:t>
            </a:r>
          </a:p>
        </p:txBody>
      </p:sp>
      <p:pic>
        <p:nvPicPr>
          <p:cNvPr descr="Снимок экрана 2017-03-14 в 13.48.29.pn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800" y="2833400"/>
            <a:ext cx="6854400" cy="4446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нимок экрана 2017-03-14 в 13.48.21.png"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800" y="2098749"/>
            <a:ext cx="6854399" cy="433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Структура кода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1142399" y="571450"/>
            <a:ext cx="6854402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Структура кода</a:t>
            </a:r>
          </a:p>
        </p:txBody>
      </p:sp>
      <p:sp>
        <p:nvSpPr>
          <p:cNvPr id="181" name="Shape 181"/>
          <p:cNvSpPr/>
          <p:nvPr/>
        </p:nvSpPr>
        <p:spPr>
          <a:xfrm>
            <a:off x="1142375" y="1643150"/>
            <a:ext cx="68544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В языке JavaScript код состоит из команд. Сама по себе команда описывает некую операцию. Таким образом, набор команд, из которых состоит код, и задаёт поведение страницы.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Структура кода</a:t>
            </a:r>
          </a:p>
        </p:txBody>
      </p:sp>
      <p:pic>
        <p:nvPicPr>
          <p:cNvPr descr="Снимок экрана 2017-03-14 в 17.10.11.png"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400" y="1970400"/>
            <a:ext cx="5989449" cy="17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Типы данных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1142375" y="711125"/>
            <a:ext cx="2958600" cy="3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600"/>
              <a:t>Number. </a:t>
            </a: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600"/>
              <a:t>String. </a:t>
            </a: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600"/>
              <a:t>Boolean. </a:t>
            </a:r>
          </a:p>
        </p:txBody>
      </p:sp>
      <p:sp>
        <p:nvSpPr>
          <p:cNvPr id="198" name="Shape 198"/>
          <p:cNvSpPr/>
          <p:nvPr/>
        </p:nvSpPr>
        <p:spPr>
          <a:xfrm>
            <a:off x="4656525" y="669600"/>
            <a:ext cx="2958600" cy="3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4"/>
            </a:pPr>
            <a:r>
              <a:rPr lang="en-US" sz="1600"/>
              <a:t>Null. </a:t>
            </a: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4"/>
            </a:pPr>
            <a:r>
              <a:rPr lang="en-US" sz="1600"/>
              <a:t>Undefined. </a:t>
            </a: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4"/>
            </a:pPr>
            <a:r>
              <a:rPr lang="en-US" sz="1600"/>
              <a:t>Object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Вопросы участников . .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1142399" y="571450"/>
            <a:ext cx="6854402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 курса</a:t>
            </a:r>
          </a:p>
        </p:txBody>
      </p:sp>
      <p:sp>
        <p:nvSpPr>
          <p:cNvPr id="97" name="Shape 97"/>
          <p:cNvSpPr/>
          <p:nvPr/>
        </p:nvSpPr>
        <p:spPr>
          <a:xfrm>
            <a:off x="1142375" y="1850275"/>
            <a:ext cx="68544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1.Основы языка JavaScript. </a:t>
            </a: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2. Основные операторы Javascript. </a:t>
            </a: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3. Циклы, массивы, структуры данных. </a:t>
            </a: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4. Объекты в JavaScript.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 курса</a:t>
            </a:r>
          </a:p>
        </p:txBody>
      </p:sp>
      <p:sp>
        <p:nvSpPr>
          <p:cNvPr id="103" name="Shape 103"/>
          <p:cNvSpPr/>
          <p:nvPr/>
        </p:nvSpPr>
        <p:spPr>
          <a:xfrm>
            <a:off x="1142375" y="1850275"/>
            <a:ext cx="68544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5. Введение в DOM. </a:t>
            </a: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6. Обработка событий в JavaScript. </a:t>
            </a: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7. Практикум. </a:t>
            </a: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8. Анонимные функции. Замыкания.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</a:p>
        </p:txBody>
      </p:sp>
      <p:sp>
        <p:nvSpPr>
          <p:cNvPr id="109" name="Shape 109"/>
          <p:cNvSpPr/>
          <p:nvPr/>
        </p:nvSpPr>
        <p:spPr>
          <a:xfrm>
            <a:off x="1142375" y="1850275"/>
            <a:ext cx="68544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-266700" lvl="0" marL="431800" rtl="0">
              <a:spcBef>
                <a:spcPts val="1000"/>
              </a:spcBef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Принципы работы JavaScript</a:t>
            </a:r>
          </a:p>
          <a:p>
            <a:pPr indent="-266700" lvl="0" marL="431800" rtl="0">
              <a:spcBef>
                <a:spcPts val="1000"/>
              </a:spcBef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Принципы написания кода на JavaScript</a:t>
            </a:r>
          </a:p>
          <a:p>
            <a:pPr indent="-266700" lvl="0" marL="431800" rtl="0">
              <a:spcBef>
                <a:spcPts val="1000"/>
              </a:spcBef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Структура кода</a:t>
            </a:r>
          </a:p>
          <a:p>
            <a:pPr indent="-266700" lvl="0" marL="431800" rtl="0">
              <a:spcBef>
                <a:spcPts val="1000"/>
              </a:spcBef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Типы данных</a:t>
            </a:r>
          </a:p>
          <a:p>
            <a:pPr indent="-266700" lvl="0" marL="431800" rtl="0">
              <a:spcBef>
                <a:spcPts val="1000"/>
              </a:spcBef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Стандарт языка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Принципы работы JavaScript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Shape 119"/>
          <p:cNvGrpSpPr/>
          <p:nvPr/>
        </p:nvGrpSpPr>
        <p:grpSpPr>
          <a:xfrm>
            <a:off x="1663875" y="952100"/>
            <a:ext cx="5841800" cy="3441675"/>
            <a:chOff x="1663875" y="952100"/>
            <a:chExt cx="5841800" cy="3441675"/>
          </a:xfrm>
        </p:grpSpPr>
        <p:sp>
          <p:nvSpPr>
            <p:cNvPr id="120" name="Shape 120"/>
            <p:cNvSpPr/>
            <p:nvPr/>
          </p:nvSpPr>
          <p:spPr>
            <a:xfrm>
              <a:off x="1808850" y="1194400"/>
              <a:ext cx="1125300" cy="8562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815750" y="2692575"/>
              <a:ext cx="1125300" cy="1477500"/>
            </a:xfrm>
            <a:prstGeom prst="rect">
              <a:avLst/>
            </a:prstGeom>
            <a:solidFill>
              <a:srgbClr val="BDC2CA"/>
            </a:solidFill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3962900" y="2699475"/>
              <a:ext cx="1125300" cy="856200"/>
            </a:xfrm>
            <a:prstGeom prst="rect">
              <a:avLst/>
            </a:prstGeom>
            <a:solidFill>
              <a:srgbClr val="BDC2CA"/>
            </a:solidFill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103150" y="1836375"/>
              <a:ext cx="1125300" cy="856200"/>
            </a:xfrm>
            <a:prstGeom prst="rect">
              <a:avLst/>
            </a:prstGeom>
            <a:solidFill>
              <a:srgbClr val="BDC2CA"/>
            </a:solidFill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110050" y="3389775"/>
              <a:ext cx="1125300" cy="856200"/>
            </a:xfrm>
            <a:prstGeom prst="rect">
              <a:avLst/>
            </a:prstGeom>
            <a:solidFill>
              <a:srgbClr val="BDC2CA"/>
            </a:solidFill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4273600" y="3023975"/>
              <a:ext cx="517800" cy="331500"/>
            </a:xfrm>
            <a:prstGeom prst="rect">
              <a:avLst/>
            </a:prstGeom>
            <a:solidFill>
              <a:srgbClr val="4C5D6E"/>
            </a:solidFill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406900" y="3679875"/>
              <a:ext cx="517800" cy="331500"/>
            </a:xfrm>
            <a:prstGeom prst="rect">
              <a:avLst/>
            </a:prstGeom>
            <a:solidFill>
              <a:srgbClr val="4C5D6E"/>
            </a:solidFill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413800" y="2098725"/>
              <a:ext cx="517800" cy="331500"/>
            </a:xfrm>
            <a:prstGeom prst="rect">
              <a:avLst/>
            </a:prstGeom>
            <a:solidFill>
              <a:srgbClr val="4C5D6E"/>
            </a:solidFill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423250" y="3099800"/>
              <a:ext cx="435000" cy="752700"/>
            </a:xfrm>
            <a:prstGeom prst="rect">
              <a:avLst/>
            </a:prstGeom>
            <a:solidFill>
              <a:srgbClr val="4C5D6E"/>
            </a:solidFill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905450" y="3099800"/>
              <a:ext cx="435000" cy="752700"/>
            </a:xfrm>
            <a:prstGeom prst="rect">
              <a:avLst/>
            </a:prstGeom>
            <a:solidFill>
              <a:srgbClr val="4C5D6E"/>
            </a:solidFill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663875" y="973475"/>
              <a:ext cx="1415400" cy="3420300"/>
            </a:xfrm>
            <a:prstGeom prst="rect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665975" y="952100"/>
              <a:ext cx="3839700" cy="3420300"/>
            </a:xfrm>
            <a:prstGeom prst="rect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2" name="Shape 132"/>
            <p:cNvCxnSpPr/>
            <p:nvPr/>
          </p:nvCxnSpPr>
          <p:spPr>
            <a:xfrm flipH="1" rot="10800000">
              <a:off x="2961825" y="3134300"/>
              <a:ext cx="994200" cy="3108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cxnSp>
          <p:nvCxnSpPr>
            <p:cNvPr id="133" name="Shape 133"/>
            <p:cNvCxnSpPr/>
            <p:nvPr/>
          </p:nvCxnSpPr>
          <p:spPr>
            <a:xfrm flipH="1" rot="10800000">
              <a:off x="5102075" y="2264425"/>
              <a:ext cx="1008000" cy="8562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cxnSp>
          <p:nvCxnSpPr>
            <p:cNvPr id="134" name="Shape 134"/>
            <p:cNvCxnSpPr/>
            <p:nvPr/>
          </p:nvCxnSpPr>
          <p:spPr>
            <a:xfrm>
              <a:off x="6669300" y="2692575"/>
              <a:ext cx="0" cy="697200"/>
            </a:xfrm>
            <a:prstGeom prst="straightConnector1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cxnSp>
          <p:nvCxnSpPr>
            <p:cNvPr id="135" name="Shape 135"/>
            <p:cNvCxnSpPr/>
            <p:nvPr/>
          </p:nvCxnSpPr>
          <p:spPr>
            <a:xfrm>
              <a:off x="2941125" y="1629350"/>
              <a:ext cx="1594800" cy="0"/>
            </a:xfrm>
            <a:prstGeom prst="straightConnector1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lg" w="lg" type="stealth"/>
              <a:tailEnd len="lg" w="lg" type="none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4529050" y="1629350"/>
              <a:ext cx="0" cy="1070100"/>
            </a:xfrm>
            <a:prstGeom prst="straightConnector1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2299050" y="2064300"/>
              <a:ext cx="0" cy="628200"/>
            </a:xfrm>
            <a:prstGeom prst="straightConnector1">
              <a:avLst/>
            </a:prstGeom>
            <a:noFill/>
            <a:ln cap="flat" cmpd="sng" w="38100">
              <a:solidFill>
                <a:srgbClr val="4C5D6E"/>
              </a:solidFill>
              <a:prstDash val="solid"/>
              <a:round/>
              <a:headEnd len="lg" w="lg" type="stealth"/>
              <a:tailEnd len="lg" w="lg" type="stealth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Принципы написания кода на JavaScript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1142375" y="220925"/>
            <a:ext cx="68544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Страница создаётся по стандартной схеме. Верстается структура HTML, к ней применяются стили, в нее добавляется содержимое.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К странице подключается код JavaScript.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1142375" y="220925"/>
            <a:ext cx="68544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AutoNum type="arabicPeriod" startAt="3"/>
            </a:pPr>
            <a:r>
              <a:rPr lang="en-US" sz="1600">
                <a:solidFill>
                  <a:srgbClr val="2C2D30"/>
                </a:solidFill>
              </a:rPr>
              <a:t>При загрузке страницы браузером происходит построение DOM-модели.  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AutoNum type="arabicPeriod" startAt="3"/>
            </a:pPr>
            <a:r>
              <a:rPr lang="en-US" sz="1600">
                <a:solidFill>
                  <a:srgbClr val="2C2D30"/>
                </a:solidFill>
              </a:rPr>
              <a:t>Браузер выполняет JavaScript код в момент обнаружения. При этом нужно помнить, что код выполняется вплоть до закрытия страницы (а не до окончания её формирования, как это происходит, например, в PHP).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