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Helvetica Neue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HelveticaNeue-bold.fntdata"/><Relationship Id="rId41" Type="http://schemas.openxmlformats.org/officeDocument/2006/relationships/font" Target="fonts/HelveticaNeue-regular.fntdata"/><Relationship Id="rId22" Type="http://schemas.openxmlformats.org/officeDocument/2006/relationships/slide" Target="slides/slide18.xml"/><Relationship Id="rId44" Type="http://schemas.openxmlformats.org/officeDocument/2006/relationships/font" Target="fonts/HelveticaNeue-boldItalic.fntdata"/><Relationship Id="rId21" Type="http://schemas.openxmlformats.org/officeDocument/2006/relationships/slide" Target="slides/slide17.xml"/><Relationship Id="rId43" Type="http://schemas.openxmlformats.org/officeDocument/2006/relationships/font" Target="fonts/HelveticaNeue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Добавлена анимация “По щелчку”</a:t>
            </a:r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Добавлена анимация “по щелчку”</a:t>
            </a:r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Фото - вертикально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4250530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377405" y="1896846"/>
            <a:ext cx="3536157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pic"/>
          </p:nvPr>
        </p:nvSpPr>
        <p:spPr>
          <a:xfrm>
            <a:off x="4572398" y="0"/>
            <a:ext cx="3429001" cy="25650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Shape 62"/>
          <p:cNvSpPr/>
          <p:nvPr>
            <p:ph idx="3" type="pic"/>
          </p:nvPr>
        </p:nvSpPr>
        <p:spPr>
          <a:xfrm>
            <a:off x="4572000" y="2585143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Shape 63"/>
          <p:cNvSpPr/>
          <p:nvPr>
            <p:ph idx="4" type="pic"/>
          </p:nvPr>
        </p:nvSpPr>
        <p:spPr>
          <a:xfrm>
            <a:off x="1143000" y="0"/>
            <a:ext cx="3411141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390798" y="1245691"/>
            <a:ext cx="6362304" cy="2757488"/>
          </a:xfrm>
          <a:custGeom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611808" y="1533673"/>
            <a:ext cx="5920384" cy="1333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1357312" y="4107655"/>
            <a:ext cx="6429375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3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Цитата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250530" y="1393030"/>
            <a:ext cx="3536157" cy="1902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4250530" y="4086323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357312" y="810368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357312" y="1446608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6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7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8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8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8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8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8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8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5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Заголовок и подзаголовок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Shape 29"/>
          <p:cNvCxnSpPr/>
          <p:nvPr>
            <p:ph idx="1" type="body"/>
          </p:nvPr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7558478" y="221009"/>
            <a:ext cx="212578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357312" y="2129730"/>
            <a:ext cx="6429375" cy="23842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Shape 52"/>
          <p:cNvSpPr/>
          <p:nvPr>
            <p:ph idx="2" type="pic"/>
          </p:nvPr>
        </p:nvSpPr>
        <p:spPr>
          <a:xfrm>
            <a:off x="4893467" y="810368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1357312" y="810368"/>
            <a:ext cx="332184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357312" y="1446608"/>
            <a:ext cx="332184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905" lvl="0" marL="222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28905" lvl="1" marL="666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28905" lvl="2" marL="1111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28905" lvl="3" marL="1555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28905" lvl="4" marL="2000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 flipH="1" rot="10800000">
            <a:off x="1357312" y="523736"/>
            <a:ext cx="6429375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" name="Shape 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6.jpg"/><Relationship Id="rId4" Type="http://schemas.openxmlformats.org/officeDocument/2006/relationships/image" Target="../media/image05.jpg"/><Relationship Id="rId5" Type="http://schemas.openxmlformats.org/officeDocument/2006/relationships/image" Target="../media/image2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9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jpg"/><Relationship Id="rId4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664251" y="14727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HTML CSS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682110" y="1785398"/>
            <a:ext cx="3266699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1</a:t>
            </a:r>
          </a:p>
        </p:txBody>
      </p:sp>
      <p:sp>
        <p:nvSpPr>
          <p:cNvPr id="89" name="Shape 89"/>
          <p:cNvSpPr/>
          <p:nvPr/>
        </p:nvSpPr>
        <p:spPr>
          <a:xfrm>
            <a:off x="3682100" y="2387773"/>
            <a:ext cx="3764700" cy="19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Основные понятия в веб-разработке </a:t>
            </a:r>
          </a:p>
        </p:txBody>
      </p:sp>
      <p:pic>
        <p:nvPicPr>
          <p:cNvPr descr="HTMLCSS.png"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950" y="1564000"/>
            <a:ext cx="2469124" cy="246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1136280" y="576014"/>
            <a:ext cx="68544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Каждый компьютер в сети имеет свой уникальный ip-адрес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133850" y="2036700"/>
            <a:ext cx="6948600" cy="25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2794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venir"/>
              <a:buChar char="•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Пример: </a:t>
            </a: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77.88.55.80</a:t>
            </a:r>
          </a:p>
          <a:p>
            <a:pPr indent="-2794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venir"/>
              <a:buChar char="•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Каждому узлу сети ставится в соответствие IP-адрес длиной 4 байта</a:t>
            </a:r>
          </a:p>
          <a:p>
            <a:pPr indent="-2794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venir"/>
              <a:buChar char="•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 IP адресу можно определить где находится сервер и сам сайт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Доменные имена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133850" y="1719025"/>
            <a:ext cx="69486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Доменное имя — это определенная буквенная последовательность, обозначающая имя сайта. Доменное имя должно начинаться и заканчиваться буквой латинского алфавита или цифрой.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Доменные имена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133850" y="1719025"/>
            <a:ext cx="69486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Например, у доменного имени prog-school.ru есть две составных части, называемые уровнями и разделенные точками: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ru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— доменное имя 1 уровня</a:t>
            </a: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geekbrains.ru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— доменное имя 2 уровня</a:t>
            </a: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proglive.tiu.ru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– доменное имя 3 уровня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553700" y="1156725"/>
            <a:ext cx="34479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Браузеры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53700" y="1991325"/>
            <a:ext cx="3447900" cy="21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Прикладное программное обеспечение для просмотра веб-страниц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содержания веб-документов, компьютерных файлов и их каталогов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управления веб-приложениями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 также для решения других задач.</a:t>
            </a:r>
          </a:p>
        </p:txBody>
      </p:sp>
      <p:pic>
        <p:nvPicPr>
          <p:cNvPr descr="browser_security копия.pn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75" y="1830225"/>
            <a:ext cx="3581349" cy="17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1142399" y="57145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Устройство сайта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Shape 175"/>
          <p:cNvGrpSpPr/>
          <p:nvPr/>
        </p:nvGrpSpPr>
        <p:grpSpPr>
          <a:xfrm>
            <a:off x="2936637" y="637631"/>
            <a:ext cx="3004856" cy="3344058"/>
            <a:chOff x="2445452" y="488870"/>
            <a:chExt cx="3475831" cy="3868200"/>
          </a:xfrm>
        </p:grpSpPr>
        <p:sp>
          <p:nvSpPr>
            <p:cNvPr id="176" name="Shape 176"/>
            <p:cNvSpPr/>
            <p:nvPr/>
          </p:nvSpPr>
          <p:spPr>
            <a:xfrm>
              <a:off x="2445452" y="488870"/>
              <a:ext cx="3472200" cy="3868200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449083" y="500174"/>
              <a:ext cx="3472200" cy="598200"/>
            </a:xfrm>
            <a:prstGeom prst="rect">
              <a:avLst/>
            </a:prstGeom>
            <a:solidFill>
              <a:srgbClr val="3C4A5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2445452" y="1098369"/>
              <a:ext cx="3472200" cy="273300"/>
            </a:xfrm>
            <a:prstGeom prst="rect">
              <a:avLst/>
            </a:prstGeom>
            <a:solidFill>
              <a:srgbClr val="83878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2449077" y="3925845"/>
              <a:ext cx="3472200" cy="431100"/>
            </a:xfrm>
            <a:prstGeom prst="rect">
              <a:avLst/>
            </a:prstGeom>
            <a:solidFill>
              <a:srgbClr val="83878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582252" y="1574545"/>
              <a:ext cx="895800" cy="59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2582252" y="2347826"/>
              <a:ext cx="895800" cy="59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2582252" y="3121094"/>
              <a:ext cx="895800" cy="5981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486402" y="1518570"/>
              <a:ext cx="287100" cy="59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486402" y="2291851"/>
              <a:ext cx="287100" cy="59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486402" y="3065120"/>
              <a:ext cx="287100" cy="5981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86" name="Shape 186"/>
            <p:cNvCxnSpPr/>
            <p:nvPr/>
          </p:nvCxnSpPr>
          <p:spPr>
            <a:xfrm>
              <a:off x="2673227" y="1721491"/>
              <a:ext cx="559800" cy="0"/>
            </a:xfrm>
            <a:prstGeom prst="straightConnector1">
              <a:avLst/>
            </a:prstGeom>
            <a:noFill/>
            <a:ln cap="flat" cmpd="sng" w="76200">
              <a:solidFill>
                <a:srgbClr val="4C5D6E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7" name="Shape 187"/>
            <p:cNvCxnSpPr/>
            <p:nvPr/>
          </p:nvCxnSpPr>
          <p:spPr>
            <a:xfrm flipH="1" rot="10800000">
              <a:off x="2673227" y="1868541"/>
              <a:ext cx="496800" cy="5100"/>
            </a:xfrm>
            <a:prstGeom prst="straightConnector1">
              <a:avLst/>
            </a:prstGeom>
            <a:noFill/>
            <a:ln cap="flat" cmpd="sng" w="76200">
              <a:solidFill>
                <a:srgbClr val="4C5D6E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8" name="Shape 188"/>
            <p:cNvCxnSpPr/>
            <p:nvPr/>
          </p:nvCxnSpPr>
          <p:spPr>
            <a:xfrm>
              <a:off x="2673227" y="2027616"/>
              <a:ext cx="692700" cy="0"/>
            </a:xfrm>
            <a:prstGeom prst="straightConnector1">
              <a:avLst/>
            </a:prstGeom>
            <a:noFill/>
            <a:ln cap="flat" cmpd="sng" w="76200">
              <a:solidFill>
                <a:srgbClr val="4C5D6E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9" name="Shape 189"/>
            <p:cNvCxnSpPr/>
            <p:nvPr/>
          </p:nvCxnSpPr>
          <p:spPr>
            <a:xfrm>
              <a:off x="2673227" y="2493853"/>
              <a:ext cx="559800" cy="0"/>
            </a:xfrm>
            <a:prstGeom prst="straightConnector1">
              <a:avLst/>
            </a:prstGeom>
            <a:noFill/>
            <a:ln cap="flat" cmpd="sng" w="76200">
              <a:solidFill>
                <a:srgbClr val="4C5D6E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0" name="Shape 190"/>
            <p:cNvCxnSpPr/>
            <p:nvPr/>
          </p:nvCxnSpPr>
          <p:spPr>
            <a:xfrm flipH="1" rot="10800000">
              <a:off x="2673227" y="2640903"/>
              <a:ext cx="496800" cy="5100"/>
            </a:xfrm>
            <a:prstGeom prst="straightConnector1">
              <a:avLst/>
            </a:prstGeom>
            <a:noFill/>
            <a:ln cap="flat" cmpd="sng" w="76200">
              <a:solidFill>
                <a:srgbClr val="4C5D6E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1" name="Shape 191"/>
            <p:cNvCxnSpPr/>
            <p:nvPr/>
          </p:nvCxnSpPr>
          <p:spPr>
            <a:xfrm>
              <a:off x="2673227" y="2799978"/>
              <a:ext cx="692700" cy="0"/>
            </a:xfrm>
            <a:prstGeom prst="straightConnector1">
              <a:avLst/>
            </a:prstGeom>
            <a:noFill/>
            <a:ln cap="flat" cmpd="sng" w="76200">
              <a:solidFill>
                <a:srgbClr val="4C5D6E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2" name="Shape 192"/>
            <p:cNvCxnSpPr/>
            <p:nvPr/>
          </p:nvCxnSpPr>
          <p:spPr>
            <a:xfrm>
              <a:off x="2683802" y="3266228"/>
              <a:ext cx="559800" cy="0"/>
            </a:xfrm>
            <a:prstGeom prst="straightConnector1">
              <a:avLst/>
            </a:prstGeom>
            <a:noFill/>
            <a:ln cap="flat" cmpd="sng" w="76200">
              <a:solidFill>
                <a:srgbClr val="4C5D6E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3" name="Shape 193"/>
            <p:cNvCxnSpPr/>
            <p:nvPr/>
          </p:nvCxnSpPr>
          <p:spPr>
            <a:xfrm flipH="1" rot="10800000">
              <a:off x="2683802" y="3413278"/>
              <a:ext cx="496800" cy="5100"/>
            </a:xfrm>
            <a:prstGeom prst="straightConnector1">
              <a:avLst/>
            </a:prstGeom>
            <a:noFill/>
            <a:ln cap="flat" cmpd="sng" w="76200">
              <a:solidFill>
                <a:srgbClr val="4C5D6E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4" name="Shape 194"/>
            <p:cNvCxnSpPr/>
            <p:nvPr/>
          </p:nvCxnSpPr>
          <p:spPr>
            <a:xfrm>
              <a:off x="2683802" y="3572353"/>
              <a:ext cx="692700" cy="0"/>
            </a:xfrm>
            <a:prstGeom prst="straightConnector1">
              <a:avLst/>
            </a:prstGeom>
            <a:noFill/>
            <a:ln cap="flat" cmpd="sng" w="76200">
              <a:solidFill>
                <a:srgbClr val="4C5D6E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5" name="Shape 195"/>
            <p:cNvCxnSpPr/>
            <p:nvPr/>
          </p:nvCxnSpPr>
          <p:spPr>
            <a:xfrm>
              <a:off x="3723002" y="1817666"/>
              <a:ext cx="1448400" cy="0"/>
            </a:xfrm>
            <a:prstGeom prst="straightConnector1">
              <a:avLst/>
            </a:prstGeom>
            <a:noFill/>
            <a:ln cap="flat" cmpd="sng" w="76200">
              <a:solidFill>
                <a:srgbClr val="4C5D6E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6" name="Shape 196"/>
            <p:cNvCxnSpPr/>
            <p:nvPr/>
          </p:nvCxnSpPr>
          <p:spPr>
            <a:xfrm>
              <a:off x="3723002" y="1635716"/>
              <a:ext cx="1448400" cy="0"/>
            </a:xfrm>
            <a:prstGeom prst="straightConnector1">
              <a:avLst/>
            </a:prstGeom>
            <a:noFill/>
            <a:ln cap="flat" cmpd="sng" w="76200">
              <a:solidFill>
                <a:srgbClr val="4C5D6E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7" name="Shape 197"/>
            <p:cNvCxnSpPr/>
            <p:nvPr/>
          </p:nvCxnSpPr>
          <p:spPr>
            <a:xfrm flipH="1" rot="10800000">
              <a:off x="3723002" y="2022516"/>
              <a:ext cx="1182600" cy="5100"/>
            </a:xfrm>
            <a:prstGeom prst="straightConnector1">
              <a:avLst/>
            </a:prstGeom>
            <a:noFill/>
            <a:ln cap="flat" cmpd="sng" w="76200">
              <a:solidFill>
                <a:srgbClr val="4C5D6E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8" name="Shape 198"/>
            <p:cNvCxnSpPr/>
            <p:nvPr/>
          </p:nvCxnSpPr>
          <p:spPr>
            <a:xfrm>
              <a:off x="3723002" y="2237566"/>
              <a:ext cx="1455600" cy="0"/>
            </a:xfrm>
            <a:prstGeom prst="straightConnector1">
              <a:avLst/>
            </a:prstGeom>
            <a:noFill/>
            <a:ln cap="flat" cmpd="sng" w="76200">
              <a:solidFill>
                <a:srgbClr val="4C5D6E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9" name="Shape 199"/>
            <p:cNvCxnSpPr/>
            <p:nvPr/>
          </p:nvCxnSpPr>
          <p:spPr>
            <a:xfrm>
              <a:off x="3726387" y="2422966"/>
              <a:ext cx="1455600" cy="0"/>
            </a:xfrm>
            <a:prstGeom prst="straightConnector1">
              <a:avLst/>
            </a:prstGeom>
            <a:noFill/>
            <a:ln cap="flat" cmpd="sng" w="76200">
              <a:solidFill>
                <a:srgbClr val="4C5D6E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0" name="Shape 200"/>
            <p:cNvCxnSpPr/>
            <p:nvPr/>
          </p:nvCxnSpPr>
          <p:spPr>
            <a:xfrm>
              <a:off x="3726445" y="2612712"/>
              <a:ext cx="913200" cy="0"/>
            </a:xfrm>
            <a:prstGeom prst="straightConnector1">
              <a:avLst/>
            </a:prstGeom>
            <a:noFill/>
            <a:ln cap="flat" cmpd="sng" w="76200">
              <a:solidFill>
                <a:srgbClr val="4C5D6E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1" name="Shape 201"/>
            <p:cNvCxnSpPr/>
            <p:nvPr/>
          </p:nvCxnSpPr>
          <p:spPr>
            <a:xfrm>
              <a:off x="3726445" y="2799962"/>
              <a:ext cx="1312200" cy="0"/>
            </a:xfrm>
            <a:prstGeom prst="straightConnector1">
              <a:avLst/>
            </a:prstGeom>
            <a:noFill/>
            <a:ln cap="flat" cmpd="sng" w="76200">
              <a:solidFill>
                <a:srgbClr val="4C5D6E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2" name="Shape 202"/>
            <p:cNvCxnSpPr/>
            <p:nvPr/>
          </p:nvCxnSpPr>
          <p:spPr>
            <a:xfrm>
              <a:off x="3726445" y="2995887"/>
              <a:ext cx="1466100" cy="0"/>
            </a:xfrm>
            <a:prstGeom prst="straightConnector1">
              <a:avLst/>
            </a:prstGeom>
            <a:noFill/>
            <a:ln cap="flat" cmpd="sng" w="76200">
              <a:solidFill>
                <a:srgbClr val="4C5D6E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203" name="Shape 203"/>
          <p:cNvCxnSpPr/>
          <p:nvPr/>
        </p:nvCxnSpPr>
        <p:spPr>
          <a:xfrm>
            <a:off x="2313225" y="965700"/>
            <a:ext cx="4407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04" name="Shape 204"/>
          <p:cNvSpPr txBox="1"/>
          <p:nvPr/>
        </p:nvSpPr>
        <p:spPr>
          <a:xfrm>
            <a:off x="1089375" y="703275"/>
            <a:ext cx="102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200">
                <a:solidFill>
                  <a:srgbClr val="3C4A5A"/>
                </a:solidFill>
              </a:rPr>
              <a:t>Шапка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1200">
                <a:solidFill>
                  <a:srgbClr val="3C4A5A"/>
                </a:solidFill>
              </a:rPr>
              <a:t>(header)</a:t>
            </a:r>
          </a:p>
        </p:txBody>
      </p:sp>
      <p:cxnSp>
        <p:nvCxnSpPr>
          <p:cNvPr id="205" name="Shape 205"/>
          <p:cNvCxnSpPr/>
          <p:nvPr/>
        </p:nvCxnSpPr>
        <p:spPr>
          <a:xfrm>
            <a:off x="2300006" y="2524670"/>
            <a:ext cx="4407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06" name="Shape 206"/>
          <p:cNvSpPr txBox="1"/>
          <p:nvPr/>
        </p:nvSpPr>
        <p:spPr>
          <a:xfrm>
            <a:off x="1005375" y="2163550"/>
            <a:ext cx="11898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3C4A5A"/>
                </a:solidFill>
              </a:rPr>
              <a:t> Основное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3C4A5A"/>
                </a:solidFill>
              </a:rPr>
              <a:t>наполнение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3C4A5A"/>
                </a:solidFill>
              </a:rPr>
              <a:t>(content)</a:t>
            </a:r>
          </a:p>
        </p:txBody>
      </p:sp>
      <p:cxnSp>
        <p:nvCxnSpPr>
          <p:cNvPr id="207" name="Shape 207"/>
          <p:cNvCxnSpPr/>
          <p:nvPr/>
        </p:nvCxnSpPr>
        <p:spPr>
          <a:xfrm>
            <a:off x="6184050" y="1294600"/>
            <a:ext cx="4407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08" name="Shape 208"/>
          <p:cNvCxnSpPr/>
          <p:nvPr/>
        </p:nvCxnSpPr>
        <p:spPr>
          <a:xfrm>
            <a:off x="6155906" y="3804506"/>
            <a:ext cx="4407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09" name="Shape 209"/>
          <p:cNvSpPr txBox="1"/>
          <p:nvPr/>
        </p:nvSpPr>
        <p:spPr>
          <a:xfrm>
            <a:off x="6778725" y="1123150"/>
            <a:ext cx="102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3C4A5A"/>
                </a:solidFill>
              </a:rPr>
              <a:t>Меню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3C4A5A"/>
                </a:solidFill>
              </a:rPr>
              <a:t>(menu)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6729725" y="3512975"/>
            <a:ext cx="1294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3C4A5A"/>
                </a:solidFill>
              </a:rPr>
              <a:t>Нижний колонтитул</a:t>
            </a:r>
            <a:r>
              <a:rPr lang="en-US" sz="1200">
                <a:solidFill>
                  <a:srgbClr val="3C4A5A"/>
                </a:solidFill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3C4A5A"/>
                </a:solidFill>
              </a:rPr>
              <a:t>(footer)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1142399" y="57145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Виды сайтов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1133850" y="451300"/>
            <a:ext cx="69486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Фиксированной ширины — 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дизайн (табличный либо блочный), в котором ширина столбца/рисунка заданы в пикселях, то есть оговорены точно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133850" y="1868450"/>
            <a:ext cx="69486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2C2D30"/>
              </a:buClr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Резиновые — 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дизайн, в котором ширина столбца/рисунка задана в процентах от текущего разрешения экрана.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1133850" y="3058100"/>
            <a:ext cx="6948600" cy="12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2C2D30"/>
              </a:buClr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Адаптивные — 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дизайн, который подстраивается (адаптируется) под размер экрана, в том числе может происходить перестройка блоков с одного места на другое, или их замена блоками отображаемыми только при определенном разрешении.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По содержимому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133850" y="1719025"/>
            <a:ext cx="69486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Статические –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содержимое подготавливается заранее и выдается пользователю в том виде, в котором хранится на сервере.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1133850" y="2901275"/>
            <a:ext cx="69486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Динамические –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содержимое генерируется при помощи серверных языков программирования.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По схеме представления информации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1133850" y="1791475"/>
            <a:ext cx="69486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Коммерческие –</a:t>
            </a:r>
            <a:r>
              <a:rPr lang="en-US">
                <a:solidFill>
                  <a:srgbClr val="4C5D6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сайты компаний, интернет-магазины и т.д.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1089175" y="2703625"/>
            <a:ext cx="69486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Информационные –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доносят до пользователя какую-либо информацию.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1089175" y="3694925"/>
            <a:ext cx="69486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2C2D30"/>
              </a:buClr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Веб-сервисы (порталы) –</a:t>
            </a:r>
            <a:r>
              <a:rPr lang="en-US">
                <a:solidFill>
                  <a:srgbClr val="4C5D6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поисковые системы, электронная почта, форумы, социальные сети.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96" name="Shape 96"/>
          <p:cNvSpPr/>
          <p:nvPr/>
        </p:nvSpPr>
        <p:spPr>
          <a:xfrm>
            <a:off x="1142374" y="2041888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-2667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C2D30"/>
                </a:solidFill>
              </a:rPr>
              <a:t>Что такое HTML и CSS</a:t>
            </a:r>
          </a:p>
          <a:p>
            <a:pPr indent="-2667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C2D30"/>
                </a:solidFill>
              </a:rPr>
              <a:t>Как работает интернет</a:t>
            </a:r>
          </a:p>
          <a:p>
            <a:pPr indent="-2667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C2D30"/>
                </a:solidFill>
              </a:rPr>
              <a:t>Устройство сайта</a:t>
            </a:r>
          </a:p>
          <a:p>
            <a:pPr indent="-2667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C2D30"/>
                </a:solidFill>
              </a:rPr>
              <a:t>Виды сайтов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142399" y="57145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Основные протоколы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1133850" y="186000"/>
            <a:ext cx="6948600" cy="43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HTTP (Hypertext Transfer Protocol )</a:t>
            </a: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HTTPS (Hypertext Transfer Protocol Secure)</a:t>
            </a: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FTP (File Transfer Protocol)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1136275" y="238225"/>
            <a:ext cx="68544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Схема HTTP-запроса страницы </a:t>
            </a:r>
          </a:p>
        </p:txBody>
      </p:sp>
      <p:pic>
        <p:nvPicPr>
          <p:cNvPr descr="silver-laptop-icon.jpg" id="253" name="Shape 253"/>
          <p:cNvPicPr preferRelativeResize="0"/>
          <p:nvPr/>
        </p:nvPicPr>
        <p:blipFill rotWithShape="1">
          <a:blip r:embed="rId3">
            <a:alphaModFix/>
          </a:blip>
          <a:srcRect b="6222" l="0" r="0" t="5140"/>
          <a:stretch/>
        </p:blipFill>
        <p:spPr>
          <a:xfrm>
            <a:off x="853486" y="1852825"/>
            <a:ext cx="2272675" cy="1517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lver-rack-servers.jpg" id="254" name="Shape 254"/>
          <p:cNvPicPr preferRelativeResize="0"/>
          <p:nvPr/>
        </p:nvPicPr>
        <p:blipFill rotWithShape="1">
          <a:blip r:embed="rId4">
            <a:alphaModFix/>
          </a:blip>
          <a:srcRect b="0" l="6339" r="6339" t="5231"/>
          <a:stretch/>
        </p:blipFill>
        <p:spPr>
          <a:xfrm>
            <a:off x="5849224" y="1938650"/>
            <a:ext cx="1602649" cy="1337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lver-database-icon.jpg" id="255" name="Shape 255"/>
          <p:cNvPicPr preferRelativeResize="0"/>
          <p:nvPr/>
        </p:nvPicPr>
        <p:blipFill rotWithShape="1">
          <a:blip r:embed="rId5">
            <a:alphaModFix/>
          </a:blip>
          <a:srcRect b="6902" l="0" r="0" t="3915"/>
          <a:stretch/>
        </p:blipFill>
        <p:spPr>
          <a:xfrm>
            <a:off x="3365600" y="3345424"/>
            <a:ext cx="1590073" cy="1134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Shape 256"/>
          <p:cNvCxnSpPr/>
          <p:nvPr/>
        </p:nvCxnSpPr>
        <p:spPr>
          <a:xfrm>
            <a:off x="3226300" y="2272691"/>
            <a:ext cx="2396400" cy="0"/>
          </a:xfrm>
          <a:prstGeom prst="straightConnector1">
            <a:avLst/>
          </a:prstGeom>
          <a:noFill/>
          <a:ln cap="flat" cmpd="sng" w="19050">
            <a:solidFill>
              <a:srgbClr val="4C5D6D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7" name="Shape 257"/>
          <p:cNvCxnSpPr/>
          <p:nvPr/>
        </p:nvCxnSpPr>
        <p:spPr>
          <a:xfrm>
            <a:off x="3225263" y="2611400"/>
            <a:ext cx="2396400" cy="0"/>
          </a:xfrm>
          <a:prstGeom prst="straightConnector1">
            <a:avLst/>
          </a:prstGeom>
          <a:noFill/>
          <a:ln cap="flat" cmpd="sng" w="19050">
            <a:solidFill>
              <a:srgbClr val="4C5D6D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58" name="Shape 258"/>
          <p:cNvCxnSpPr/>
          <p:nvPr/>
        </p:nvCxnSpPr>
        <p:spPr>
          <a:xfrm flipH="1" rot="10800000">
            <a:off x="4892575" y="3118272"/>
            <a:ext cx="765300" cy="565200"/>
          </a:xfrm>
          <a:prstGeom prst="straightConnector1">
            <a:avLst/>
          </a:prstGeom>
          <a:noFill/>
          <a:ln cap="flat" cmpd="sng" w="19050">
            <a:solidFill>
              <a:srgbClr val="4C5D6D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9" name="Shape 259"/>
          <p:cNvCxnSpPr>
            <a:stCxn id="254" idx="3"/>
            <a:endCxn id="255" idx="3"/>
          </p:cNvCxnSpPr>
          <p:nvPr/>
        </p:nvCxnSpPr>
        <p:spPr>
          <a:xfrm flipH="1">
            <a:off x="4955573" y="2607487"/>
            <a:ext cx="2496300" cy="1305300"/>
          </a:xfrm>
          <a:prstGeom prst="curvedConnector3">
            <a:avLst>
              <a:gd fmla="val -9539" name="adj1"/>
            </a:avLst>
          </a:prstGeom>
          <a:noFill/>
          <a:ln cap="flat" cmpd="sng" w="19050">
            <a:solidFill>
              <a:srgbClr val="4C5D6D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0" name="Shape 260"/>
          <p:cNvSpPr txBox="1"/>
          <p:nvPr/>
        </p:nvSpPr>
        <p:spPr>
          <a:xfrm>
            <a:off x="1337750" y="1638200"/>
            <a:ext cx="13092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200">
                <a:solidFill>
                  <a:srgbClr val="4C5D6E"/>
                </a:solidFill>
              </a:rPr>
              <a:t>Клиент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226300" y="1862450"/>
            <a:ext cx="23964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38A3D5"/>
                </a:solidFill>
              </a:rPr>
              <a:t>http запрос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289487" y="2659175"/>
            <a:ext cx="23964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38A3D5"/>
                </a:solidFill>
              </a:rPr>
              <a:t>html страница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081700" y="1581050"/>
            <a:ext cx="11613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4C5D6E"/>
                </a:solidFill>
              </a:rPr>
              <a:t>Сервер</a:t>
            </a:r>
          </a:p>
        </p:txBody>
      </p:sp>
      <p:sp>
        <p:nvSpPr>
          <p:cNvPr id="264" name="Shape 264"/>
          <p:cNvSpPr txBox="1"/>
          <p:nvPr/>
        </p:nvSpPr>
        <p:spPr>
          <a:xfrm rot="-2284095">
            <a:off x="4640043" y="3146080"/>
            <a:ext cx="943886" cy="286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38A3D5"/>
                </a:solidFill>
              </a:rPr>
              <a:t>Данные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470793" y="4520876"/>
            <a:ext cx="13797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4C5D6E"/>
                </a:solidFill>
              </a:rPr>
              <a:t>База данных</a:t>
            </a:r>
          </a:p>
        </p:txBody>
      </p:sp>
      <p:sp>
        <p:nvSpPr>
          <p:cNvPr id="266" name="Shape 266"/>
          <p:cNvSpPr txBox="1"/>
          <p:nvPr/>
        </p:nvSpPr>
        <p:spPr>
          <a:xfrm rot="-719856">
            <a:off x="5939387" y="3427424"/>
            <a:ext cx="1186313" cy="24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38A3D5"/>
                </a:solidFill>
              </a:rPr>
              <a:t>sql запрос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1142399" y="57145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Процесс разработки сайта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ght-bulb-2.png"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575" y="1658917"/>
            <a:ext cx="773362" cy="773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yers.png" id="277" name="Shape 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899" y="1643310"/>
            <a:ext cx="804575" cy="8045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ing.png" id="278" name="Shape 2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5770" y="1643302"/>
            <a:ext cx="804575" cy="8045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ing-2.png" id="279" name="Shape 2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6641" y="1658918"/>
            <a:ext cx="854584" cy="854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ndow-with-side-bar-selection.png" id="280" name="Shape 2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21099" y="1618299"/>
            <a:ext cx="804575" cy="80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Shape 281"/>
          <p:cNvCxnSpPr/>
          <p:nvPr/>
        </p:nvCxnSpPr>
        <p:spPr>
          <a:xfrm>
            <a:off x="1618975" y="2048125"/>
            <a:ext cx="401100" cy="0"/>
          </a:xfrm>
          <a:prstGeom prst="straightConnector1">
            <a:avLst/>
          </a:prstGeom>
          <a:noFill/>
          <a:ln cap="flat" cmpd="sng" w="9525">
            <a:solidFill>
              <a:srgbClr val="3C4A5A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2" name="Shape 282"/>
          <p:cNvCxnSpPr/>
          <p:nvPr/>
        </p:nvCxnSpPr>
        <p:spPr>
          <a:xfrm>
            <a:off x="3256225" y="2048112"/>
            <a:ext cx="401100" cy="0"/>
          </a:xfrm>
          <a:prstGeom prst="straightConnector1">
            <a:avLst/>
          </a:prstGeom>
          <a:noFill/>
          <a:ln cap="flat" cmpd="sng" w="9525">
            <a:solidFill>
              <a:srgbClr val="3C4A5A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3" name="Shape 283"/>
          <p:cNvCxnSpPr/>
          <p:nvPr/>
        </p:nvCxnSpPr>
        <p:spPr>
          <a:xfrm>
            <a:off x="5027937" y="2045587"/>
            <a:ext cx="401100" cy="0"/>
          </a:xfrm>
          <a:prstGeom prst="straightConnector1">
            <a:avLst/>
          </a:prstGeom>
          <a:noFill/>
          <a:ln cap="flat" cmpd="sng" w="9525">
            <a:solidFill>
              <a:srgbClr val="3C4A5A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4" name="Shape 284"/>
          <p:cNvCxnSpPr/>
          <p:nvPr/>
        </p:nvCxnSpPr>
        <p:spPr>
          <a:xfrm>
            <a:off x="6684712" y="2020575"/>
            <a:ext cx="401100" cy="0"/>
          </a:xfrm>
          <a:prstGeom prst="straightConnector1">
            <a:avLst/>
          </a:prstGeom>
          <a:noFill/>
          <a:ln cap="flat" cmpd="sng" w="9525">
            <a:solidFill>
              <a:srgbClr val="3C4A5A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5" name="Shape 285"/>
          <p:cNvSpPr txBox="1"/>
          <p:nvPr/>
        </p:nvSpPr>
        <p:spPr>
          <a:xfrm>
            <a:off x="745025" y="2549575"/>
            <a:ext cx="709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200">
                <a:solidFill>
                  <a:srgbClr val="4C5D6D"/>
                </a:solidFill>
              </a:rPr>
              <a:t>Идея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2077450" y="2549575"/>
            <a:ext cx="1124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4C5D6D"/>
                </a:solidFill>
              </a:rPr>
              <a:t>Дизайнер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3672712" y="2549575"/>
            <a:ext cx="1370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4C5D6D"/>
                </a:solidFill>
              </a:rPr>
              <a:t>Верстальщик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5438575" y="2549575"/>
            <a:ext cx="1370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4C5D6D"/>
                </a:solidFill>
              </a:rPr>
              <a:t>Программист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038025" y="2549575"/>
            <a:ext cx="1370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4C5D6D"/>
                </a:solidFill>
              </a:rPr>
              <a:t>Сайт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dow-with-side-bar-selection.png"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662" y="1249199"/>
            <a:ext cx="804575" cy="80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Shape 295"/>
          <p:cNvCxnSpPr/>
          <p:nvPr/>
        </p:nvCxnSpPr>
        <p:spPr>
          <a:xfrm>
            <a:off x="3089837" y="1701675"/>
            <a:ext cx="629400" cy="0"/>
          </a:xfrm>
          <a:prstGeom prst="straightConnector1">
            <a:avLst/>
          </a:prstGeom>
          <a:noFill/>
          <a:ln cap="flat" cmpd="sng" w="9525">
            <a:solidFill>
              <a:srgbClr val="3C4A5A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6" name="Shape 296"/>
          <p:cNvSpPr txBox="1"/>
          <p:nvPr/>
        </p:nvSpPr>
        <p:spPr>
          <a:xfrm>
            <a:off x="3811200" y="906525"/>
            <a:ext cx="1370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4C5D6D"/>
                </a:solidFill>
              </a:rPr>
              <a:t>Сайт</a:t>
            </a:r>
          </a:p>
        </p:txBody>
      </p:sp>
      <p:cxnSp>
        <p:nvCxnSpPr>
          <p:cNvPr id="297" name="Shape 297"/>
          <p:cNvCxnSpPr/>
          <p:nvPr/>
        </p:nvCxnSpPr>
        <p:spPr>
          <a:xfrm>
            <a:off x="5387437" y="1701675"/>
            <a:ext cx="629400" cy="0"/>
          </a:xfrm>
          <a:prstGeom prst="straightConnector1">
            <a:avLst/>
          </a:prstGeom>
          <a:noFill/>
          <a:ln cap="flat" cmpd="sng" w="9525">
            <a:solidFill>
              <a:srgbClr val="3C4A5A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298" name="Shape 298"/>
          <p:cNvCxnSpPr/>
          <p:nvPr/>
        </p:nvCxnSpPr>
        <p:spPr>
          <a:xfrm rot="10800000">
            <a:off x="4496537" y="2177625"/>
            <a:ext cx="0" cy="487200"/>
          </a:xfrm>
          <a:prstGeom prst="straightConnector1">
            <a:avLst/>
          </a:prstGeom>
          <a:noFill/>
          <a:ln cap="flat" cmpd="sng" w="9525">
            <a:solidFill>
              <a:srgbClr val="3C4A5A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edit.png" id="299" name="Shape 2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6050" y="1249199"/>
            <a:ext cx="804575" cy="80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ing.png" id="300" name="Shape 3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3925" y="2944650"/>
            <a:ext cx="885249" cy="885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s.png" id="301" name="Shape 3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0124" y="1259050"/>
            <a:ext cx="858100" cy="8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1852150" y="2117150"/>
            <a:ext cx="1296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200">
                <a:solidFill>
                  <a:srgbClr val="4C5D6D"/>
                </a:solidFill>
              </a:rPr>
              <a:t>Копирайтер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84637" y="3900900"/>
            <a:ext cx="1296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4C5D6D"/>
                </a:solidFill>
              </a:rPr>
              <a:t>Тестировщик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6120862" y="2195625"/>
            <a:ext cx="1296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4C5D6D"/>
                </a:solidFill>
              </a:rPr>
              <a:t>SЕО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1142399" y="57145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Структура HTML документа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нимок экрана 2016-12-20 в 15.07.36.png" id="314" name="Shape 314"/>
          <p:cNvPicPr preferRelativeResize="0"/>
          <p:nvPr/>
        </p:nvPicPr>
        <p:blipFill rotWithShape="1">
          <a:blip r:embed="rId3">
            <a:alphaModFix/>
          </a:blip>
          <a:srcRect b="16422" l="0" r="7723" t="0"/>
          <a:stretch/>
        </p:blipFill>
        <p:spPr>
          <a:xfrm>
            <a:off x="1254575" y="986000"/>
            <a:ext cx="6324575" cy="317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1142399" y="57145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Виды тегов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Парные теги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1133850" y="1719025"/>
            <a:ext cx="69486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&lt;название_тега&gt;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текст внутри тега</a:t>
            </a: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&lt;/название_тега&gt;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94D4C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&lt;p&gt;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Какое прекрасное утро</a:t>
            </a: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</a:p>
          <a:p>
            <a:pPr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&lt;b&gt;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Какой прекрасный день</a:t>
            </a: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&lt;/b&gt;</a:t>
            </a:r>
          </a:p>
          <a:p>
            <a:pPr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&lt;i&gt;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Какой прекрасный вечер</a:t>
            </a: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&lt;/i&gt;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102" name="Shape 102"/>
          <p:cNvSpPr/>
          <p:nvPr/>
        </p:nvSpPr>
        <p:spPr>
          <a:xfrm>
            <a:off x="1142374" y="2041888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-266700" lvl="0" marL="4318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C2D30"/>
                </a:solidFill>
              </a:rPr>
              <a:t>Основные протоколы</a:t>
            </a:r>
          </a:p>
          <a:p>
            <a:pPr indent="-266700" lvl="0" marL="4318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C2D30"/>
                </a:solidFill>
              </a:rPr>
              <a:t>Процесс разработки сайта</a:t>
            </a:r>
          </a:p>
          <a:p>
            <a:pPr indent="-266700" lvl="0" marL="4318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C2D30"/>
                </a:solidFill>
              </a:rPr>
              <a:t>Структура HTML документа</a:t>
            </a:r>
          </a:p>
          <a:p>
            <a:pPr indent="-266700" lvl="0" marL="431800" rtl="0">
              <a:lnSpc>
                <a:spcPct val="150000"/>
              </a:lnSpc>
              <a:spcBef>
                <a:spcPts val="0"/>
              </a:spcBef>
              <a:buClr>
                <a:srgbClr val="2C2D3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C2D30"/>
                </a:solidFill>
              </a:rPr>
              <a:t>Создание простой страницы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Одиночные теги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1133850" y="1719025"/>
            <a:ext cx="69486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&lt;название_тега /&gt;</a:t>
            </a: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94D4C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</a:p>
          <a:p>
            <a:pPr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 &lt;br&gt; - 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перенос строки (break)</a:t>
            </a:r>
          </a:p>
          <a:p>
            <a:pPr indent="-3302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&lt;hr&gt; - 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горизонтальная черта (horizontal rule)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1136275" y="576022"/>
            <a:ext cx="6854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Атрибуты тегов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1133850" y="1447050"/>
            <a:ext cx="6948600" cy="30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Определяют какие либо дополнительные, уточняющие параметры того или иного тега.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1136275" y="576022"/>
            <a:ext cx="6854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Атрибуты тегов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1133850" y="1447050"/>
            <a:ext cx="6948600" cy="30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название_тега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атрибут1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=“</a:t>
            </a: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значение_атрибута1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”&gt; 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текст внутри тега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&lt;/ </a:t>
            </a: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название_тега</a:t>
            </a:r>
            <a:r>
              <a:rPr lang="en-US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C94D4C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=”</a:t>
            </a: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contacts.html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” &gt;Контакты&lt;/a&gt;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=“</a:t>
            </a: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book.png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en-US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=“</a:t>
            </a: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” /&gt;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Оформление тегов и атрибутов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1133850" y="1719025"/>
            <a:ext cx="69486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Название тега и атрибута -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строчными буквами.</a:t>
            </a: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Значение атрибута –</a:t>
            </a:r>
            <a:r>
              <a:rPr lang="en-US">
                <a:solidFill>
                  <a:srgbClr val="4C5D6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строчными буквами и в двойных кавычках.</a:t>
            </a: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4DB6AC"/>
                </a:solidFill>
                <a:latin typeface="Arial"/>
                <a:ea typeface="Arial"/>
                <a:cs typeface="Arial"/>
                <a:sym typeface="Arial"/>
              </a:rPr>
              <a:t>Парный тег –</a:t>
            </a:r>
            <a:r>
              <a:rPr lang="en-US">
                <a:solidFill>
                  <a:srgbClr val="4C5D6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обязательно закрыт.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Инструменты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1133850" y="1719025"/>
            <a:ext cx="69486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Текстовый редактор - Sublime text, Notepad++, Brackets . . . </a:t>
            </a: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Браузеры (</a:t>
            </a:r>
            <a:r>
              <a:rPr lang="en-US" strike="sng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Internet Explorer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Графический редактор (photoshop, gimp)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1136280" y="576014"/>
            <a:ext cx="68544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Основные теги оформления текста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1133850" y="1719025"/>
            <a:ext cx="69486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Заголовки </a:t>
            </a: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Параграфы</a:t>
            </a: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Теги выделения текста</a:t>
            </a: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Вложенные теги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1142399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1122050" y="199575"/>
            <a:ext cx="6854400" cy="43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Что такое HTML и CSS</a:t>
            </a:r>
          </a:p>
        </p:txBody>
      </p:sp>
      <p:pic>
        <p:nvPicPr>
          <p:cNvPr descr="HTMLCSS.png"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5375" y="2000525"/>
            <a:ext cx="770599" cy="77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4553700" y="1178678"/>
            <a:ext cx="37464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Что такое HTML?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53700" y="1896153"/>
            <a:ext cx="3447900" cy="240119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25000"/>
              <a:buFont typeface="Avenir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HTML — стандартный язык разметки документов во Всемирной паутине. Язык HTML интерпретируется браузерами; полученный в результате интерпретации форматированный текст отображается на экране монитора компьютера или мобильного устройства.</a:t>
            </a:r>
          </a:p>
        </p:txBody>
      </p:sp>
      <p:pic>
        <p:nvPicPr>
          <p:cNvPr descr="HNCK4530.jp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50" y="1434928"/>
            <a:ext cx="3746473" cy="28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4553700" y="1719075"/>
            <a:ext cx="3437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Что такое CSS?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53700" y="2218500"/>
            <a:ext cx="3447900" cy="20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25000"/>
              <a:buFont typeface="Avenir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CSS — каскадные таблицы стилей — формальный язык описания внешнего вида документа, написанного с использованием языка разметки(HTML).</a:t>
            </a:r>
          </a:p>
        </p:txBody>
      </p:sp>
      <p:pic>
        <p:nvPicPr>
          <p:cNvPr descr="css_cascading_style_sheet.jpg" id="122" name="Shape 122"/>
          <p:cNvPicPr preferRelativeResize="0"/>
          <p:nvPr/>
        </p:nvPicPr>
        <p:blipFill rotWithShape="1">
          <a:blip r:embed="rId3">
            <a:alphaModFix/>
          </a:blip>
          <a:srcRect b="0" l="2624" r="2624" t="0"/>
          <a:stretch/>
        </p:blipFill>
        <p:spPr>
          <a:xfrm>
            <a:off x="567325" y="1624124"/>
            <a:ext cx="3713524" cy="247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1136280" y="576014"/>
            <a:ext cx="68544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2848">
                <a:solidFill>
                  <a:srgbClr val="4C5D6E"/>
                </a:solidFill>
              </a:rPr>
              <a:t>Чему мы научимся в рамках данного курса?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133850" y="2036707"/>
            <a:ext cx="6859200" cy="250979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-2794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venir"/>
              <a:buChar char="•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Верстать статические сайты</a:t>
            </a:r>
          </a:p>
          <a:p>
            <a:pPr indent="-2794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venir"/>
              <a:buChar char="•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Валидной, кроссбраузерной вёрстке</a:t>
            </a:r>
          </a:p>
          <a:p>
            <a:pPr indent="-2794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venir"/>
              <a:buChar char="•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Выполнять базовые операции в Photoshop или GIMP</a:t>
            </a:r>
          </a:p>
          <a:p>
            <a:pPr indent="-2794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venir"/>
              <a:buChar char="•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Использовать препроцессоры</a:t>
            </a:r>
          </a:p>
          <a:p>
            <a:pPr indent="-2794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venir"/>
              <a:buChar char="•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Использовать Bootstrap</a:t>
            </a:r>
          </a:p>
          <a:p>
            <a:pPr indent="-2794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venir"/>
              <a:buChar char="•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Напишем свой собственный интернет-магазин!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1142399" y="571450"/>
            <a:ext cx="6854402" cy="400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Как работает интернет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4553700" y="1156725"/>
            <a:ext cx="34479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Что такое интернет?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53700" y="2108475"/>
            <a:ext cx="3447900" cy="19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Всемирная информационная компьютерная сеть, связывающая между собой как пользователей компьютерных сетей, так и пользователей индивидуальных компьютеров для обмена информацией.</a:t>
            </a:r>
          </a:p>
        </p:txBody>
      </p:sp>
      <p:pic>
        <p:nvPicPr>
          <p:cNvPr descr="OAYTRN0.jp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50" y="1442250"/>
            <a:ext cx="3654569" cy="250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