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Helvetica Neue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BEB2C81-5ADB-43A7-91E6-B79C513BD1FE}">
  <a:tblStyle styleId="{BBEB2C81-5ADB-43A7-91E6-B79C513BD1F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6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7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8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8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664250" y="925539"/>
            <a:ext cx="3536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HTML CSS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682108" y="1300852"/>
            <a:ext cx="3266699" cy="4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4</a:t>
            </a:r>
          </a:p>
        </p:txBody>
      </p:sp>
      <p:sp>
        <p:nvSpPr>
          <p:cNvPr id="89" name="Shape 89"/>
          <p:cNvSpPr/>
          <p:nvPr/>
        </p:nvSpPr>
        <p:spPr>
          <a:xfrm>
            <a:off x="3682100" y="2023999"/>
            <a:ext cx="4318500" cy="246899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Псевдоклассы и псевдоэлементы, табличная вёрстка</a:t>
            </a:r>
          </a:p>
        </p:txBody>
      </p:sp>
      <p:pic>
        <p:nvPicPr>
          <p:cNvPr descr="HTMLCSS.png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500" y="1230341"/>
            <a:ext cx="2469124" cy="24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136280" y="576014"/>
            <a:ext cx="6854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Выбор необходимого дочернего элемента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133850" y="2036700"/>
            <a:ext cx="69486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:first-child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первый дочерний элемент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:last-child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последний дочерний элемент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:nth-child(n)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“n” по счету дочерний элемент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Выбор необходимого дочернего элемента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33850" y="1829575"/>
            <a:ext cx="69486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 все браузеры поддерживают выбор дочернего элемента, обязательно проверять перед применением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Добавление стилей к дочерним элементам</a:t>
            </a:r>
          </a:p>
        </p:txBody>
      </p:sp>
      <p:pic>
        <p:nvPicPr>
          <p:cNvPr descr="Снимок экрана 2016-12-27 в 23.46.08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4" y="2505699"/>
            <a:ext cx="7017376" cy="69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Добавление стилей к дочерним элементам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187500" y="1926225"/>
            <a:ext cx="6462300" cy="26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При наведении на блок с классом “parent” у дочернего элемента с классом “child” цвет фона изменится на синий.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Комбинирование псевдоклассов</a:t>
            </a:r>
          </a:p>
        </p:txBody>
      </p:sp>
      <p:pic>
        <p:nvPicPr>
          <p:cNvPr descr="Снимок экрана 2016-12-27 в 23.55.44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50" y="2146570"/>
            <a:ext cx="2747300" cy="8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" type="body"/>
          </p:nvPr>
        </p:nvSpPr>
        <p:spPr>
          <a:xfrm>
            <a:off x="4466900" y="2095950"/>
            <a:ext cx="35415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наведении на не посещенную ссылку цвет текста будет зеленым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Комбинирование псевдоклассов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466900" y="2095950"/>
            <a:ext cx="35415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 наведении на посещенную ссылку, цвет текста будет красным</a:t>
            </a:r>
          </a:p>
        </p:txBody>
      </p:sp>
      <p:pic>
        <p:nvPicPr>
          <p:cNvPr descr="Снимок экрана 2016-12-27 в 23.57.17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425" y="2170249"/>
            <a:ext cx="2761100" cy="8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Псевдоэлементы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33850" y="2036700"/>
            <a:ext cx="69486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:after –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 контент после содержимого элемента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:before –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 контента до содержимого элемента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:first-letter –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определяет стиль первого символа в тексте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:first-line –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определяет стиль первой строки блочного текста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142399" y="571450"/>
            <a:ext cx="6854402" cy="40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Таблицы в 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Для чего нужны таблицы?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представления табличных данных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верстки страниц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Плюсы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Таблицы не перекрываются друг с другом при маленьких разрешениях.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Легко сделать кроссбраузерный дизайн.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Создание табличных элементов.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746725"/>
            <a:ext cx="68544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Псевдоклассы и псевдоэлементы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Таблицы в HTML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Создание таблиц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Стилевое оформление таблиц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Основные теги для верстки (div и span)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Минусы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Очень много лишнего кода.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Громоздкий код не каждый дизайн можно создать с помощью таблиц.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Совсем не популярная.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Долгая загрузка.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Создание таблиц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таблицы в HTML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4732475" y="272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{BBEB2C81-5ADB-43A7-91E6-B79C513BD1FE}</a:tableStyleId>
              </a:tblPr>
              <a:tblGrid>
                <a:gridCol w="1025700"/>
                <a:gridCol w="1025700"/>
                <a:gridCol w="1025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Столбец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6" name="Shape 216"/>
          <p:cNvSpPr txBox="1"/>
          <p:nvPr/>
        </p:nvSpPr>
        <p:spPr>
          <a:xfrm>
            <a:off x="4732475" y="2050500"/>
            <a:ext cx="30669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Внешний вид:</a:t>
            </a:r>
          </a:p>
        </p:txBody>
      </p:sp>
      <p:pic>
        <p:nvPicPr>
          <p:cNvPr descr="Screenshot_1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2196412"/>
            <a:ext cx="2209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 таблицы в несколько строк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780800" y="2050500"/>
            <a:ext cx="3018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Внешний вид: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4780800" y="26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{BBEB2C81-5ADB-43A7-91E6-B79C513BD1FE}</a:tableStyleId>
              </a:tblPr>
              <a:tblGrid>
                <a:gridCol w="1025700"/>
                <a:gridCol w="1025700"/>
                <a:gridCol w="1025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Столбец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/>
                        <a:t>Столбец 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Screenshot_2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1814038"/>
            <a:ext cx="2460649" cy="268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Название таблицы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798300" y="2050500"/>
            <a:ext cx="30012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Внешний вид: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Таблица №1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4798300" y="295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{BBEB2C81-5ADB-43A7-91E6-B79C513BD1FE}</a:tableStyleId>
              </a:tblPr>
              <a:tblGrid>
                <a:gridCol w="1025700"/>
                <a:gridCol w="1025700"/>
                <a:gridCol w="1025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Столбец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Screenshot_3.pn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2050497"/>
            <a:ext cx="3509625" cy="161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Атрибуты для объединения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1136275" y="18525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{BBEB2C81-5ADB-43A7-91E6-B79C513BD1FE}</a:tableStyleId>
              </a:tblPr>
              <a:tblGrid>
                <a:gridCol w="2306400"/>
                <a:gridCol w="2306400"/>
                <a:gridCol w="2306400"/>
              </a:tblGrid>
              <a:tr h="77260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600">
                          <a:solidFill>
                            <a:srgbClr val="4C5D6E"/>
                          </a:solidFill>
                        </a:rPr>
                        <a:t>rowspan</a:t>
                      </a:r>
                      <a:r>
                        <a:rPr lang="en-US" sz="1600">
                          <a:solidFill>
                            <a:srgbClr val="4C5D6E"/>
                          </a:solidFill>
                        </a:rPr>
                        <a:t> – </a:t>
                      </a:r>
                      <a:r>
                        <a:rPr lang="en-US" sz="1600">
                          <a:solidFill>
                            <a:srgbClr val="2C2D30"/>
                          </a:solidFill>
                        </a:rPr>
                        <a:t>объединение по вертикали (строк)</a:t>
                      </a:r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600">
                          <a:solidFill>
                            <a:srgbClr val="4C5D6E"/>
                          </a:solidFill>
                        </a:rPr>
                        <a:t>colspan</a:t>
                      </a:r>
                      <a:r>
                        <a:rPr lang="en-US" sz="1600">
                          <a:solidFill>
                            <a:srgbClr val="4C5D6E"/>
                          </a:solidFill>
                        </a:rPr>
                        <a:t> –</a:t>
                      </a:r>
                      <a:r>
                        <a:rPr lang="en-US" sz="1600">
                          <a:solidFill>
                            <a:srgbClr val="2C2D30"/>
                          </a:solidFill>
                        </a:rPr>
                        <a:t> объединение по горизонтали (столбцов)</a:t>
                      </a:r>
                    </a:p>
                  </a:txBody>
                  <a:tcPr marT="91425" marB="91425" marR="91425" marL="91425" anchor="ctr"/>
                </a:tc>
                <a:tc hMerge="1"/>
              </a:tr>
              <a:tr h="803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2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857625" y="1510200"/>
            <a:ext cx="2941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Внешний вид:</a:t>
            </a:r>
          </a:p>
        </p:txBody>
      </p:sp>
      <p:pic>
        <p:nvPicPr>
          <p:cNvPr descr="Снимок экрана 2016-12-28 в 23.57.10.pn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600" y="832351"/>
            <a:ext cx="3293002" cy="31196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Shape 246"/>
          <p:cNvGraphicFramePr/>
          <p:nvPr/>
        </p:nvGraphicFramePr>
        <p:xfrm>
          <a:off x="4857625" y="21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{BBEB2C81-5ADB-43A7-91E6-B79C513BD1FE}</a:tableStyleId>
              </a:tblPr>
              <a:tblGrid>
                <a:gridCol w="1025700"/>
                <a:gridCol w="1025700"/>
                <a:gridCol w="102570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Столбец 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Столбец 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Стилевое оформление таблиц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Размеры таблицы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073350" y="2352725"/>
            <a:ext cx="39537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 умолчанию ширина и высота таблицы определяется содержимым ее ячеек. Если не задать ширину, то она будет равна ширине самого широкого ряда</a:t>
            </a:r>
          </a:p>
        </p:txBody>
      </p:sp>
      <p:pic>
        <p:nvPicPr>
          <p:cNvPr descr="Снимок экрана 2016-12-29 в 0.07.54.pn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2352712"/>
            <a:ext cx="2466075" cy="10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Границы в таблице</a:t>
            </a:r>
          </a:p>
        </p:txBody>
      </p:sp>
      <p:pic>
        <p:nvPicPr>
          <p:cNvPr descr="Снимок экрана 2016-12-29 в 0.12.04.png"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1719023"/>
            <a:ext cx="5070450" cy="26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22050" y="199575"/>
            <a:ext cx="68544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Псевдоклассы и псевдоэлементы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Отступы в таблице</a:t>
            </a:r>
          </a:p>
        </p:txBody>
      </p:sp>
      <p:grpSp>
        <p:nvGrpSpPr>
          <p:cNvPr id="270" name="Shape 270"/>
          <p:cNvGrpSpPr/>
          <p:nvPr/>
        </p:nvGrpSpPr>
        <p:grpSpPr>
          <a:xfrm>
            <a:off x="2892662" y="2065350"/>
            <a:ext cx="3341624" cy="2311675"/>
            <a:chOff x="1284150" y="1892750"/>
            <a:chExt cx="3341624" cy="2311675"/>
          </a:xfrm>
        </p:grpSpPr>
        <p:sp>
          <p:nvSpPr>
            <p:cNvPr id="271" name="Shape 271"/>
            <p:cNvSpPr/>
            <p:nvPr/>
          </p:nvSpPr>
          <p:spPr>
            <a:xfrm>
              <a:off x="1284150" y="1892750"/>
              <a:ext cx="2941200" cy="1413600"/>
            </a:xfrm>
            <a:prstGeom prst="rect">
              <a:avLst/>
            </a:prstGeom>
            <a:noFill/>
            <a:ln cap="flat" cmpd="sng" w="19050">
              <a:solidFill>
                <a:srgbClr val="8387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799550" y="2195475"/>
              <a:ext cx="1910400" cy="807900"/>
            </a:xfrm>
            <a:prstGeom prst="rect">
              <a:avLst/>
            </a:prstGeom>
            <a:noFill/>
            <a:ln cap="flat" cmpd="sng" w="19050">
              <a:solidFill>
                <a:srgbClr val="8387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3" name="Shape 273"/>
            <p:cNvCxnSpPr/>
            <p:nvPr/>
          </p:nvCxnSpPr>
          <p:spPr>
            <a:xfrm>
              <a:off x="2064825" y="2823500"/>
              <a:ext cx="0" cy="863100"/>
            </a:xfrm>
            <a:prstGeom prst="straightConnector1">
              <a:avLst/>
            </a:prstGeom>
            <a:noFill/>
            <a:ln cap="flat" cmpd="sng" w="19050">
              <a:solidFill>
                <a:srgbClr val="38A3D5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3927625" y="3099500"/>
              <a:ext cx="0" cy="587100"/>
            </a:xfrm>
            <a:prstGeom prst="straightConnector1">
              <a:avLst/>
            </a:prstGeom>
            <a:noFill/>
            <a:ln cap="flat" cmpd="sng" w="19050">
              <a:solidFill>
                <a:srgbClr val="38A3D5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275" name="Shape 275"/>
            <p:cNvCxnSpPr/>
            <p:nvPr/>
          </p:nvCxnSpPr>
          <p:spPr>
            <a:xfrm flipH="1" rot="10800000">
              <a:off x="3775074" y="2558150"/>
              <a:ext cx="331800" cy="3000"/>
            </a:xfrm>
            <a:prstGeom prst="straightConnector1">
              <a:avLst/>
            </a:prstGeom>
            <a:noFill/>
            <a:ln cap="flat" cmpd="sng" w="9525">
              <a:solidFill>
                <a:srgbClr val="4DB6AC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76" name="Shape 276"/>
            <p:cNvCxnSpPr/>
            <p:nvPr/>
          </p:nvCxnSpPr>
          <p:spPr>
            <a:xfrm flipH="1" rot="10800000">
              <a:off x="1891249" y="2632850"/>
              <a:ext cx="331800" cy="3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77" name="Shape 277"/>
            <p:cNvCxnSpPr/>
            <p:nvPr/>
          </p:nvCxnSpPr>
          <p:spPr>
            <a:xfrm rot="10800000">
              <a:off x="3534199" y="3044816"/>
              <a:ext cx="0" cy="234600"/>
            </a:xfrm>
            <a:prstGeom prst="straightConnector1">
              <a:avLst/>
            </a:prstGeom>
            <a:noFill/>
            <a:ln cap="flat" cmpd="sng" w="9525">
              <a:solidFill>
                <a:srgbClr val="4DB6AC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78" name="Shape 278"/>
            <p:cNvCxnSpPr/>
            <p:nvPr/>
          </p:nvCxnSpPr>
          <p:spPr>
            <a:xfrm rot="10800000">
              <a:off x="2326650" y="2623425"/>
              <a:ext cx="0" cy="331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279" name="Shape 279"/>
            <p:cNvSpPr txBox="1"/>
            <p:nvPr/>
          </p:nvSpPr>
          <p:spPr>
            <a:xfrm>
              <a:off x="1799550" y="2254266"/>
              <a:ext cx="1910400" cy="23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Содержимое элемента</a:t>
              </a: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1542087" y="3783525"/>
              <a:ext cx="11304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padding</a:t>
              </a: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3217274" y="3783525"/>
              <a:ext cx="1408499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border-spacing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Отступы в таблице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136275" y="1871000"/>
            <a:ext cx="67758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4C5D6E"/>
                </a:solidFill>
              </a:rPr>
              <a:t>border-spacing:</a:t>
            </a:r>
            <a:r>
              <a:rPr lang="en-US" sz="1600">
                <a:solidFill>
                  <a:srgbClr val="2C2D30"/>
                </a:solidFill>
              </a:rPr>
              <a:t> 5px 10px;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4C5D6E"/>
                </a:solidFill>
              </a:rPr>
              <a:t>padding:</a:t>
            </a:r>
            <a:r>
              <a:rPr lang="en-US" sz="1600">
                <a:solidFill>
                  <a:srgbClr val="2C2D30"/>
                </a:solidFill>
              </a:rPr>
              <a:t> 7px 10px;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(1px 2px) - 1px: верхняя и нижняя, 2px: левая и правая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(1px 2px 3px) - 1px: верхняя, 2px: левая и правая, 3 нижняя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(1px 2px 3px 4px) - 1px: верхняя, 2px: правая, 3px: нижняя, 4px: левая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Выравнивание по вертикали</a:t>
            </a:r>
          </a:p>
        </p:txBody>
      </p:sp>
      <p:pic>
        <p:nvPicPr>
          <p:cNvPr descr="Снимок экрана 2016-12-29 в 0.35.35.png"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2216625"/>
            <a:ext cx="3848425" cy="9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Основные теги для верстки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(div и span)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Внешний вид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136275" y="1871000"/>
            <a:ext cx="67758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&lt;div&gt;Это блочный элемент&lt;/div&gt;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&lt;span&gt;Это строчный элемент&lt;/span&gt;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Особенности блочных элементов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136275" y="1871000"/>
            <a:ext cx="67758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Блочные элементы отображается на веб-странице в виде прямоугольника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Занимает всю доступную ширину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Высота определяется его содержимым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Особенности блочных элементов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36275" y="1871000"/>
            <a:ext cx="67758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Начинается с новой строки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Допускается вкладывать один блочный элемент внутрь другого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Запрещено добавлять внутрь строчных элементов блочные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Особенности строчных элементов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136275" y="1871000"/>
            <a:ext cx="67758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Используются для изменения вида текста и логического выделения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Являются частью строки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Ширина равна содержимому плюс значения отступов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Особенности строчных элементов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136275" y="1871000"/>
            <a:ext cx="67758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Внутрь строчных элементов допустимо помещать текст или другие строчные элементы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Свойства, связанные с размерами не применимы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Элементы идущие подряд не переносятся на другую строку, располагаются на одной строке.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Блочные элементы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36275" y="1871000"/>
            <a:ext cx="67758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&lt;div&gt;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&lt;form&gt;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&lt;h1&gt;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&lt;p&gt;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&lt;table&gt;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&lt;ul&gt; 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. . 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Псевдоклассы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133850" y="1546500"/>
            <a:ext cx="694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Псевдоклассы –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это атрибуты, назначаемые строго к селекторам с намерением определить реакцию или состояние для данного селектора.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Строчные элементы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136275" y="1871000"/>
            <a:ext cx="67758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&lt;span&gt;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&lt;a&gt;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&lt;i&gt;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&lt;strong&gt; 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. . 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36280" y="576014"/>
            <a:ext cx="6854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2848">
                <a:solidFill>
                  <a:srgbClr val="4C5D6E"/>
                </a:solidFill>
              </a:rPr>
              <a:t>Определяющие состояние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133850" y="1650048"/>
            <a:ext cx="6859200" cy="289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:hover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курсор мыши в пределах элемента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:active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при активации элемента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:focus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при получении фокуса элемента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:link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используются для непосещенных ссылок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:visited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используется для ссылки на страницу, которую уже посетили.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4176925" y="2022603"/>
            <a:ext cx="3790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Все непосещенные ссылки на сайте будут синего цвета.</a:t>
            </a:r>
          </a:p>
        </p:txBody>
      </p:sp>
      <p:pic>
        <p:nvPicPr>
          <p:cNvPr descr="Снимок экрана 2016-12-27 в 23.19.06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75" y="2107049"/>
            <a:ext cx="2806099" cy="9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245975" y="2095950"/>
            <a:ext cx="3790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Все посещенные ссылки на сайте будут красного цвета и шрифт текста Arial.</a:t>
            </a:r>
          </a:p>
        </p:txBody>
      </p:sp>
      <p:pic>
        <p:nvPicPr>
          <p:cNvPr descr="Снимок экрана 2016-12-27 в 23.22.00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2095950"/>
            <a:ext cx="3041384" cy="9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211450" y="2095950"/>
            <a:ext cx="3790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наведении на ссылки, цвет изменится на белый, а шрифт будет жирным. </a:t>
            </a:r>
          </a:p>
        </p:txBody>
      </p:sp>
      <p:pic>
        <p:nvPicPr>
          <p:cNvPr descr="Снимок экрана 2016-12-27 в 23.29.17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45" y="2032800"/>
            <a:ext cx="3002750" cy="107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218350" y="2095950"/>
            <a:ext cx="3790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нажатии на ссылку, цвет текста станет серым.</a:t>
            </a:r>
          </a:p>
        </p:txBody>
      </p:sp>
      <p:pic>
        <p:nvPicPr>
          <p:cNvPr descr="Снимок экрана 2016-12-27 в 23.30.34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25" y="2095950"/>
            <a:ext cx="2920427" cy="9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