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1F790FF-EBE5-4425-814E-E71ED72B3E6A}">
  <a:tblStyle styleId="{A1F790FF-EBE5-4425-814E-E71ED72B3E6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ontsquirrel.com/tools/webfont-generator" TargetMode="External"/><Relationship Id="rId4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pritegen.website-performance.org/" TargetMode="External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142400" y="571500"/>
            <a:ext cx="6856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Ускоряем вёрстку - 2</a:t>
            </a:r>
          </a:p>
        </p:txBody>
      </p:sp>
      <p:sp>
        <p:nvSpPr>
          <p:cNvPr id="55" name="Shape 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1" name="Shape 61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81" name="Shape 8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376925" y="3429000"/>
            <a:ext cx="66222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Кадочников Алексей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Генераторы шрифтов</a:t>
            </a:r>
          </a:p>
        </p:txBody>
      </p:sp>
      <p:sp>
        <p:nvSpPr>
          <p:cNvPr id="359" name="Shape 3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65" name="Shape 365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85" name="Shape 38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Fontsquirrel </a:t>
            </a:r>
          </a:p>
        </p:txBody>
      </p:sp>
      <p:sp>
        <p:nvSpPr>
          <p:cNvPr id="392" name="Shape 392"/>
          <p:cNvSpPr txBox="1"/>
          <p:nvPr>
            <p:ph type="ctrTitle"/>
          </p:nvPr>
        </p:nvSpPr>
        <p:spPr>
          <a:xfrm>
            <a:off x="1142375" y="1167575"/>
            <a:ext cx="68544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Самый популярный — Fontsquirrel — удобен, позволяет тонко настроить результат(в т.ч. оптимизировать вес файла) выдает единый архив и css, но портит шрифты. Причем испорченность непредсказуема и может проявляться как на определенном кегле, так и в определенном начертании. Кроме того, конвертер иногда отказывает в конвертировании шрифта, ссылаясь на свой blacklist или повреждение исходного файла.</a:t>
            </a:r>
          </a:p>
        </p:txBody>
      </p:sp>
      <p:sp>
        <p:nvSpPr>
          <p:cNvPr id="393" name="Shape 393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-799826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99" name="Shape 399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5711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855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19" name="Shape 4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Как пользоваться Fontsquirrel</a:t>
            </a:r>
          </a:p>
        </p:txBody>
      </p:sp>
      <p:sp>
        <p:nvSpPr>
          <p:cNvPr id="426" name="Shape 426"/>
          <p:cNvSpPr txBox="1"/>
          <p:nvPr>
            <p:ph type="ctrTitle"/>
          </p:nvPr>
        </p:nvSpPr>
        <p:spPr>
          <a:xfrm>
            <a:off x="1142375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Заходим на выбранный вами генератор шрифтов ( </a:t>
            </a:r>
            <a:r>
              <a:rPr lang="ru" sz="1600" u="sng">
                <a:solidFill>
                  <a:schemeClr val="hlink"/>
                </a:solidFill>
                <a:hlinkClick r:id="rId3"/>
              </a:rPr>
              <a:t>https://www.fontsquirrel.com/tools/webfont-generator</a:t>
            </a:r>
            <a:r>
              <a:rPr lang="ru" sz="1600">
                <a:solidFill>
                  <a:srgbClr val="2C2D30"/>
                </a:solidFill>
              </a:rPr>
              <a:t> 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Загружаем файл шрифта, который скачали (.otf 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Выбираем Optimal, если не эксперт в настройках.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Соглашаемся с законным использованием шрифтов.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Скачиваем и распаковываем архив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В файле .css код подключения шрифта ( не забыть подключить или скопировать)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Пользуемся :) </a:t>
            </a:r>
          </a:p>
        </p:txBody>
      </p:sp>
      <p:sp>
        <p:nvSpPr>
          <p:cNvPr id="427" name="Shape 4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33" name="Shape 43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53" name="Shape 453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Emmet</a:t>
            </a:r>
          </a:p>
        </p:txBody>
      </p:sp>
      <p:sp>
        <p:nvSpPr>
          <p:cNvPr id="460" name="Shape 4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466" name="Shape 46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8" name="Shape 46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486" name="Shape 48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Emmet</a:t>
            </a:r>
          </a:p>
        </p:txBody>
      </p:sp>
      <p:sp>
        <p:nvSpPr>
          <p:cNvPr id="493" name="Shape 493"/>
          <p:cNvSpPr txBox="1"/>
          <p:nvPr>
            <p:ph type="ctrTitle"/>
          </p:nvPr>
        </p:nvSpPr>
        <p:spPr>
          <a:xfrm>
            <a:off x="1142375" y="1167575"/>
            <a:ext cx="68544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Инструмент для ускорения работы с HTML и CSS. В основе проекта лежит механизм динамических аббревиатур, которые разбираются «на лету» и из которых генерируется готовый фрагмент кода. Для написания аббревиатур используется синтаксис, похожий на CSS-селекторы, но с некоторыми дополнениями, специфическими для создания кода</a:t>
            </a:r>
          </a:p>
        </p:txBody>
      </p:sp>
      <p:sp>
        <p:nvSpPr>
          <p:cNvPr id="494" name="Shape 49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00" name="Shape 500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20" name="Shape 5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Shape 5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Сокращения Emmet</a:t>
            </a:r>
          </a:p>
        </p:txBody>
      </p:sp>
      <p:sp>
        <p:nvSpPr>
          <p:cNvPr id="527" name="Shape 52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33" name="Shape 53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53" name="Shape 5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Shape 5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55" name="Shape 555"/>
          <p:cNvGraphicFramePr/>
          <p:nvPr/>
        </p:nvGraphicFramePr>
        <p:xfrm>
          <a:off x="1142375" y="149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{A1F790FF-EBE5-4425-814E-E71ED72B3E6A}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Дочерний: &gt;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Текст: {}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Соединение: 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! структура HTML5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Поместить выше (в дереве HTML): ^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a:link абсолютные ссылки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Группировать: ()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link подключение файлов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Умножение: *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img подключение картинки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Нумерация: $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form создание формы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id и 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label ярлык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Атрибуты: []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input поле ввода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Сокращения Emmet</a:t>
            </a:r>
          </a:p>
        </p:txBody>
      </p:sp>
      <p:sp>
        <p:nvSpPr>
          <p:cNvPr id="561" name="Shape 561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567" name="Shape 567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587" name="Shape 58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89" name="Shape 589"/>
          <p:cNvGraphicFramePr/>
          <p:nvPr/>
        </p:nvGraphicFramePr>
        <p:xfrm>
          <a:off x="1142375" y="149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{A1F790FF-EBE5-4425-814E-E71ED72B3E6A}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select+ (select и option)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pos (position (a, r, f))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table+ (таблица с одной строкой)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cup (</a:t>
                      </a:r>
                      <a:r>
                        <a:rPr lang="ru" sz="1000">
                          <a:solidFill>
                            <a:srgbClr val="494949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cursor: pointer;)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tr+ (tr&gt;td)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m (</a:t>
                      </a:r>
                      <a:r>
                        <a:rPr lang="ru" sz="1000">
                          <a:solidFill>
                            <a:srgbClr val="494949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marg</a:t>
                      </a:r>
                      <a:r>
                        <a:rPr lang="ru" sz="1000">
                          <a:solidFill>
                            <a:srgbClr val="0077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</a:t>
                      </a:r>
                      <a:r>
                        <a:rPr lang="ru" sz="1000">
                          <a:solidFill>
                            <a:srgbClr val="494949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;)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 (комментарий)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p (</a:t>
                      </a:r>
                      <a:r>
                        <a:rPr lang="ru" sz="1000">
                          <a:solidFill>
                            <a:srgbClr val="494949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padding: ;)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cc:ie6 (Условный комментарий IE6)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 (</a:t>
                      </a:r>
                      <a:r>
                        <a:rPr lang="ru" sz="1000">
                          <a:solidFill>
                            <a:srgbClr val="494949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width: ;)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cc:ie Условный комментарий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h (</a:t>
                      </a:r>
                      <a:r>
                        <a:rPr lang="ru" sz="1000">
                          <a:solidFill>
                            <a:srgbClr val="494949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height: ;)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tagname (Любой тег)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f+ (</a:t>
                      </a:r>
                      <a:r>
                        <a:rPr lang="ru" sz="1000">
                          <a:solidFill>
                            <a:srgbClr val="494949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font: 1em Arial,sans-ser</a:t>
                      </a:r>
                      <a:r>
                        <a:rPr lang="ru" sz="1000">
                          <a:solidFill>
                            <a:srgbClr val="0077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if</a:t>
                      </a:r>
                      <a:r>
                        <a:rPr lang="ru" sz="1000">
                          <a:solidFill>
                            <a:srgbClr val="494949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;)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/>
                        <a:t>. . .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ru" sz="12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. . 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Вопросы участников ...</a:t>
            </a:r>
          </a:p>
        </p:txBody>
      </p:sp>
      <p:sp>
        <p:nvSpPr>
          <p:cNvPr id="595" name="Shape 59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601" name="Shape 601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0" name="Shape 610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2" name="Shape 612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621" name="Shape 6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1448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План вебинара</a:t>
            </a:r>
          </a:p>
        </p:txBody>
      </p:sp>
      <p:sp>
        <p:nvSpPr>
          <p:cNvPr id="89" name="Shape 89"/>
          <p:cNvSpPr txBox="1"/>
          <p:nvPr>
            <p:ph type="ctrTitle"/>
          </p:nvPr>
        </p:nvSpPr>
        <p:spPr>
          <a:xfrm>
            <a:off x="1144800" y="1142999"/>
            <a:ext cx="68544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PerfectPixel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Генераторы спрайтов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Генератор Шрифтов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Редактор кода (с чего лучше начать, какие функции лучше использовать)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Emmet</a:t>
            </a:r>
          </a:p>
        </p:txBody>
      </p:sp>
      <p:sp>
        <p:nvSpPr>
          <p:cNvPr id="90" name="Shape 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96" name="Shape 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16" name="Shape 1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1142400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Perfect Pixel</a:t>
            </a:r>
          </a:p>
        </p:txBody>
      </p:sp>
      <p:sp>
        <p:nvSpPr>
          <p:cNvPr id="123" name="Shape 1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-799801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29" name="Shape 129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3598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858398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49" name="Shape 1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Для чего необходим Pixel-perfect?</a:t>
            </a:r>
          </a:p>
        </p:txBody>
      </p:sp>
      <p:sp>
        <p:nvSpPr>
          <p:cNvPr id="156" name="Shape 156"/>
          <p:cNvSpPr txBox="1"/>
          <p:nvPr>
            <p:ph type="ctrTitle"/>
          </p:nvPr>
        </p:nvSpPr>
        <p:spPr>
          <a:xfrm>
            <a:off x="1142375" y="171450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Быстрее создается страница, чем когда переключаешься между браузером и макетом.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Гораздо качественнее получается результат, (пиксель в пиксель). </a:t>
            </a: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ct val="100000"/>
              <a:buAutoNum type="arabicPeriod"/>
            </a:pPr>
            <a:r>
              <a:rPr lang="ru" sz="1600">
                <a:solidFill>
                  <a:srgbClr val="2C2D30"/>
                </a:solidFill>
              </a:rPr>
              <a:t>Удобнее видеть макет и тут же позиционировать элемент.</a:t>
            </a:r>
          </a:p>
        </p:txBody>
      </p:sp>
      <p:sp>
        <p:nvSpPr>
          <p:cNvPr id="157" name="Shape 15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63" name="Shape 163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183" name="Shape 18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1142400" y="571500"/>
            <a:ext cx="6856799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200">
                <a:solidFill>
                  <a:srgbClr val="4C5D6E"/>
                </a:solidFill>
              </a:rPr>
              <a:t>Генераторы спрайтов</a:t>
            </a:r>
          </a:p>
        </p:txBody>
      </p:sp>
      <p:sp>
        <p:nvSpPr>
          <p:cNvPr id="190" name="Shape 19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-799801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-799801" y="2857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-799801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-799801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196" name="Shape 196"/>
          <p:cNvSpPr/>
          <p:nvPr/>
        </p:nvSpPr>
        <p:spPr>
          <a:xfrm>
            <a:off x="-799801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-799801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2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735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144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715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2287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2858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3429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000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4571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1431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57143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2855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8567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7427998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79991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8570398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16" name="Shape 2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Что такое CSS спрайты?</a:t>
            </a:r>
          </a:p>
        </p:txBody>
      </p:sp>
      <p:sp>
        <p:nvSpPr>
          <p:cNvPr id="223" name="Shape 223"/>
          <p:cNvSpPr txBox="1"/>
          <p:nvPr>
            <p:ph type="ctrTitle"/>
          </p:nvPr>
        </p:nvSpPr>
        <p:spPr>
          <a:xfrm>
            <a:off x="1142375" y="171450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Представьте одну, большую картинку, на которой изображены все ваши иконки, разделители, кнопочки, стрелочки и прочие составляющие дизайна. Она грузится вместе с сайтом, все как обычно. Вот только не создает кучу запросов на все файлы, а исполняется одним запросом. Круто? Несомненно. После загрузки в нужном месте отображается нужная часть большой картинки.</a:t>
            </a:r>
          </a:p>
        </p:txBody>
      </p:sp>
      <p:sp>
        <p:nvSpPr>
          <p:cNvPr id="224" name="Shape 22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30" name="Shape 230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50" name="Shape 2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Плюсы использования спрайтов</a:t>
            </a:r>
          </a:p>
        </p:txBody>
      </p:sp>
      <p:sp>
        <p:nvSpPr>
          <p:cNvPr id="257" name="Shape 257"/>
          <p:cNvSpPr txBox="1"/>
          <p:nvPr>
            <p:ph type="ctrTitle"/>
          </p:nvPr>
        </p:nvSpPr>
        <p:spPr>
          <a:xfrm>
            <a:off x="1142375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гораздо меньшее количество запросов к серверу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нет задержек при использовании :hover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меньший объем скачиваемых файлов, как при обычной загрузке, так и при использовании FTP клиента. </a:t>
            </a:r>
          </a:p>
        </p:txBody>
      </p:sp>
      <p:sp>
        <p:nvSpPr>
          <p:cNvPr id="258" name="Shape 258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64" name="Shape 264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284" name="Shape 28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Минусы использования спрайтов</a:t>
            </a:r>
          </a:p>
        </p:txBody>
      </p:sp>
      <p:sp>
        <p:nvSpPr>
          <p:cNvPr id="291" name="Shape 291"/>
          <p:cNvSpPr txBox="1"/>
          <p:nvPr>
            <p:ph type="ctrTitle"/>
          </p:nvPr>
        </p:nvSpPr>
        <p:spPr>
          <a:xfrm>
            <a:off x="1142375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При верстке необходимо указывать не только картинку, но и позицию фрагмента, что для новичков крайне затруднительно.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Увеличение нагрузки на сервер. Большая картинка занимает больше оперативной памяти. Не забывайте учитывать пространство между иконками.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Для изменения одной иконки придется переделывать весь файл.</a:t>
            </a:r>
          </a:p>
        </p:txBody>
      </p:sp>
      <p:sp>
        <p:nvSpPr>
          <p:cNvPr id="292" name="Shape 292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298" name="Shape 298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18" name="Shape 3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noFill/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ctrTitle"/>
          </p:nvPr>
        </p:nvSpPr>
        <p:spPr>
          <a:xfrm>
            <a:off x="1142400" y="57145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ru" sz="3200">
                <a:solidFill>
                  <a:srgbClr val="4C5D6E"/>
                </a:solidFill>
              </a:rPr>
              <a:t>Использование CSS генераторов</a:t>
            </a:r>
          </a:p>
        </p:txBody>
      </p:sp>
      <p:sp>
        <p:nvSpPr>
          <p:cNvPr id="325" name="Shape 325"/>
          <p:cNvSpPr txBox="1"/>
          <p:nvPr>
            <p:ph type="ctrTitle"/>
          </p:nvPr>
        </p:nvSpPr>
        <p:spPr>
          <a:xfrm>
            <a:off x="1142375" y="1143000"/>
            <a:ext cx="6854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Font typeface="Arial"/>
              <a:buChar char="●"/>
            </a:pPr>
            <a:r>
              <a:rPr lang="ru" sz="1600">
                <a:solidFill>
                  <a:srgbClr val="2C2D30"/>
                </a:solidFill>
              </a:rPr>
              <a:t>Заходим на выбранный вами генератор спрайтов( </a:t>
            </a:r>
            <a:r>
              <a:rPr lang="ru" sz="1600" u="sng">
                <a:solidFill>
                  <a:schemeClr val="hlink"/>
                </a:solidFill>
                <a:hlinkClick r:id="rId3"/>
              </a:rPr>
              <a:t>http://spritegen.website-performance.org/</a:t>
            </a:r>
            <a:r>
              <a:rPr lang="ru" sz="1600">
                <a:solidFill>
                  <a:srgbClr val="2C2D30"/>
                </a:solidFill>
              </a:rPr>
              <a:t> 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Загружаем картинки используемые на вашем сайте ( open 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Настраиваем необходимые параметры ( settings 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Скачиваем готовый спрайт ( downloads 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Копируем сгенерированный код ( HTML + CSS )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ct val="100000"/>
              <a:buChar char="●"/>
            </a:pPr>
            <a:r>
              <a:rPr lang="ru" sz="1600">
                <a:solidFill>
                  <a:srgbClr val="2C2D30"/>
                </a:solidFill>
              </a:rPr>
              <a:t>Пользуемся ;) </a:t>
            </a:r>
          </a:p>
        </p:txBody>
      </p:sp>
      <p:sp>
        <p:nvSpPr>
          <p:cNvPr id="326" name="Shape 32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-799826" y="2286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-799826" y="2857509"/>
            <a:ext cx="571200" cy="5714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-799826" y="4000508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799826" y="4572008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  </a:t>
            </a:r>
          </a:p>
        </p:txBody>
      </p:sp>
      <p:sp>
        <p:nvSpPr>
          <p:cNvPr id="332" name="Shape 332"/>
          <p:cNvSpPr/>
          <p:nvPr/>
        </p:nvSpPr>
        <p:spPr>
          <a:xfrm>
            <a:off x="-799826" y="1143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-799826" y="571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-26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71173" y="-800174"/>
            <a:ext cx="571199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42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1713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2284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2855973" y="-800174"/>
            <a:ext cx="571199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427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3998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569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1407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7119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62831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68543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7425573" y="-800174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79967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8567973" y="-800174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71173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ading-logo.png" id="352" name="Shape 352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199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