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6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9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8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Добавлена анимация “По щелчку”</a:t>
            </a:r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Фото - вертикально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4250530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377405" y="1896846"/>
            <a:ext cx="3536157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pic"/>
          </p:nvPr>
        </p:nvSpPr>
        <p:spPr>
          <a:xfrm>
            <a:off x="4572398" y="0"/>
            <a:ext cx="3429001" cy="25650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Shape 62"/>
          <p:cNvSpPr/>
          <p:nvPr>
            <p:ph idx="3" type="pic"/>
          </p:nvPr>
        </p:nvSpPr>
        <p:spPr>
          <a:xfrm>
            <a:off x="4572000" y="2585143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Shape 63"/>
          <p:cNvSpPr/>
          <p:nvPr>
            <p:ph idx="4" type="pic"/>
          </p:nvPr>
        </p:nvSpPr>
        <p:spPr>
          <a:xfrm>
            <a:off x="1143000" y="0"/>
            <a:ext cx="3411141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390798" y="1245691"/>
            <a:ext cx="6362304" cy="2757488"/>
          </a:xfrm>
          <a:custGeom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611808" y="1533673"/>
            <a:ext cx="5920384" cy="1333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1357312" y="4107655"/>
            <a:ext cx="6429375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3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Цитата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250530" y="1393030"/>
            <a:ext cx="3536157" cy="1902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4250530" y="4086323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571172" y="4572010"/>
            <a:ext cx="571201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5" y="4636176"/>
            <a:ext cx="413780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>
            <a:off x="571175" y="0"/>
            <a:ext cx="571200" cy="1902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Заголовок и подзаголовок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Shape 29"/>
          <p:cNvCxnSpPr/>
          <p:nvPr>
            <p:ph idx="1" type="body"/>
          </p:nvPr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7558478" y="221009"/>
            <a:ext cx="212578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357312" y="2129730"/>
            <a:ext cx="6429375" cy="23842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Shape 52"/>
          <p:cNvSpPr/>
          <p:nvPr>
            <p:ph idx="2" type="pic"/>
          </p:nvPr>
        </p:nvSpPr>
        <p:spPr>
          <a:xfrm>
            <a:off x="4893467" y="810368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1357312" y="810368"/>
            <a:ext cx="332184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357312" y="1446608"/>
            <a:ext cx="332184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905" lvl="0" marL="222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28905" lvl="1" marL="666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28905" lvl="2" marL="1111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28905" lvl="3" marL="1555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28905" lvl="4" marL="2000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 flipH="1" rot="10800000">
            <a:off x="1357312" y="523736"/>
            <a:ext cx="6429375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" name="Shape 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avaScript_logo.png" id="87" name="Shape 8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7" r="347" t="0"/>
          <a:stretch/>
        </p:blipFill>
        <p:spPr>
          <a:xfrm>
            <a:off x="785716" y="1173342"/>
            <a:ext cx="2667899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x="3929400" y="9139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ct val="25000"/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Javascript. Уровень 1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947258" y="1226598"/>
            <a:ext cx="3266699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venir"/>
              <a:buNone/>
            </a:pPr>
            <a:r>
              <a:rPr b="1" lang="en-US" sz="2000">
                <a:solidFill>
                  <a:srgbClr val="4C5D6E"/>
                </a:solidFill>
              </a:rPr>
              <a:t>Урок 3</a:t>
            </a:r>
          </a:p>
        </p:txBody>
      </p:sp>
      <p:sp>
        <p:nvSpPr>
          <p:cNvPr id="90" name="Shape 90"/>
          <p:cNvSpPr/>
          <p:nvPr/>
        </p:nvSpPr>
        <p:spPr>
          <a:xfrm>
            <a:off x="3947250" y="2209975"/>
            <a:ext cx="4372200" cy="14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Циклы, массивы, структуры данных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490325" y="1408575"/>
            <a:ext cx="38832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Бесконечные циклы</a:t>
            </a:r>
          </a:p>
        </p:txBody>
      </p:sp>
      <p:sp>
        <p:nvSpPr>
          <p:cNvPr id="176" name="Shape 176"/>
          <p:cNvSpPr/>
          <p:nvPr/>
        </p:nvSpPr>
        <p:spPr>
          <a:xfrm>
            <a:off x="4490325" y="1979750"/>
            <a:ext cx="3743100" cy="23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Цикл for является примером цикла со счётчиком. </a:t>
            </a:r>
          </a:p>
        </p:txBody>
      </p:sp>
      <p:sp>
        <p:nvSpPr>
          <p:cNvPr id="177" name="Shape 177"/>
          <p:cNvSpPr/>
          <p:nvPr/>
        </p:nvSpPr>
        <p:spPr>
          <a:xfrm>
            <a:off x="1054848" y="1287344"/>
            <a:ext cx="1683900" cy="353400"/>
          </a:xfrm>
          <a:prstGeom prst="roundRect">
            <a:avLst>
              <a:gd fmla="val 16667" name="adj"/>
            </a:avLst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</a:p>
        </p:txBody>
      </p:sp>
      <p:sp>
        <p:nvSpPr>
          <p:cNvPr id="178" name="Shape 178"/>
          <p:cNvSpPr/>
          <p:nvPr/>
        </p:nvSpPr>
        <p:spPr>
          <a:xfrm>
            <a:off x="1054848" y="2278351"/>
            <a:ext cx="1683900" cy="780300"/>
          </a:xfrm>
          <a:prstGeom prst="diamond">
            <a:avLst/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</a:p>
        </p:txBody>
      </p:sp>
      <p:sp>
        <p:nvSpPr>
          <p:cNvPr id="179" name="Shape 179"/>
          <p:cNvSpPr/>
          <p:nvPr/>
        </p:nvSpPr>
        <p:spPr>
          <a:xfrm>
            <a:off x="1054850" y="3933192"/>
            <a:ext cx="1683900" cy="353400"/>
          </a:xfrm>
          <a:prstGeom prst="roundRect">
            <a:avLst>
              <a:gd fmla="val 16667" name="adj"/>
            </a:avLst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2643936" y="2399433"/>
            <a:ext cx="44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</a:p>
        </p:txBody>
      </p:sp>
      <p:cxnSp>
        <p:nvCxnSpPr>
          <p:cNvPr id="181" name="Shape 181"/>
          <p:cNvCxnSpPr>
            <a:stCxn id="177" idx="2"/>
            <a:endCxn id="178" idx="0"/>
          </p:cNvCxnSpPr>
          <p:nvPr/>
        </p:nvCxnSpPr>
        <p:spPr>
          <a:xfrm>
            <a:off x="1896798" y="1640744"/>
            <a:ext cx="0" cy="6375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2" name="Shape 182"/>
          <p:cNvCxnSpPr>
            <a:stCxn id="178" idx="3"/>
            <a:endCxn id="179" idx="0"/>
          </p:cNvCxnSpPr>
          <p:nvPr/>
        </p:nvCxnSpPr>
        <p:spPr>
          <a:xfrm flipH="1">
            <a:off x="1896948" y="2668501"/>
            <a:ext cx="841800" cy="1264799"/>
          </a:xfrm>
          <a:prstGeom prst="bentConnector4">
            <a:avLst>
              <a:gd fmla="val -28288" name="adj1"/>
              <a:gd fmla="val 65419" name="adj2"/>
            </a:avLst>
          </a:prstGeom>
          <a:noFill/>
          <a:ln cap="flat" cmpd="sng" w="19050">
            <a:solidFill>
              <a:srgbClr val="BFBFBF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3" name="Shape 183"/>
          <p:cNvSpPr txBox="1"/>
          <p:nvPr/>
        </p:nvSpPr>
        <p:spPr>
          <a:xfrm flipH="1">
            <a:off x="772350" y="2376900"/>
            <a:ext cx="39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</a:p>
        </p:txBody>
      </p:sp>
      <p:cxnSp>
        <p:nvCxnSpPr>
          <p:cNvPr id="184" name="Shape 184"/>
          <p:cNvCxnSpPr>
            <a:stCxn id="178" idx="1"/>
            <a:endCxn id="178" idx="0"/>
          </p:cNvCxnSpPr>
          <p:nvPr/>
        </p:nvCxnSpPr>
        <p:spPr>
          <a:xfrm flipH="1" rot="10800000">
            <a:off x="1054848" y="2278501"/>
            <a:ext cx="842100" cy="390000"/>
          </a:xfrm>
          <a:prstGeom prst="bentConnector4">
            <a:avLst>
              <a:gd fmla="val -28278" name="adj1"/>
              <a:gd fmla="val 161096" name="adj2"/>
            </a:avLst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Массивы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1136275" y="622575"/>
            <a:ext cx="68544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588AB"/>
                </a:solidFill>
              </a:rPr>
              <a:t>Массив – </a:t>
            </a:r>
            <a:r>
              <a:rPr lang="en-US" sz="1600">
                <a:solidFill>
                  <a:srgbClr val="2C2D30"/>
                </a:solidFill>
              </a:rPr>
              <a:t>это именованный набор однотипных переменных.</a:t>
            </a:r>
          </a:p>
        </p:txBody>
      </p:sp>
      <p:sp>
        <p:nvSpPr>
          <p:cNvPr id="195" name="Shape 195"/>
          <p:cNvSpPr/>
          <p:nvPr/>
        </p:nvSpPr>
        <p:spPr>
          <a:xfrm>
            <a:off x="2509500" y="1452225"/>
            <a:ext cx="2350200" cy="2988000"/>
          </a:xfrm>
          <a:prstGeom prst="rect">
            <a:avLst/>
          </a:prstGeom>
          <a:solidFill>
            <a:srgbClr val="CCD4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2587225" y="161380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3F3F3"/>
                </a:solidFill>
              </a:rPr>
              <a:t>1</a:t>
            </a:r>
          </a:p>
        </p:txBody>
      </p:sp>
      <p:sp>
        <p:nvSpPr>
          <p:cNvPr id="197" name="Shape 197"/>
          <p:cNvSpPr/>
          <p:nvPr/>
        </p:nvSpPr>
        <p:spPr>
          <a:xfrm>
            <a:off x="3170875" y="161380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8" name="Shape 198"/>
          <p:cNvSpPr/>
          <p:nvPr/>
        </p:nvSpPr>
        <p:spPr>
          <a:xfrm>
            <a:off x="3731200" y="161380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3F3F3"/>
                </a:solidFill>
              </a:rPr>
              <a:t>3</a:t>
            </a:r>
          </a:p>
        </p:txBody>
      </p:sp>
      <p:sp>
        <p:nvSpPr>
          <p:cNvPr id="199" name="Shape 199"/>
          <p:cNvSpPr/>
          <p:nvPr/>
        </p:nvSpPr>
        <p:spPr>
          <a:xfrm>
            <a:off x="4314850" y="161380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2587225" y="205177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3170875" y="205177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3731200" y="205177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4314850" y="205177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2587225" y="252650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3170875" y="252650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3731200" y="252650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4314850" y="252650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2587225" y="300122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3170875" y="300122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3731200" y="300122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4314850" y="300122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2587225" y="347595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3170875" y="347595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3731200" y="347595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4314850" y="3475950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2587225" y="395067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3170875" y="395067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3731200" y="395067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4314850" y="3950675"/>
            <a:ext cx="451500" cy="327000"/>
          </a:xfrm>
          <a:prstGeom prst="roundRect">
            <a:avLst>
              <a:gd fmla="val 16667" name="adj"/>
            </a:avLst>
          </a:prstGeom>
          <a:solidFill>
            <a:srgbClr val="6588AB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0" name="Shape 220"/>
          <p:cNvCxnSpPr/>
          <p:nvPr/>
        </p:nvCxnSpPr>
        <p:spPr>
          <a:xfrm>
            <a:off x="4106500" y="1777300"/>
            <a:ext cx="2776500" cy="0"/>
          </a:xfrm>
          <a:prstGeom prst="straightConnector1">
            <a:avLst/>
          </a:prstGeom>
          <a:noFill/>
          <a:ln cap="flat" cmpd="sng" w="19050">
            <a:solidFill>
              <a:srgbClr val="C94D4C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21" name="Shape 221"/>
          <p:cNvCxnSpPr/>
          <p:nvPr/>
        </p:nvCxnSpPr>
        <p:spPr>
          <a:xfrm>
            <a:off x="4805150" y="2941650"/>
            <a:ext cx="2085600" cy="0"/>
          </a:xfrm>
          <a:prstGeom prst="straightConnector1">
            <a:avLst/>
          </a:prstGeom>
          <a:noFill/>
          <a:ln cap="flat" cmpd="sng" w="19050">
            <a:solidFill>
              <a:srgbClr val="C94D4C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22" name="Shape 222"/>
          <p:cNvCxnSpPr/>
          <p:nvPr/>
        </p:nvCxnSpPr>
        <p:spPr>
          <a:xfrm>
            <a:off x="4556100" y="4115000"/>
            <a:ext cx="2397000" cy="0"/>
          </a:xfrm>
          <a:prstGeom prst="straightConnector1">
            <a:avLst/>
          </a:prstGeom>
          <a:noFill/>
          <a:ln cap="flat" cmpd="sng" w="19050">
            <a:solidFill>
              <a:srgbClr val="C94D4C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23" name="Shape 223"/>
          <p:cNvSpPr txBox="1"/>
          <p:nvPr/>
        </p:nvSpPr>
        <p:spPr>
          <a:xfrm>
            <a:off x="4917950" y="1409875"/>
            <a:ext cx="20040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2C2D30"/>
                </a:solidFill>
              </a:rPr>
              <a:t>Ключ элемента массива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917950" y="2526500"/>
            <a:ext cx="1953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2C2D30"/>
                </a:solidFill>
              </a:rPr>
              <a:t>Массив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4898500" y="3728950"/>
            <a:ext cx="20040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2C2D30"/>
                </a:solidFill>
              </a:rPr>
              <a:t>Элемент массива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Массивы в JavaScript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Применение циклов для работы с массивами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282759" y="687849"/>
            <a:ext cx="2001300" cy="42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</a:p>
        </p:txBody>
      </p:sp>
      <p:sp>
        <p:nvSpPr>
          <p:cNvPr id="241" name="Shape 241"/>
          <p:cNvSpPr/>
          <p:nvPr/>
        </p:nvSpPr>
        <p:spPr>
          <a:xfrm>
            <a:off x="4282748" y="2182972"/>
            <a:ext cx="2001300" cy="927300"/>
          </a:xfrm>
          <a:prstGeom prst="diamond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Дошли до конца массива?</a:t>
            </a:r>
          </a:p>
        </p:txBody>
      </p:sp>
      <p:sp>
        <p:nvSpPr>
          <p:cNvPr id="242" name="Shape 242"/>
          <p:cNvSpPr/>
          <p:nvPr/>
        </p:nvSpPr>
        <p:spPr>
          <a:xfrm>
            <a:off x="2115449" y="2407272"/>
            <a:ext cx="1694700" cy="4785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Обработка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элемента</a:t>
            </a:r>
          </a:p>
        </p:txBody>
      </p:sp>
      <p:sp>
        <p:nvSpPr>
          <p:cNvPr id="243" name="Shape 243"/>
          <p:cNvSpPr/>
          <p:nvPr/>
        </p:nvSpPr>
        <p:spPr>
          <a:xfrm>
            <a:off x="4282761" y="3832295"/>
            <a:ext cx="2001300" cy="42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3838495" y="2317349"/>
            <a:ext cx="529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6239253" y="2305527"/>
            <a:ext cx="444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</a:p>
        </p:txBody>
      </p:sp>
      <p:sp>
        <p:nvSpPr>
          <p:cNvPr id="246" name="Shape 246"/>
          <p:cNvSpPr/>
          <p:nvPr/>
        </p:nvSpPr>
        <p:spPr>
          <a:xfrm>
            <a:off x="4435929" y="1403240"/>
            <a:ext cx="1694700" cy="478499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</a:rPr>
              <a:t>Счетчик</a:t>
            </a:r>
          </a:p>
        </p:txBody>
      </p:sp>
      <p:cxnSp>
        <p:nvCxnSpPr>
          <p:cNvPr id="247" name="Shape 247"/>
          <p:cNvCxnSpPr>
            <a:stCxn id="240" idx="2"/>
            <a:endCxn id="246" idx="0"/>
          </p:cNvCxnSpPr>
          <p:nvPr/>
        </p:nvCxnSpPr>
        <p:spPr>
          <a:xfrm>
            <a:off x="5283409" y="1107849"/>
            <a:ext cx="0" cy="2955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8" name="Shape 248"/>
          <p:cNvCxnSpPr>
            <a:stCxn id="246" idx="2"/>
            <a:endCxn id="241" idx="0"/>
          </p:cNvCxnSpPr>
          <p:nvPr/>
        </p:nvCxnSpPr>
        <p:spPr>
          <a:xfrm>
            <a:off x="5283279" y="1881740"/>
            <a:ext cx="0" cy="3012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9" name="Shape 249"/>
          <p:cNvCxnSpPr>
            <a:stCxn id="241" idx="1"/>
            <a:endCxn id="242" idx="3"/>
          </p:cNvCxnSpPr>
          <p:nvPr/>
        </p:nvCxnSpPr>
        <p:spPr>
          <a:xfrm rot="10800000">
            <a:off x="3810248" y="2646622"/>
            <a:ext cx="472500" cy="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0" name="Shape 250"/>
          <p:cNvCxnSpPr>
            <a:stCxn id="241" idx="3"/>
            <a:endCxn id="243" idx="0"/>
          </p:cNvCxnSpPr>
          <p:nvPr/>
        </p:nvCxnSpPr>
        <p:spPr>
          <a:xfrm flipH="1">
            <a:off x="5283548" y="2646622"/>
            <a:ext cx="1000500" cy="1185600"/>
          </a:xfrm>
          <a:prstGeom prst="bentConnector4">
            <a:avLst>
              <a:gd fmla="val -28288" name="adj1"/>
              <a:gd fmla="val 69564" name="adj2"/>
            </a:avLst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1" name="Shape 251"/>
          <p:cNvSpPr/>
          <p:nvPr/>
        </p:nvSpPr>
        <p:spPr>
          <a:xfrm>
            <a:off x="2115449" y="1403240"/>
            <a:ext cx="1694700" cy="478499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Изменение счётчика</a:t>
            </a:r>
          </a:p>
        </p:txBody>
      </p:sp>
      <p:cxnSp>
        <p:nvCxnSpPr>
          <p:cNvPr id="252" name="Shape 252"/>
          <p:cNvCxnSpPr>
            <a:stCxn id="242" idx="0"/>
            <a:endCxn id="251" idx="2"/>
          </p:cNvCxnSpPr>
          <p:nvPr/>
        </p:nvCxnSpPr>
        <p:spPr>
          <a:xfrm rot="10800000">
            <a:off x="2962799" y="1881672"/>
            <a:ext cx="0" cy="5256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3" name="Shape 253"/>
          <p:cNvCxnSpPr>
            <a:stCxn id="251" idx="3"/>
            <a:endCxn id="246" idx="1"/>
          </p:cNvCxnSpPr>
          <p:nvPr/>
        </p:nvCxnSpPr>
        <p:spPr>
          <a:xfrm>
            <a:off x="3810149" y="1642490"/>
            <a:ext cx="625800" cy="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 . .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96" name="Shape 96"/>
          <p:cNvSpPr/>
          <p:nvPr/>
        </p:nvSpPr>
        <p:spPr>
          <a:xfrm>
            <a:off x="1142375" y="1850275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-266700" lvl="0" marL="431800" rtl="0">
              <a:spcBef>
                <a:spcPts val="1000"/>
              </a:spcBef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Понятие цикла</a:t>
            </a:r>
          </a:p>
          <a:p>
            <a:pPr indent="-266700" lvl="0" marL="431800" rtl="0">
              <a:spcBef>
                <a:spcPts val="1000"/>
              </a:spcBef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Типы и реализации циклов в JS</a:t>
            </a:r>
          </a:p>
          <a:p>
            <a:pPr indent="-266700" lvl="0" marL="431800" rtl="0">
              <a:spcBef>
                <a:spcPts val="1000"/>
              </a:spcBef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Массивы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Понятие цикла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1136275" y="1816150"/>
            <a:ext cx="68544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588AB"/>
                </a:solidFill>
              </a:rPr>
              <a:t>Цикл –</a:t>
            </a:r>
            <a:r>
              <a:rPr lang="en-US" sz="1600">
                <a:solidFill>
                  <a:srgbClr val="4C5D6E"/>
                </a:solidFill>
              </a:rPr>
              <a:t> </a:t>
            </a:r>
            <a:r>
              <a:rPr lang="en-US" sz="1600">
                <a:solidFill>
                  <a:srgbClr val="2C2D30"/>
                </a:solidFill>
              </a:rPr>
              <a:t>это конструкция, которая заставляет определенную группу действий повторять до наступления нужного условия.</a:t>
            </a:r>
          </a:p>
        </p:txBody>
      </p:sp>
      <p:sp>
        <p:nvSpPr>
          <p:cNvPr id="107" name="Shape 107"/>
          <p:cNvSpPr/>
          <p:nvPr/>
        </p:nvSpPr>
        <p:spPr>
          <a:xfrm>
            <a:off x="1136275" y="2513075"/>
            <a:ext cx="68544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Каждое выполнение тела цикла называется </a:t>
            </a:r>
            <a:r>
              <a:rPr b="1" lang="en-US" sz="1600">
                <a:solidFill>
                  <a:srgbClr val="6588AB"/>
                </a:solidFill>
              </a:rPr>
              <a:t>итерацией</a:t>
            </a:r>
            <a:r>
              <a:rPr lang="en-US" sz="1600">
                <a:solidFill>
                  <a:srgbClr val="2C2D3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Каждая итерация состоит из следующих шагов:</a:t>
            </a:r>
          </a:p>
        </p:txBody>
      </p:sp>
      <p:sp>
        <p:nvSpPr>
          <p:cNvPr id="113" name="Shape 113"/>
          <p:cNvSpPr/>
          <p:nvPr/>
        </p:nvSpPr>
        <p:spPr>
          <a:xfrm>
            <a:off x="1136275" y="2443600"/>
            <a:ext cx="6854400" cy="16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Инициализация переменных цикла</a:t>
            </a: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Проверка условия выхода</a:t>
            </a: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Исполнение тела цикла</a:t>
            </a: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Обновление счетчика итераций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Типы и реализации циклов в JS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490325" y="1408575"/>
            <a:ext cx="34164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Циклы while</a:t>
            </a:r>
          </a:p>
        </p:txBody>
      </p:sp>
      <p:sp>
        <p:nvSpPr>
          <p:cNvPr id="124" name="Shape 124"/>
          <p:cNvSpPr/>
          <p:nvPr/>
        </p:nvSpPr>
        <p:spPr>
          <a:xfrm>
            <a:off x="4490325" y="1979750"/>
            <a:ext cx="3500400" cy="23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Цикл while является примером цикла с предусловием. </a:t>
            </a:r>
          </a:p>
        </p:txBody>
      </p:sp>
      <p:sp>
        <p:nvSpPr>
          <p:cNvPr id="125" name="Shape 125"/>
          <p:cNvSpPr/>
          <p:nvPr/>
        </p:nvSpPr>
        <p:spPr>
          <a:xfrm>
            <a:off x="1940578" y="1491974"/>
            <a:ext cx="1599599" cy="33569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</a:p>
        </p:txBody>
      </p:sp>
      <p:sp>
        <p:nvSpPr>
          <p:cNvPr id="126" name="Shape 126"/>
          <p:cNvSpPr/>
          <p:nvPr/>
        </p:nvSpPr>
        <p:spPr>
          <a:xfrm>
            <a:off x="1940579" y="2205680"/>
            <a:ext cx="1599600" cy="741300"/>
          </a:xfrm>
          <a:prstGeom prst="diamond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</a:p>
        </p:txBody>
      </p:sp>
      <p:sp>
        <p:nvSpPr>
          <p:cNvPr id="127" name="Shape 127"/>
          <p:cNvSpPr/>
          <p:nvPr/>
        </p:nvSpPr>
        <p:spPr>
          <a:xfrm>
            <a:off x="871805" y="3284748"/>
            <a:ext cx="1354800" cy="3825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Тело цикла</a:t>
            </a:r>
          </a:p>
        </p:txBody>
      </p:sp>
      <p:cxnSp>
        <p:nvCxnSpPr>
          <p:cNvPr id="128" name="Shape 128"/>
          <p:cNvCxnSpPr>
            <a:stCxn id="126" idx="1"/>
            <a:endCxn id="127" idx="0"/>
          </p:cNvCxnSpPr>
          <p:nvPr/>
        </p:nvCxnSpPr>
        <p:spPr>
          <a:xfrm flipH="1">
            <a:off x="1549079" y="2576330"/>
            <a:ext cx="391500" cy="708300"/>
          </a:xfrm>
          <a:prstGeom prst="bentConnector2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9" name="Shape 129"/>
          <p:cNvSpPr/>
          <p:nvPr/>
        </p:nvSpPr>
        <p:spPr>
          <a:xfrm>
            <a:off x="1940579" y="4005230"/>
            <a:ext cx="1599600" cy="33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</a:p>
        </p:txBody>
      </p:sp>
      <p:cxnSp>
        <p:nvCxnSpPr>
          <p:cNvPr id="130" name="Shape 130"/>
          <p:cNvCxnSpPr>
            <a:stCxn id="126" idx="3"/>
            <a:endCxn id="129" idx="3"/>
          </p:cNvCxnSpPr>
          <p:nvPr/>
        </p:nvCxnSpPr>
        <p:spPr>
          <a:xfrm>
            <a:off x="3540179" y="2576330"/>
            <a:ext cx="600" cy="15969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1" name="Shape 131"/>
          <p:cNvCxnSpPr>
            <a:stCxn id="127" idx="1"/>
            <a:endCxn id="126" idx="0"/>
          </p:cNvCxnSpPr>
          <p:nvPr/>
        </p:nvCxnSpPr>
        <p:spPr>
          <a:xfrm flipH="1" rot="10800000">
            <a:off x="871805" y="2205798"/>
            <a:ext cx="1868700" cy="1270200"/>
          </a:xfrm>
          <a:prstGeom prst="bentConnector4">
            <a:avLst>
              <a:gd fmla="val -12105" name="adj1"/>
              <a:gd fmla="val 117797" name="adj2"/>
            </a:avLst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2" name="Shape 132"/>
          <p:cNvCxnSpPr>
            <a:stCxn id="125" idx="2"/>
            <a:endCxn id="126" idx="0"/>
          </p:cNvCxnSpPr>
          <p:nvPr/>
        </p:nvCxnSpPr>
        <p:spPr>
          <a:xfrm>
            <a:off x="2740378" y="1827674"/>
            <a:ext cx="0" cy="3780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3" name="Shape 133"/>
          <p:cNvSpPr txBox="1"/>
          <p:nvPr/>
        </p:nvSpPr>
        <p:spPr>
          <a:xfrm>
            <a:off x="1126458" y="2613139"/>
            <a:ext cx="5055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456632" y="2225724"/>
            <a:ext cx="5979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490325" y="1408575"/>
            <a:ext cx="34164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Циклы do…while</a:t>
            </a:r>
          </a:p>
        </p:txBody>
      </p:sp>
      <p:sp>
        <p:nvSpPr>
          <p:cNvPr id="140" name="Shape 140"/>
          <p:cNvSpPr/>
          <p:nvPr/>
        </p:nvSpPr>
        <p:spPr>
          <a:xfrm>
            <a:off x="4490325" y="1979750"/>
            <a:ext cx="3500400" cy="23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Цикл do…while является примером цикла с постусловием. </a:t>
            </a:r>
          </a:p>
        </p:txBody>
      </p:sp>
      <p:sp>
        <p:nvSpPr>
          <p:cNvPr id="141" name="Shape 141"/>
          <p:cNvSpPr/>
          <p:nvPr/>
        </p:nvSpPr>
        <p:spPr>
          <a:xfrm>
            <a:off x="1034473" y="1115796"/>
            <a:ext cx="1683900" cy="353400"/>
          </a:xfrm>
          <a:prstGeom prst="roundRect">
            <a:avLst>
              <a:gd fmla="val 16667" name="adj"/>
            </a:avLst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</a:p>
        </p:txBody>
      </p:sp>
      <p:sp>
        <p:nvSpPr>
          <p:cNvPr id="142" name="Shape 142"/>
          <p:cNvSpPr/>
          <p:nvPr/>
        </p:nvSpPr>
        <p:spPr>
          <a:xfrm>
            <a:off x="1034471" y="2444448"/>
            <a:ext cx="1683900" cy="780300"/>
          </a:xfrm>
          <a:prstGeom prst="diamond">
            <a:avLst/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</a:p>
        </p:txBody>
      </p:sp>
      <p:sp>
        <p:nvSpPr>
          <p:cNvPr id="143" name="Shape 143"/>
          <p:cNvSpPr/>
          <p:nvPr/>
        </p:nvSpPr>
        <p:spPr>
          <a:xfrm>
            <a:off x="1163355" y="1755483"/>
            <a:ext cx="1426200" cy="402600"/>
          </a:xfrm>
          <a:prstGeom prst="rect">
            <a:avLst/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Тело цикла</a:t>
            </a:r>
          </a:p>
        </p:txBody>
      </p:sp>
      <p:sp>
        <p:nvSpPr>
          <p:cNvPr id="144" name="Shape 144"/>
          <p:cNvSpPr/>
          <p:nvPr/>
        </p:nvSpPr>
        <p:spPr>
          <a:xfrm>
            <a:off x="1034473" y="3761644"/>
            <a:ext cx="1683900" cy="353400"/>
          </a:xfrm>
          <a:prstGeom prst="roundRect">
            <a:avLst>
              <a:gd fmla="val 16667" name="adj"/>
            </a:avLst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</a:p>
        </p:txBody>
      </p:sp>
      <p:cxnSp>
        <p:nvCxnSpPr>
          <p:cNvPr id="145" name="Shape 145"/>
          <p:cNvCxnSpPr>
            <a:stCxn id="142" idx="3"/>
            <a:endCxn id="144" idx="3"/>
          </p:cNvCxnSpPr>
          <p:nvPr/>
        </p:nvCxnSpPr>
        <p:spPr>
          <a:xfrm>
            <a:off x="2718371" y="2834598"/>
            <a:ext cx="600" cy="1103699"/>
          </a:xfrm>
          <a:prstGeom prst="bentConnector3">
            <a:avLst>
              <a:gd fmla="val 39687825" name="adj1"/>
            </a:avLst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6" name="Shape 146"/>
          <p:cNvSpPr txBox="1"/>
          <p:nvPr/>
        </p:nvSpPr>
        <p:spPr>
          <a:xfrm>
            <a:off x="763587" y="1678033"/>
            <a:ext cx="373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645804" y="2551816"/>
            <a:ext cx="44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</a:p>
        </p:txBody>
      </p:sp>
      <p:cxnSp>
        <p:nvCxnSpPr>
          <p:cNvPr id="148" name="Shape 148"/>
          <p:cNvCxnSpPr>
            <a:stCxn id="141" idx="2"/>
            <a:endCxn id="143" idx="0"/>
          </p:cNvCxnSpPr>
          <p:nvPr/>
        </p:nvCxnSpPr>
        <p:spPr>
          <a:xfrm>
            <a:off x="1876423" y="1469196"/>
            <a:ext cx="0" cy="2862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9" name="Shape 149"/>
          <p:cNvCxnSpPr>
            <a:stCxn id="143" idx="2"/>
            <a:endCxn id="142" idx="0"/>
          </p:cNvCxnSpPr>
          <p:nvPr/>
        </p:nvCxnSpPr>
        <p:spPr>
          <a:xfrm>
            <a:off x="1876455" y="2158083"/>
            <a:ext cx="0" cy="2865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0" name="Shape 150"/>
          <p:cNvCxnSpPr>
            <a:stCxn id="142" idx="1"/>
            <a:endCxn id="143" idx="1"/>
          </p:cNvCxnSpPr>
          <p:nvPr/>
        </p:nvCxnSpPr>
        <p:spPr>
          <a:xfrm flipH="1" rot="10800000">
            <a:off x="1034471" y="1956798"/>
            <a:ext cx="129000" cy="877800"/>
          </a:xfrm>
          <a:prstGeom prst="bentConnector3">
            <a:avLst>
              <a:gd fmla="val -184593" name="adj1"/>
            </a:avLst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490325" y="1408575"/>
            <a:ext cx="34164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Циклы for</a:t>
            </a:r>
          </a:p>
        </p:txBody>
      </p:sp>
      <p:sp>
        <p:nvSpPr>
          <p:cNvPr id="156" name="Shape 156"/>
          <p:cNvSpPr/>
          <p:nvPr/>
        </p:nvSpPr>
        <p:spPr>
          <a:xfrm>
            <a:off x="4490325" y="1979750"/>
            <a:ext cx="3500400" cy="23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Цикл for является примером цикла со счётчиком. </a:t>
            </a:r>
          </a:p>
        </p:txBody>
      </p:sp>
      <p:sp>
        <p:nvSpPr>
          <p:cNvPr id="157" name="Shape 157"/>
          <p:cNvSpPr/>
          <p:nvPr/>
        </p:nvSpPr>
        <p:spPr>
          <a:xfrm>
            <a:off x="2303828" y="1341499"/>
            <a:ext cx="1588200" cy="333300"/>
          </a:xfrm>
          <a:prstGeom prst="roundRect">
            <a:avLst>
              <a:gd fmla="val 16667" name="adj"/>
            </a:avLst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</a:p>
        </p:txBody>
      </p:sp>
      <p:sp>
        <p:nvSpPr>
          <p:cNvPr id="158" name="Shape 158"/>
          <p:cNvSpPr/>
          <p:nvPr/>
        </p:nvSpPr>
        <p:spPr>
          <a:xfrm>
            <a:off x="2303828" y="2528120"/>
            <a:ext cx="1588200" cy="735900"/>
          </a:xfrm>
          <a:prstGeom prst="diamond">
            <a:avLst/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Выражение 2</a:t>
            </a:r>
          </a:p>
        </p:txBody>
      </p:sp>
      <p:sp>
        <p:nvSpPr>
          <p:cNvPr id="159" name="Shape 159"/>
          <p:cNvSpPr/>
          <p:nvPr/>
        </p:nvSpPr>
        <p:spPr>
          <a:xfrm>
            <a:off x="583699" y="2706158"/>
            <a:ext cx="1345200" cy="379800"/>
          </a:xfrm>
          <a:prstGeom prst="rect">
            <a:avLst/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Тело цикла</a:t>
            </a:r>
          </a:p>
        </p:txBody>
      </p:sp>
      <p:sp>
        <p:nvSpPr>
          <p:cNvPr id="160" name="Shape 160"/>
          <p:cNvSpPr/>
          <p:nvPr/>
        </p:nvSpPr>
        <p:spPr>
          <a:xfrm>
            <a:off x="2303829" y="3837160"/>
            <a:ext cx="1588200" cy="333300"/>
          </a:xfrm>
          <a:prstGeom prst="roundRect">
            <a:avLst>
              <a:gd fmla="val 16667" name="adj"/>
            </a:avLst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972878" y="2603671"/>
            <a:ext cx="3750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770610" y="2574792"/>
            <a:ext cx="44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</a:p>
        </p:txBody>
      </p:sp>
      <p:sp>
        <p:nvSpPr>
          <p:cNvPr id="163" name="Shape 163"/>
          <p:cNvSpPr/>
          <p:nvPr/>
        </p:nvSpPr>
        <p:spPr>
          <a:xfrm>
            <a:off x="2425394" y="1909285"/>
            <a:ext cx="1345200" cy="379800"/>
          </a:xfrm>
          <a:prstGeom prst="rect">
            <a:avLst/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Выражение 1</a:t>
            </a:r>
          </a:p>
        </p:txBody>
      </p:sp>
      <p:cxnSp>
        <p:nvCxnSpPr>
          <p:cNvPr id="164" name="Shape 164"/>
          <p:cNvCxnSpPr>
            <a:stCxn id="157" idx="2"/>
            <a:endCxn id="163" idx="0"/>
          </p:cNvCxnSpPr>
          <p:nvPr/>
        </p:nvCxnSpPr>
        <p:spPr>
          <a:xfrm>
            <a:off x="3097928" y="1674799"/>
            <a:ext cx="0" cy="2346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5" name="Shape 165"/>
          <p:cNvCxnSpPr>
            <a:stCxn id="163" idx="2"/>
            <a:endCxn id="158" idx="0"/>
          </p:cNvCxnSpPr>
          <p:nvPr/>
        </p:nvCxnSpPr>
        <p:spPr>
          <a:xfrm>
            <a:off x="3097994" y="2289085"/>
            <a:ext cx="0" cy="2391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6" name="Shape 166"/>
          <p:cNvCxnSpPr>
            <a:stCxn id="158" idx="1"/>
            <a:endCxn id="159" idx="3"/>
          </p:cNvCxnSpPr>
          <p:nvPr/>
        </p:nvCxnSpPr>
        <p:spPr>
          <a:xfrm rot="10800000">
            <a:off x="1928828" y="2896070"/>
            <a:ext cx="375000" cy="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7" name="Shape 167"/>
          <p:cNvCxnSpPr>
            <a:stCxn id="158" idx="3"/>
            <a:endCxn id="160" idx="0"/>
          </p:cNvCxnSpPr>
          <p:nvPr/>
        </p:nvCxnSpPr>
        <p:spPr>
          <a:xfrm flipH="1">
            <a:off x="3097928" y="2896070"/>
            <a:ext cx="794100" cy="941099"/>
          </a:xfrm>
          <a:prstGeom prst="bentConnector4">
            <a:avLst>
              <a:gd fmla="val -28288" name="adj1"/>
              <a:gd fmla="val 69544" name="adj2"/>
            </a:avLst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8" name="Shape 168"/>
          <p:cNvSpPr/>
          <p:nvPr/>
        </p:nvSpPr>
        <p:spPr>
          <a:xfrm>
            <a:off x="583699" y="1909285"/>
            <a:ext cx="1345200" cy="379800"/>
          </a:xfrm>
          <a:prstGeom prst="rect">
            <a:avLst/>
          </a:prstGeom>
          <a:solidFill>
            <a:srgbClr val="F9F9FB"/>
          </a:solidFill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Выражение 3</a:t>
            </a:r>
          </a:p>
        </p:txBody>
      </p:sp>
      <p:cxnSp>
        <p:nvCxnSpPr>
          <p:cNvPr id="169" name="Shape 169"/>
          <p:cNvCxnSpPr>
            <a:stCxn id="159" idx="0"/>
            <a:endCxn id="168" idx="2"/>
          </p:cNvCxnSpPr>
          <p:nvPr/>
        </p:nvCxnSpPr>
        <p:spPr>
          <a:xfrm rot="10800000">
            <a:off x="1256299" y="2289158"/>
            <a:ext cx="0" cy="4170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0" name="Shape 170"/>
          <p:cNvCxnSpPr>
            <a:stCxn id="168" idx="3"/>
            <a:endCxn id="163" idx="1"/>
          </p:cNvCxnSpPr>
          <p:nvPr/>
        </p:nvCxnSpPr>
        <p:spPr>
          <a:xfrm>
            <a:off x="1928899" y="2099185"/>
            <a:ext cx="496500" cy="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