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6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7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8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8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045251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HTML CSS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063110" y="1785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</a:p>
        </p:txBody>
      </p:sp>
      <p:sp>
        <p:nvSpPr>
          <p:cNvPr id="89" name="Shape 89"/>
          <p:cNvSpPr/>
          <p:nvPr/>
        </p:nvSpPr>
        <p:spPr>
          <a:xfrm>
            <a:off x="4063100" y="2387775"/>
            <a:ext cx="41664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Формирование блочной модели</a:t>
            </a:r>
          </a:p>
        </p:txBody>
      </p:sp>
      <p:pic>
        <p:nvPicPr>
          <p:cNvPr descr="HTMLCSS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500" y="1230341"/>
            <a:ext cx="2469124" cy="24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144800" y="6402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Основы flexbox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1930736" y="1837275"/>
            <a:ext cx="5282526" cy="2753733"/>
            <a:chOff x="1930736" y="1837275"/>
            <a:chExt cx="5282526" cy="2753733"/>
          </a:xfrm>
        </p:grpSpPr>
        <p:cxnSp>
          <p:nvCxnSpPr>
            <p:cNvPr id="145" name="Shape 145"/>
            <p:cNvCxnSpPr/>
            <p:nvPr/>
          </p:nvCxnSpPr>
          <p:spPr>
            <a:xfrm>
              <a:off x="2391451" y="3247173"/>
              <a:ext cx="0" cy="71130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5558626" y="2265874"/>
              <a:ext cx="676500" cy="0"/>
            </a:xfrm>
            <a:prstGeom prst="straightConnector1">
              <a:avLst/>
            </a:prstGeom>
            <a:noFill/>
            <a:ln cap="flat" cmpd="sng" w="19050">
              <a:solidFill>
                <a:srgbClr val="38A3D5"/>
              </a:solidFill>
              <a:prstDash val="dash"/>
              <a:round/>
              <a:headEnd len="lg" w="lg" type="none"/>
              <a:tailEnd len="lg" w="lg" type="none"/>
            </a:ln>
          </p:spPr>
        </p:cxnSp>
        <p:grpSp>
          <p:nvGrpSpPr>
            <p:cNvPr id="147" name="Shape 147"/>
            <p:cNvGrpSpPr/>
            <p:nvPr/>
          </p:nvGrpSpPr>
          <p:grpSpPr>
            <a:xfrm>
              <a:off x="5636753" y="3277341"/>
              <a:ext cx="676500" cy="634800"/>
              <a:chOff x="4045775" y="2761591"/>
              <a:chExt cx="676500" cy="634799"/>
            </a:xfrm>
          </p:grpSpPr>
          <p:cxnSp>
            <p:nvCxnSpPr>
              <p:cNvPr id="148" name="Shape 148"/>
              <p:cNvCxnSpPr/>
              <p:nvPr/>
            </p:nvCxnSpPr>
            <p:spPr>
              <a:xfrm>
                <a:off x="4045775" y="2761591"/>
                <a:ext cx="676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8A3D5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49" name="Shape 149"/>
              <p:cNvCxnSpPr/>
              <p:nvPr/>
            </p:nvCxnSpPr>
            <p:spPr>
              <a:xfrm>
                <a:off x="4045775" y="2761591"/>
                <a:ext cx="0" cy="6347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8A3D5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50" name="Shape 150"/>
            <p:cNvSpPr/>
            <p:nvPr/>
          </p:nvSpPr>
          <p:spPr>
            <a:xfrm>
              <a:off x="2357337" y="2221025"/>
              <a:ext cx="3313800" cy="1187400"/>
            </a:xfrm>
            <a:prstGeom prst="roundRect">
              <a:avLst>
                <a:gd fmla="val 16667" name="adj"/>
              </a:avLst>
            </a:prstGeom>
            <a:solidFill>
              <a:srgbClr val="83878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398779" y="2265875"/>
              <a:ext cx="1180500" cy="1097700"/>
            </a:xfrm>
            <a:prstGeom prst="roundRect">
              <a:avLst>
                <a:gd fmla="val 16667" name="adj"/>
              </a:avLst>
            </a:prstGeom>
            <a:solidFill>
              <a:srgbClr val="BDC2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627662" y="2265875"/>
              <a:ext cx="2009100" cy="1097700"/>
            </a:xfrm>
            <a:prstGeom prst="roundRect">
              <a:avLst>
                <a:gd fmla="val 16667" name="adj"/>
              </a:avLst>
            </a:prstGeom>
            <a:solidFill>
              <a:srgbClr val="BDC2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2471237" y="2303825"/>
              <a:ext cx="1035600" cy="10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6000">
                  <a:solidFill>
                    <a:srgbClr val="F3F7F5"/>
                  </a:solidFill>
                </a:rPr>
                <a:t>1</a:t>
              </a: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4114412" y="2303825"/>
              <a:ext cx="1035600" cy="10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6000">
                  <a:solidFill>
                    <a:srgbClr val="F3F7F5"/>
                  </a:solidFill>
                </a:rPr>
                <a:t>2</a:t>
              </a:r>
            </a:p>
          </p:txBody>
        </p:sp>
        <p:cxnSp>
          <p:nvCxnSpPr>
            <p:cNvPr id="155" name="Shape 155"/>
            <p:cNvCxnSpPr/>
            <p:nvPr/>
          </p:nvCxnSpPr>
          <p:spPr>
            <a:xfrm>
              <a:off x="4114412" y="2207208"/>
              <a:ext cx="0" cy="2383800"/>
            </a:xfrm>
            <a:prstGeom prst="straightConnector1">
              <a:avLst/>
            </a:prstGeom>
            <a:noFill/>
            <a:ln cap="flat" cmpd="sng" w="19050">
              <a:solidFill>
                <a:srgbClr val="C94D4C"/>
              </a:solidFill>
              <a:prstDash val="solid"/>
              <a:round/>
              <a:headEnd len="lg" w="lg" type="oval"/>
              <a:tailEnd len="lg" w="lg" type="triangle"/>
            </a:ln>
          </p:spPr>
        </p:cxnSp>
        <p:cxnSp>
          <p:nvCxnSpPr>
            <p:cNvPr id="156" name="Shape 156"/>
            <p:cNvCxnSpPr/>
            <p:nvPr/>
          </p:nvCxnSpPr>
          <p:spPr>
            <a:xfrm>
              <a:off x="2357337" y="2814725"/>
              <a:ext cx="4700100" cy="0"/>
            </a:xfrm>
            <a:prstGeom prst="straightConnector1">
              <a:avLst/>
            </a:prstGeom>
            <a:noFill/>
            <a:ln cap="flat" cmpd="sng" w="19050">
              <a:solidFill>
                <a:srgbClr val="C94D4C"/>
              </a:solidFill>
              <a:prstDash val="solid"/>
              <a:round/>
              <a:headEnd len="lg" w="lg" type="oval"/>
              <a:tailEnd len="lg" w="lg" type="triangle"/>
            </a:ln>
          </p:spPr>
        </p:cxnSp>
        <p:grpSp>
          <p:nvGrpSpPr>
            <p:cNvPr id="157" name="Shape 157"/>
            <p:cNvGrpSpPr/>
            <p:nvPr/>
          </p:nvGrpSpPr>
          <p:grpSpPr>
            <a:xfrm>
              <a:off x="2521137" y="2022186"/>
              <a:ext cx="3037500" cy="132725"/>
              <a:chOff x="971575" y="1500800"/>
              <a:chExt cx="3037500" cy="132725"/>
            </a:xfrm>
          </p:grpSpPr>
          <p:cxnSp>
            <p:nvCxnSpPr>
              <p:cNvPr id="158" name="Shape 158"/>
              <p:cNvCxnSpPr/>
              <p:nvPr/>
            </p:nvCxnSpPr>
            <p:spPr>
              <a:xfrm>
                <a:off x="971575" y="1506225"/>
                <a:ext cx="3037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B6AC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>
                <a:off x="971575" y="1500800"/>
                <a:ext cx="0" cy="12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B6AC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60" name="Shape 160"/>
              <p:cNvCxnSpPr/>
              <p:nvPr/>
            </p:nvCxnSpPr>
            <p:spPr>
              <a:xfrm>
                <a:off x="4009075" y="1504225"/>
                <a:ext cx="0" cy="12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B6AC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161" name="Shape 161"/>
            <p:cNvGrpSpPr/>
            <p:nvPr/>
          </p:nvGrpSpPr>
          <p:grpSpPr>
            <a:xfrm rot="-5400000">
              <a:off x="1708088" y="2727682"/>
              <a:ext cx="1009968" cy="132725"/>
              <a:chOff x="971575" y="1500800"/>
              <a:chExt cx="3037500" cy="132725"/>
            </a:xfrm>
          </p:grpSpPr>
          <p:cxnSp>
            <p:nvCxnSpPr>
              <p:cNvPr id="162" name="Shape 162"/>
              <p:cNvCxnSpPr/>
              <p:nvPr/>
            </p:nvCxnSpPr>
            <p:spPr>
              <a:xfrm>
                <a:off x="971575" y="1506225"/>
                <a:ext cx="3037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B6AC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>
                <a:off x="971575" y="1500800"/>
                <a:ext cx="0" cy="12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B6AC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>
                <a:off x="4009075" y="1504225"/>
                <a:ext cx="0" cy="12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B6AC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65" name="Shape 165"/>
            <p:cNvSpPr txBox="1"/>
            <p:nvPr/>
          </p:nvSpPr>
          <p:spPr>
            <a:xfrm>
              <a:off x="2471237" y="3192900"/>
              <a:ext cx="1108200" cy="1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flex item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4078112" y="3192900"/>
              <a:ext cx="1108200" cy="1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flex item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2939537" y="3474425"/>
              <a:ext cx="1138500" cy="1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flex container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5596062" y="2610500"/>
              <a:ext cx="1461300" cy="1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main axis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6235137" y="2199575"/>
              <a:ext cx="900000" cy="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cross start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6313262" y="3214500"/>
              <a:ext cx="900000" cy="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cross end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3283587" y="1837275"/>
              <a:ext cx="1461300" cy="1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main size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 rot="-5400000">
              <a:off x="1547636" y="2712887"/>
              <a:ext cx="9285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cross end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2047612" y="4060299"/>
              <a:ext cx="6765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main start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5332937" y="3994599"/>
              <a:ext cx="6765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main end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 rot="-5400000">
              <a:off x="3532736" y="3990112"/>
              <a:ext cx="9285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2C2D30"/>
                  </a:solidFill>
                </a:rPr>
                <a:t>cross axis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Синтаксис CSS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Главная ось (main-axis) и перпендикулярная ось (cross axis)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 (main-start) и конец (main-end) направления главной оси.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main size и cross size ширина или высота flex-элемента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cross-start и cross-end начало и конец вертикальной оси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142400" y="250725"/>
            <a:ext cx="68544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Формирование блочной модели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Ширина и высота элемента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Содержимое (width, height)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Внутренний отступ (padding)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Рамка (border)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Внешний отступ (margin)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-dev.jpg" id="197" name="Shape 197"/>
          <p:cNvPicPr preferRelativeResize="0"/>
          <p:nvPr/>
        </p:nvPicPr>
        <p:blipFill rotWithShape="1">
          <a:blip r:embed="rId3">
            <a:alphaModFix/>
          </a:blip>
          <a:srcRect b="6217" l="3950" r="3534" t="4964"/>
          <a:stretch/>
        </p:blipFill>
        <p:spPr>
          <a:xfrm>
            <a:off x="566349" y="922176"/>
            <a:ext cx="3593200" cy="28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4603650" y="922250"/>
            <a:ext cx="34317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C5D6E"/>
                </a:solidFill>
              </a:rPr>
              <a:t>Блочная модель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margin: 25px 10px;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border: 5px solid black;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padding: 10px;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width: 200px;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2C2D30"/>
                </a:solidFill>
              </a:rPr>
              <a:t>height: 100px;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Рассчитать размер &lt;div&gt;</a:t>
            </a:r>
          </a:p>
        </p:txBody>
      </p:sp>
      <p:pic>
        <p:nvPicPr>
          <p:cNvPr descr="Снимок экрана 2017-01-02 в 19.15.13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011969"/>
            <a:ext cx="3639100" cy="15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  Ответ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142375" y="1314725"/>
            <a:ext cx="68544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Ширина: 250px;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Высота: 180px;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Схлопывание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1212475" y="1538125"/>
            <a:ext cx="2702100" cy="2968500"/>
            <a:chOff x="1266350" y="1910250"/>
            <a:chExt cx="2702100" cy="2968500"/>
          </a:xfrm>
        </p:grpSpPr>
        <p:sp>
          <p:nvSpPr>
            <p:cNvPr id="217" name="Shape 217"/>
            <p:cNvSpPr/>
            <p:nvPr/>
          </p:nvSpPr>
          <p:spPr>
            <a:xfrm>
              <a:off x="1266350" y="1910250"/>
              <a:ext cx="2702100" cy="1323000"/>
            </a:xfrm>
            <a:prstGeom prst="rect">
              <a:avLst/>
            </a:prstGeom>
            <a:solidFill>
              <a:srgbClr val="99A8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75500" y="2136300"/>
              <a:ext cx="2083800" cy="870900"/>
            </a:xfrm>
            <a:prstGeom prst="rect">
              <a:avLst/>
            </a:prstGeom>
            <a:solidFill>
              <a:srgbClr val="3C4A5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266350" y="3233250"/>
              <a:ext cx="2702100" cy="322500"/>
            </a:xfrm>
            <a:prstGeom prst="rect">
              <a:avLst/>
            </a:prstGeom>
            <a:solidFill>
              <a:srgbClr val="2C2D3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266350" y="3555750"/>
              <a:ext cx="2702100" cy="1323000"/>
            </a:xfrm>
            <a:prstGeom prst="rect">
              <a:avLst/>
            </a:prstGeom>
            <a:solidFill>
              <a:srgbClr val="CCD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575500" y="3555750"/>
              <a:ext cx="2083800" cy="1097100"/>
            </a:xfrm>
            <a:prstGeom prst="rect">
              <a:avLst/>
            </a:prstGeom>
            <a:solidFill>
              <a:srgbClr val="6588A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Shape 222"/>
            <p:cNvCxnSpPr/>
            <p:nvPr/>
          </p:nvCxnSpPr>
          <p:spPr>
            <a:xfrm>
              <a:off x="1813900" y="3006550"/>
              <a:ext cx="0" cy="5376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3017042" y="3246375"/>
              <a:ext cx="0" cy="3060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224" name="Shape 224"/>
            <p:cNvSpPr txBox="1"/>
            <p:nvPr/>
          </p:nvSpPr>
          <p:spPr>
            <a:xfrm>
              <a:off x="1894825" y="3233250"/>
              <a:ext cx="6615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F3F7F5"/>
                  </a:solidFill>
                </a:rPr>
                <a:t>30px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102125" y="3238125"/>
              <a:ext cx="5763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F3F7F5"/>
                  </a:solidFill>
                </a:rPr>
                <a:t>2</a:t>
              </a:r>
              <a:r>
                <a:rPr lang="en-US" sz="1200">
                  <a:solidFill>
                    <a:srgbClr val="F3F7F5"/>
                  </a:solidFill>
                </a:rPr>
                <a:t>0px</a:t>
              </a:r>
            </a:p>
          </p:txBody>
        </p:sp>
      </p:grpSp>
      <p:sp>
        <p:nvSpPr>
          <p:cNvPr id="226" name="Shape 226"/>
          <p:cNvSpPr txBox="1"/>
          <p:nvPr/>
        </p:nvSpPr>
        <p:spPr>
          <a:xfrm>
            <a:off x="4441750" y="1446925"/>
            <a:ext cx="3761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3C4A5A"/>
                </a:solidFill>
              </a:rPr>
              <a:t>Применяется только для вертикальных отступов </a:t>
            </a: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3C4A5A"/>
                </a:solidFill>
              </a:rPr>
              <a:t>Ширина общего отступа равна ширине большего из исходных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Исключения для схлопывания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133850" y="1633300"/>
            <a:ext cx="69486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 блоками, которым присвоено float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 основными элементами(html, body)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блоков, которым присвоено свойство и значение position:absolute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 строчных элементов.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142400" y="250725"/>
            <a:ext cx="68544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Обтекаемые элементы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848224"/>
            <a:ext cx="6854400" cy="26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Свойство display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Формирование блочной модели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Обтекаемые элементы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Позиционирование блоков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Float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33850" y="1633300"/>
            <a:ext cx="69486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float:left; (выравнивание по левой стороне содержащего элемента, а весь контент выравнивается по правой)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133850" y="2690575"/>
            <a:ext cx="69486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float:right; (выравнивание по правой стороне содержащего элемента, а весь контент выравнивается по левой)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133850" y="3459475"/>
            <a:ext cx="69486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float:none; (значение по умолчанию)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float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133850" y="1633300"/>
            <a:ext cx="69486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 сдвигается влево или вправо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Блочные элементы ведут себя, как будто элемента с float нет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Строчные элементы обтекают блок с float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 при наличии float получает display:block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Вертикальные отступы не сливаются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</a:t>
            </a:r>
          </a:p>
        </p:txBody>
      </p:sp>
      <p:pic>
        <p:nvPicPr>
          <p:cNvPr descr="Снимок экрана 2017-01-04 в 8.14.14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956450"/>
            <a:ext cx="7380076" cy="193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tIns="914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200">
                <a:solidFill>
                  <a:srgbClr val="4C5D6E"/>
                </a:solidFill>
              </a:rPr>
              <a:t>clear &amp; overflow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142375" y="1903008"/>
            <a:ext cx="32001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clear:both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overflow:hidden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142400" y="250725"/>
            <a:ext cx="68544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Позиционирование блоков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позиционирование?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33850" y="1633300"/>
            <a:ext cx="69486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точно определить где появятся блоки относительно окна браузера или других объектов на веб-странице.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Position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33850" y="1633300"/>
            <a:ext cx="69486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static – нормальное (по умолчанию) 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relative – относительное 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absolute – абсолютное 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fixed - фиксированное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inherit - наследует значение родителя.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1136275" y="576022"/>
            <a:ext cx="6854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Свойства смещения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133850" y="1633300"/>
            <a:ext cx="69486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left: 20px;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right: 50px;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top: 25em;</a:t>
            </a:r>
          </a:p>
          <a:p>
            <a:pPr indent="-330200" lvl="0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Font typeface="Arial"/>
            </a:pPr>
            <a:r>
              <a:rPr lang="en-US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bottom: 60%;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22050" y="199575"/>
            <a:ext cx="68544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Свойство display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36280" y="576014"/>
            <a:ext cx="6854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Значения свойства display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133850" y="1719025"/>
            <a:ext cx="29439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none (скрыть)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block (блочный)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inline (строчный)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474825" y="1719025"/>
            <a:ext cx="34071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inline-block (строчно-блочный)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table-cell (ячейка таблицы)</a:t>
            </a:r>
          </a:p>
          <a:p>
            <a:pPr indent="-279400" lvl="0" marL="4318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flex (гибкий)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Значение inline-block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 находится в строке, но при этом ему может быть задано значение ширины и высоты.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Значение inline-block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Можно задавать свойства width, height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Является частью строки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Размер устанавливается по содержимому, если не заданы значения ширины и высоты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 всегда прямоугольный.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Значение table-cell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Внутри ячеек действует свойство vertical-align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требует структуру таблицы (table, table-row)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Ведёт себя как ячейка таблицы, то есть подстраивается под размер содержимого.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Значение flex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Наделение контейнера способностью изменять ширину или высоту для поддержки всех видов дисплеев и разных разрешений экранов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Значение flex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Элементы могут сжиматься и растягиваться, занимая необходимое пространство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Возможно выравнивание не только по вертикали, но и по горизонтали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Элементы могут автоматически выстраиваться в несколько строк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Возможность формирования блоков справа налево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