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08E10AC-7F0B-49B1-AA6D-67AB1D2D220E}">
  <a:tblStyle styleId="{F08E10AC-7F0B-49B1-AA6D-67AB1D2D22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1E8"/>
          </a:solidFill>
        </a:fill>
      </a:tcStyle>
    </a:wholeTbl>
    <a:band1H>
      <a:tcStyle>
        <a:fill>
          <a:solidFill>
            <a:srgbClr val="FFE2CD"/>
          </a:solidFill>
        </a:fill>
      </a:tcStyle>
    </a:band1H>
    <a:band1V>
      <a:tcStyle>
        <a:fill>
          <a:solidFill>
            <a:srgbClr val="FFE2CD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AB4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AB40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1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80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Script_logo.png" id="87" name="Shape 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785716" y="1173342"/>
            <a:ext cx="2667899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929400" y="9139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Javascript. Уровень 1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947258" y="12265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lang="en-US" sz="2000">
                <a:solidFill>
                  <a:srgbClr val="4C5D6E"/>
                </a:solidFill>
              </a:rPr>
              <a:t>Урок 2</a:t>
            </a:r>
          </a:p>
        </p:txBody>
      </p:sp>
      <p:sp>
        <p:nvSpPr>
          <p:cNvPr id="90" name="Shape 90"/>
          <p:cNvSpPr/>
          <p:nvPr/>
        </p:nvSpPr>
        <p:spPr>
          <a:xfrm>
            <a:off x="3947250" y="1828975"/>
            <a:ext cx="4206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Основные операторы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Приоритеты операторов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1142395" y="160142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{F08E10AC-7F0B-49B1-AA6D-67AB1D2D220E}</a:tableStyleId>
              </a:tblPr>
              <a:tblGrid>
                <a:gridCol w="1559325"/>
                <a:gridCol w="4857925"/>
              </a:tblGrid>
              <a:tr h="46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Оператор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Описание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</a:tr>
              <a:tr h="513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. [ ] ( )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Доступ к полям, индексация массивов, вызовы функций и группировка выражений</a:t>
                      </a: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57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++ -- - ~ ! delete new typeof void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Унарные операторы, тип возвращаемых данных, создание объектов, неопределенные значения</a:t>
                      </a: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6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* / %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Умножение, деление, деление по модулю</a:t>
                      </a: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6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+ - +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Сложение, вычитание, объединение строк</a:t>
                      </a: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6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&lt;&lt; &gt;&gt; &gt;&gt;&gt;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Сдвиг битов</a:t>
                      </a: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Приоритеты операторов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1142395" y="15945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{F08E10AC-7F0B-49B1-AA6D-67AB1D2D220E}</a:tableStyleId>
              </a:tblPr>
              <a:tblGrid>
                <a:gridCol w="1552600"/>
                <a:gridCol w="4837000"/>
              </a:tblGrid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Оператор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Описание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</a:tr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 &lt;= &gt; &gt;= instanceof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Меньше, меньше или равно, больше, больше или равно, instanceof</a:t>
                      </a: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== != === !==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Равенство, неравенство, строгое равенство, строгое неравенство</a:t>
                      </a: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&amp;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Побитовое И</a:t>
                      </a: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^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Побитовое исключающее ИЛИ</a:t>
                      </a: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|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Побитовое ИЛИ</a:t>
                      </a: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Приоритеты операторов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1187620" y="15807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{F08E10AC-7F0B-49B1-AA6D-67AB1D2D220E}</a:tableStyleId>
              </a:tblPr>
              <a:tblGrid>
                <a:gridCol w="1552600"/>
                <a:gridCol w="4837025"/>
              </a:tblGrid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Оператор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Описание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</a:tr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&amp;&amp;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Логическое И</a:t>
                      </a: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||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Логическое ИЛИ</a:t>
                      </a: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?: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Условный оператор</a:t>
                      </a: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= OP=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Присваивание, присваивание с операцией (например += и &amp;=)</a:t>
                      </a:r>
                    </a:p>
                  </a:txBody>
                  <a:tcPr marT="52450" marB="52450" marR="41975" marL="41975" anchor="ctr">
                    <a:solidFill>
                      <a:srgbClr val="E9EDF4"/>
                    </a:solidFill>
                  </a:tcPr>
                </a:tc>
              </a:tr>
              <a:tr h="49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/>
                        <a:t>,</a:t>
                      </a:r>
                    </a:p>
                  </a:txBody>
                  <a:tcPr marT="52450" marB="52450" marR="41975" marL="41975" anchor="ctr">
                    <a:solidFill>
                      <a:srgbClr val="4C5D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222222"/>
                          </a:solidFill>
                        </a:rPr>
                        <a:t>Вычисление нескольких выражений</a:t>
                      </a:r>
                    </a:p>
                  </a:txBody>
                  <a:tcPr marT="52450" marB="52450" marR="41975" marL="41975" anchor="ctr">
                    <a:solidFill>
                      <a:srgbClr val="BDC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Пример</a:t>
            </a:r>
          </a:p>
        </p:txBody>
      </p:sp>
      <p:pic>
        <p:nvPicPr>
          <p:cNvPr descr="Снимок экрана 2017-03-15 в 17.29.45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99" y="2434770"/>
            <a:ext cx="6854398" cy="457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Принципы ветвления, блок-схемы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D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D"/>
                </a:solidFill>
              </a:rPr>
              <a:t>Ветвление</a:t>
            </a:r>
          </a:p>
        </p:txBody>
      </p:sp>
      <p:sp>
        <p:nvSpPr>
          <p:cNvPr id="174" name="Shape 174"/>
          <p:cNvSpPr/>
          <p:nvPr/>
        </p:nvSpPr>
        <p:spPr>
          <a:xfrm>
            <a:off x="1136275" y="1816150"/>
            <a:ext cx="68544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«Если случится событие А, то я выполню действие Б». </a:t>
            </a:r>
          </a:p>
        </p:txBody>
      </p:sp>
      <p:sp>
        <p:nvSpPr>
          <p:cNvPr id="175" name="Shape 175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Для ветвления в программировании применяются специальные операторы, обеспечивающие выполнение определенной команды или набора команд только при условии истинности логического выражения или группы выражений.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Блок-схемы</a:t>
            </a:r>
          </a:p>
        </p:txBody>
      </p:sp>
      <p:sp>
        <p:nvSpPr>
          <p:cNvPr id="181" name="Shape 181"/>
          <p:cNvSpPr/>
          <p:nvPr/>
        </p:nvSpPr>
        <p:spPr>
          <a:xfrm>
            <a:off x="1136024" y="1965751"/>
            <a:ext cx="1302300" cy="6912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Переключить канал</a:t>
            </a:r>
          </a:p>
        </p:txBody>
      </p:sp>
      <p:sp>
        <p:nvSpPr>
          <p:cNvPr id="182" name="Shape 182"/>
          <p:cNvSpPr/>
          <p:nvPr/>
        </p:nvSpPr>
        <p:spPr>
          <a:xfrm>
            <a:off x="3018424" y="1875600"/>
            <a:ext cx="1409700" cy="871500"/>
          </a:xfrm>
          <a:prstGeom prst="parallelogram">
            <a:avLst>
              <a:gd fmla="val 25000" name="adj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сообщение</a:t>
            </a:r>
          </a:p>
        </p:txBody>
      </p:sp>
      <p:sp>
        <p:nvSpPr>
          <p:cNvPr id="183" name="Shape 183"/>
          <p:cNvSpPr/>
          <p:nvPr/>
        </p:nvSpPr>
        <p:spPr>
          <a:xfrm>
            <a:off x="4940900" y="1835525"/>
            <a:ext cx="1482582" cy="911575"/>
          </a:xfrm>
          <a:prstGeom prst="flowChartPredefinedProcess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</a:rPr>
              <a:t>Сортировать список</a:t>
            </a:r>
          </a:p>
        </p:txBody>
      </p:sp>
      <p:sp>
        <p:nvSpPr>
          <p:cNvPr id="184" name="Shape 184"/>
          <p:cNvSpPr/>
          <p:nvPr/>
        </p:nvSpPr>
        <p:spPr>
          <a:xfrm>
            <a:off x="7003616" y="2113337"/>
            <a:ext cx="1075194" cy="395981"/>
          </a:xfrm>
          <a:prstGeom prst="flowChartTerminator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135749" y="2993275"/>
            <a:ext cx="13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2C2D30"/>
                </a:solidFill>
              </a:rPr>
              <a:t>п</a:t>
            </a: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роцесс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109022" y="2993275"/>
            <a:ext cx="107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2C2D30"/>
                </a:solidFill>
              </a:rPr>
              <a:t>д</a:t>
            </a: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анные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747100" y="299327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2C2D30"/>
                </a:solidFill>
              </a:rPr>
              <a:t>предопределенный</a:t>
            </a:r>
            <a:r>
              <a:rPr lang="en-US" sz="1600"/>
              <a:t> </a:t>
            </a: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процесс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003624" y="2993275"/>
            <a:ext cx="123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>
                <a:solidFill>
                  <a:srgbClr val="2C2D30"/>
                </a:solidFill>
              </a:rPr>
              <a:t>т</a:t>
            </a:r>
            <a:r>
              <a:rPr lang="en-US" sz="14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ерминатор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Блок-схемы</a:t>
            </a:r>
          </a:p>
        </p:txBody>
      </p:sp>
      <p:sp>
        <p:nvSpPr>
          <p:cNvPr id="194" name="Shape 194"/>
          <p:cNvSpPr/>
          <p:nvPr/>
        </p:nvSpPr>
        <p:spPr>
          <a:xfrm>
            <a:off x="3261687" y="2033523"/>
            <a:ext cx="1866900" cy="971550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 &lt; B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467924" y="2281975"/>
            <a:ext cx="469800" cy="41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5108425" y="2517498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7" name="Shape 197"/>
          <p:cNvCxnSpPr/>
          <p:nvPr/>
        </p:nvCxnSpPr>
        <p:spPr>
          <a:xfrm rot="10800000">
            <a:off x="2174487" y="2509098"/>
            <a:ext cx="1087200" cy="84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" name="Shape 198"/>
          <p:cNvSpPr txBox="1"/>
          <p:nvPr/>
        </p:nvSpPr>
        <p:spPr>
          <a:xfrm>
            <a:off x="2581052" y="2276950"/>
            <a:ext cx="398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</a:t>
            </a:r>
          </a:p>
        </p:txBody>
      </p:sp>
      <p:sp>
        <p:nvSpPr>
          <p:cNvPr id="199" name="Shape 199"/>
          <p:cNvSpPr/>
          <p:nvPr/>
        </p:nvSpPr>
        <p:spPr>
          <a:xfrm>
            <a:off x="1136024" y="2003360"/>
            <a:ext cx="12191999" cy="45720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529876" y="3179801"/>
            <a:ext cx="133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Ветвление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Конструкция if-else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Оператор if</a:t>
            </a: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4729327" y="1476566"/>
            <a:ext cx="7500" cy="530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lg" w="lg" type="none"/>
            <a:tailEnd len="med" w="med" type="none"/>
          </a:ln>
        </p:spPr>
      </p:cxnSp>
      <p:sp>
        <p:nvSpPr>
          <p:cNvPr id="212" name="Shape 212"/>
          <p:cNvSpPr/>
          <p:nvPr/>
        </p:nvSpPr>
        <p:spPr>
          <a:xfrm>
            <a:off x="3638550" y="1991154"/>
            <a:ext cx="2198050" cy="1143882"/>
          </a:xfrm>
          <a:prstGeom prst="flowChartDecision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834472" y="3209800"/>
            <a:ext cx="723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Истина</a:t>
            </a:r>
          </a:p>
        </p:txBody>
      </p:sp>
      <p:sp>
        <p:nvSpPr>
          <p:cNvPr id="214" name="Shape 214"/>
          <p:cNvSpPr/>
          <p:nvPr/>
        </p:nvSpPr>
        <p:spPr>
          <a:xfrm>
            <a:off x="4019844" y="3734640"/>
            <a:ext cx="1458000" cy="6219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</a:t>
            </a:r>
          </a:p>
        </p:txBody>
      </p:sp>
      <p:cxnSp>
        <p:nvCxnSpPr>
          <p:cNvPr id="215" name="Shape 215"/>
          <p:cNvCxnSpPr>
            <a:stCxn id="214" idx="0"/>
          </p:cNvCxnSpPr>
          <p:nvPr/>
        </p:nvCxnSpPr>
        <p:spPr>
          <a:xfrm rot="10800000">
            <a:off x="4748844" y="3134940"/>
            <a:ext cx="0" cy="5997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lg" w="lg" type="triangl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6" name="Shape 96"/>
          <p:cNvSpPr/>
          <p:nvPr/>
        </p:nvSpPr>
        <p:spPr>
          <a:xfrm>
            <a:off x="1142375" y="1850275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Операторы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ветвления, блок-схемы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Конструкция if-else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Оператор else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727649" y="2639100"/>
            <a:ext cx="601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Ложь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765604" y="2619699"/>
            <a:ext cx="708899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Истина</a:t>
            </a:r>
          </a:p>
        </p:txBody>
      </p:sp>
      <p:sp>
        <p:nvSpPr>
          <p:cNvPr id="223" name="Shape 223"/>
          <p:cNvSpPr/>
          <p:nvPr/>
        </p:nvSpPr>
        <p:spPr>
          <a:xfrm>
            <a:off x="3567670" y="2389926"/>
            <a:ext cx="2211643" cy="1150950"/>
          </a:xfrm>
          <a:prstGeom prst="flowChartDecision">
            <a:avLst/>
          </a:prstGeom>
          <a:solidFill>
            <a:srgbClr val="FFFFFF"/>
          </a:solidFill>
          <a:ln cap="flat" cmpd="sng" w="1270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</a:p>
        </p:txBody>
      </p:sp>
      <p:sp>
        <p:nvSpPr>
          <p:cNvPr id="224" name="Shape 224"/>
          <p:cNvSpPr/>
          <p:nvPr/>
        </p:nvSpPr>
        <p:spPr>
          <a:xfrm>
            <a:off x="1136025" y="2652275"/>
            <a:ext cx="1466999" cy="6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lang="en-US" sz="1200">
                <a:solidFill>
                  <a:srgbClr val="2C2D30"/>
                </a:solidFill>
              </a:rPr>
              <a:t>Действие 1</a:t>
            </a:r>
          </a:p>
        </p:txBody>
      </p:sp>
      <p:cxnSp>
        <p:nvCxnSpPr>
          <p:cNvPr id="225" name="Shape 225"/>
          <p:cNvCxnSpPr>
            <a:stCxn id="223" idx="1"/>
          </p:cNvCxnSpPr>
          <p:nvPr/>
        </p:nvCxnSpPr>
        <p:spPr>
          <a:xfrm rot="10800000">
            <a:off x="2610670" y="2954001"/>
            <a:ext cx="957000" cy="11400"/>
          </a:xfrm>
          <a:prstGeom prst="straightConnector1">
            <a:avLst/>
          </a:prstGeom>
          <a:noFill/>
          <a:ln cap="flat" cmpd="sng" w="9525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6" name="Shape 226"/>
          <p:cNvSpPr/>
          <p:nvPr/>
        </p:nvSpPr>
        <p:spPr>
          <a:xfrm>
            <a:off x="6380666" y="2638172"/>
            <a:ext cx="1467000" cy="626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lang="en-US" sz="1200">
                <a:solidFill>
                  <a:srgbClr val="2C2D30"/>
                </a:solidFill>
              </a:rPr>
              <a:t>Действие 2</a:t>
            </a:r>
          </a:p>
        </p:txBody>
      </p:sp>
      <p:cxnSp>
        <p:nvCxnSpPr>
          <p:cNvPr id="227" name="Shape 227"/>
          <p:cNvCxnSpPr>
            <a:stCxn id="223" idx="3"/>
            <a:endCxn id="226" idx="1"/>
          </p:cNvCxnSpPr>
          <p:nvPr/>
        </p:nvCxnSpPr>
        <p:spPr>
          <a:xfrm flipH="1" rot="10800000">
            <a:off x="5779313" y="2951301"/>
            <a:ext cx="601500" cy="14100"/>
          </a:xfrm>
          <a:prstGeom prst="straightConnector1">
            <a:avLst/>
          </a:prstGeom>
          <a:noFill/>
          <a:ln cap="flat" cmpd="sng" w="9525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Оператор else if</a:t>
            </a:r>
          </a:p>
        </p:txBody>
      </p:sp>
      <p:sp>
        <p:nvSpPr>
          <p:cNvPr id="233" name="Shape 233"/>
          <p:cNvSpPr/>
          <p:nvPr/>
        </p:nvSpPr>
        <p:spPr>
          <a:xfrm>
            <a:off x="1136012" y="3454850"/>
            <a:ext cx="12192000" cy="45720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136012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35" name="Shape 235"/>
          <p:cNvSpPr/>
          <p:nvPr/>
        </p:nvSpPr>
        <p:spPr>
          <a:xfrm>
            <a:off x="3701396" y="1911125"/>
            <a:ext cx="1866900" cy="971550"/>
          </a:xfrm>
          <a:prstGeom prst="flowChartDecision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Условие</a:t>
            </a:r>
          </a:p>
        </p:txBody>
      </p:sp>
      <p:sp>
        <p:nvSpPr>
          <p:cNvPr id="236" name="Shape 236"/>
          <p:cNvSpPr/>
          <p:nvPr/>
        </p:nvSpPr>
        <p:spPr>
          <a:xfrm>
            <a:off x="2930507" y="3361465"/>
            <a:ext cx="1009500" cy="5283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 1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4633577" y="2880769"/>
            <a:ext cx="12600" cy="4845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8" name="Shape 238"/>
          <p:cNvCxnSpPr/>
          <p:nvPr/>
        </p:nvCxnSpPr>
        <p:spPr>
          <a:xfrm flipH="1">
            <a:off x="3476477" y="2867434"/>
            <a:ext cx="1157100" cy="494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9" name="Shape 239"/>
          <p:cNvSpPr/>
          <p:nvPr/>
        </p:nvSpPr>
        <p:spPr>
          <a:xfrm>
            <a:off x="4148436" y="3365909"/>
            <a:ext cx="1008900" cy="5283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 2</a:t>
            </a:r>
          </a:p>
        </p:txBody>
      </p:sp>
      <p:cxnSp>
        <p:nvCxnSpPr>
          <p:cNvPr id="240" name="Shape 240"/>
          <p:cNvCxnSpPr/>
          <p:nvPr/>
        </p:nvCxnSpPr>
        <p:spPr>
          <a:xfrm>
            <a:off x="4633577" y="2871244"/>
            <a:ext cx="1265700" cy="4896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5367142" y="3372598"/>
            <a:ext cx="1009500" cy="528300"/>
          </a:xfrm>
          <a:prstGeom prst="rect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Действие 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142375" y="599214"/>
            <a:ext cx="6854400" cy="3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413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Оператор switch</a:t>
            </a:r>
          </a:p>
          <a:p>
            <a:pPr indent="-241300" lvl="0" marL="431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Тернарный оператор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Функции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Функции</a:t>
            </a:r>
          </a:p>
        </p:txBody>
      </p:sp>
      <p:sp>
        <p:nvSpPr>
          <p:cNvPr id="257" name="Shape 257"/>
          <p:cNvSpPr/>
          <p:nvPr/>
        </p:nvSpPr>
        <p:spPr>
          <a:xfrm>
            <a:off x="1136012" y="3912050"/>
            <a:ext cx="12192000" cy="0"/>
          </a:xfrm>
          <a:prstGeom prst="rect">
            <a:avLst/>
          </a:prstGeom>
          <a:noFill/>
          <a:ln cap="flat" cmpd="sng" w="19050">
            <a:solidFill>
              <a:srgbClr val="6588AB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58" name="Shape 258"/>
          <p:cNvSpPr/>
          <p:nvPr/>
        </p:nvSpPr>
        <p:spPr>
          <a:xfrm>
            <a:off x="1136275" y="2609725"/>
            <a:ext cx="68544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</a:rPr>
              <a:t>Функция –</a:t>
            </a:r>
            <a:r>
              <a:rPr lang="en-US" sz="1600">
                <a:solidFill>
                  <a:srgbClr val="2C2D30"/>
                </a:solidFill>
              </a:rPr>
              <a:t> это блок кода, к которому можно обращаться из разных частей скрипта.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36023" y="576014"/>
            <a:ext cx="9139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Рекурсия</a:t>
            </a:r>
          </a:p>
        </p:txBody>
      </p:sp>
      <p:cxnSp>
        <p:nvCxnSpPr>
          <p:cNvPr id="264" name="Shape 264"/>
          <p:cNvCxnSpPr/>
          <p:nvPr/>
        </p:nvCxnSpPr>
        <p:spPr>
          <a:xfrm rot="10800000">
            <a:off x="2374171" y="2909713"/>
            <a:ext cx="6621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65" name="Shape 265"/>
          <p:cNvSpPr txBox="1"/>
          <p:nvPr/>
        </p:nvSpPr>
        <p:spPr>
          <a:xfrm>
            <a:off x="4012175" y="3355800"/>
            <a:ext cx="60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Нет</a:t>
            </a:r>
          </a:p>
        </p:txBody>
      </p:sp>
      <p:sp>
        <p:nvSpPr>
          <p:cNvPr id="266" name="Shape 266"/>
          <p:cNvSpPr/>
          <p:nvPr/>
        </p:nvSpPr>
        <p:spPr>
          <a:xfrm>
            <a:off x="3311696" y="3660600"/>
            <a:ext cx="1238400" cy="65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число</a:t>
            </a:r>
          </a:p>
        </p:txBody>
      </p:sp>
      <p:sp>
        <p:nvSpPr>
          <p:cNvPr id="267" name="Shape 267"/>
          <p:cNvSpPr/>
          <p:nvPr/>
        </p:nvSpPr>
        <p:spPr>
          <a:xfrm>
            <a:off x="3036271" y="2511250"/>
            <a:ext cx="1835150" cy="796925"/>
          </a:xfrm>
          <a:prstGeom prst="flowChartDecision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n &gt; 1</a:t>
            </a:r>
          </a:p>
        </p:txBody>
      </p:sp>
      <p:cxnSp>
        <p:nvCxnSpPr>
          <p:cNvPr id="268" name="Shape 268"/>
          <p:cNvCxnSpPr/>
          <p:nvPr/>
        </p:nvCxnSpPr>
        <p:spPr>
          <a:xfrm rot="10800000">
            <a:off x="4859400" y="2903363"/>
            <a:ext cx="6621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9" name="Shape 269"/>
          <p:cNvCxnSpPr/>
          <p:nvPr/>
        </p:nvCxnSpPr>
        <p:spPr>
          <a:xfrm>
            <a:off x="3945112" y="3293888"/>
            <a:ext cx="4800" cy="36510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0" name="Shape 270"/>
          <p:cNvSpPr/>
          <p:nvPr/>
        </p:nvSpPr>
        <p:spPr>
          <a:xfrm>
            <a:off x="7327950" y="2680137"/>
            <a:ext cx="1514483" cy="459216"/>
          </a:xfrm>
          <a:prstGeom prst="flowChartTerminator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Завершить работу</a:t>
            </a:r>
          </a:p>
        </p:txBody>
      </p:sp>
      <p:cxnSp>
        <p:nvCxnSpPr>
          <p:cNvPr id="271" name="Shape 271"/>
          <p:cNvCxnSpPr/>
          <p:nvPr/>
        </p:nvCxnSpPr>
        <p:spPr>
          <a:xfrm rot="10800000">
            <a:off x="2049596" y="2870013"/>
            <a:ext cx="1262100" cy="1131900"/>
          </a:xfrm>
          <a:prstGeom prst="bentConnector3">
            <a:avLst>
              <a:gd fmla="val 87739" name="adj1"/>
            </a:avLst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2" name="Shape 272"/>
          <p:cNvSpPr/>
          <p:nvPr/>
        </p:nvSpPr>
        <p:spPr>
          <a:xfrm>
            <a:off x="5521500" y="2571575"/>
            <a:ext cx="1238400" cy="65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Вывести число</a:t>
            </a:r>
          </a:p>
        </p:txBody>
      </p:sp>
      <p:cxnSp>
        <p:nvCxnSpPr>
          <p:cNvPr id="273" name="Shape 273"/>
          <p:cNvCxnSpPr/>
          <p:nvPr/>
        </p:nvCxnSpPr>
        <p:spPr>
          <a:xfrm>
            <a:off x="6759750" y="2909711"/>
            <a:ext cx="568200" cy="0"/>
          </a:xfrm>
          <a:prstGeom prst="straightConnector1">
            <a:avLst/>
          </a:prstGeom>
          <a:noFill/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4" name="Shape 274"/>
          <p:cNvSpPr/>
          <p:nvPr/>
        </p:nvSpPr>
        <p:spPr>
          <a:xfrm>
            <a:off x="1136034" y="2581100"/>
            <a:ext cx="1238400" cy="65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588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Выполнить рекурсивную функцию</a:t>
            </a:r>
          </a:p>
        </p:txBody>
      </p:sp>
      <p:sp>
        <p:nvSpPr>
          <p:cNvPr id="275" name="Shape 275"/>
          <p:cNvSpPr/>
          <p:nvPr/>
        </p:nvSpPr>
        <p:spPr>
          <a:xfrm>
            <a:off x="1136025" y="1271847"/>
            <a:ext cx="6854400" cy="9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«Чтобы понять рекурсию, нужно сначала понять рекурсию» </a:t>
            </a:r>
            <a:r>
              <a:rPr lang="en-US" sz="1600">
                <a:solidFill>
                  <a:srgbClr val="A6AAA9"/>
                </a:solidFill>
              </a:rPr>
              <a:t>© Аноним</a:t>
            </a:r>
            <a:r>
              <a:rPr lang="en-US" sz="1600">
                <a:solidFill>
                  <a:srgbClr val="CCD4D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334649" y="2239500"/>
            <a:ext cx="3828599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008">
                <a:solidFill>
                  <a:srgbClr val="4C5D6E"/>
                </a:solidFill>
              </a:rPr>
              <a:t>Области видимости</a:t>
            </a:r>
          </a:p>
        </p:txBody>
      </p:sp>
      <p:sp>
        <p:nvSpPr>
          <p:cNvPr id="281" name="Shape 281"/>
          <p:cNvSpPr/>
          <p:nvPr/>
        </p:nvSpPr>
        <p:spPr>
          <a:xfrm>
            <a:off x="589325" y="1089500"/>
            <a:ext cx="3629400" cy="3067200"/>
          </a:xfrm>
          <a:prstGeom prst="rect">
            <a:avLst/>
          </a:prstGeom>
          <a:solidFill>
            <a:srgbClr val="CCD4DC"/>
          </a:solidFill>
          <a:ln cap="flat" cmpd="sng" w="12700">
            <a:solidFill>
              <a:srgbClr val="4C5D6D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Глобальная область видимости</a:t>
            </a:r>
          </a:p>
        </p:txBody>
      </p:sp>
      <p:sp>
        <p:nvSpPr>
          <p:cNvPr id="282" name="Shape 282"/>
          <p:cNvSpPr/>
          <p:nvPr/>
        </p:nvSpPr>
        <p:spPr>
          <a:xfrm>
            <a:off x="683672" y="1401708"/>
            <a:ext cx="3449700" cy="2651100"/>
          </a:xfrm>
          <a:prstGeom prst="rect">
            <a:avLst/>
          </a:prstGeom>
          <a:solidFill>
            <a:srgbClr val="6588AB"/>
          </a:solidFill>
          <a:ln cap="flat" cmpd="sng" w="12700">
            <a:solidFill>
              <a:srgbClr val="4C5D6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Тело функции</a:t>
            </a:r>
          </a:p>
        </p:txBody>
      </p:sp>
      <p:sp>
        <p:nvSpPr>
          <p:cNvPr id="283" name="Shape 283"/>
          <p:cNvSpPr/>
          <p:nvPr/>
        </p:nvSpPr>
        <p:spPr>
          <a:xfrm>
            <a:off x="777496" y="1664841"/>
            <a:ext cx="3246900" cy="2312400"/>
          </a:xfrm>
          <a:prstGeom prst="rect">
            <a:avLst/>
          </a:prstGeom>
          <a:solidFill>
            <a:srgbClr val="4C5D6D"/>
          </a:solidFill>
          <a:ln cap="flat" cmpd="sng" w="12700">
            <a:solidFill>
              <a:srgbClr val="BDC2CA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Локальная область видимости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02" name="Shape 102"/>
          <p:cNvSpPr/>
          <p:nvPr/>
        </p:nvSpPr>
        <p:spPr>
          <a:xfrm>
            <a:off x="1142375" y="1850275"/>
            <a:ext cx="68544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Конcтрукция switch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Тернарный оператор</a:t>
            </a:r>
          </a:p>
          <a:p>
            <a:pPr indent="-266700" lvl="0" marL="431800" rtl="0"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Функции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Операторы в 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Оператор</a:t>
            </a:r>
          </a:p>
        </p:txBody>
      </p:sp>
      <p:sp>
        <p:nvSpPr>
          <p:cNvPr id="113" name="Shape 113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Это наименьшая автономная часть языка программирования, т.е. команда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Операторы бывают:</a:t>
            </a:r>
          </a:p>
        </p:txBody>
      </p:sp>
      <p:sp>
        <p:nvSpPr>
          <p:cNvPr id="119" name="Shape 119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унарные</a:t>
            </a: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бинарные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Унарный оператор</a:t>
            </a:r>
          </a:p>
        </p:txBody>
      </p:sp>
      <p:sp>
        <p:nvSpPr>
          <p:cNvPr id="125" name="Shape 125"/>
          <p:cNvSpPr/>
          <p:nvPr/>
        </p:nvSpPr>
        <p:spPr>
          <a:xfrm>
            <a:off x="1142375" y="2217475"/>
            <a:ext cx="6854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Применяется к одному операнду:</a:t>
            </a:r>
          </a:p>
        </p:txBody>
      </p:sp>
      <p:pic>
        <p:nvPicPr>
          <p:cNvPr descr="Снимок экрана 2017-03-15 в 17.08.30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74" y="2866799"/>
            <a:ext cx="6854398" cy="94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Бинарный</a:t>
            </a:r>
            <a:r>
              <a:rPr lang="en-US" sz="3200">
                <a:solidFill>
                  <a:srgbClr val="4C5D6E"/>
                </a:solidFill>
              </a:rPr>
              <a:t> оператор</a:t>
            </a:r>
          </a:p>
        </p:txBody>
      </p:sp>
      <p:sp>
        <p:nvSpPr>
          <p:cNvPr id="132" name="Shape 132"/>
          <p:cNvSpPr/>
          <p:nvPr/>
        </p:nvSpPr>
        <p:spPr>
          <a:xfrm>
            <a:off x="1142375" y="2217475"/>
            <a:ext cx="6854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Применяется к двум операндам:</a:t>
            </a:r>
          </a:p>
        </p:txBody>
      </p:sp>
      <p:pic>
        <p:nvPicPr>
          <p:cNvPr descr="Снимок экрана 2017-03-15 в 17.12.08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74" y="2930024"/>
            <a:ext cx="6302036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У некоторых операторов есть свои особые названия:</a:t>
            </a:r>
          </a:p>
        </p:txBody>
      </p:sp>
      <p:sp>
        <p:nvSpPr>
          <p:cNvPr id="139" name="Shape 139"/>
          <p:cNvSpPr/>
          <p:nvPr/>
        </p:nvSpPr>
        <p:spPr>
          <a:xfrm>
            <a:off x="1142375" y="1643150"/>
            <a:ext cx="68544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1600">
                <a:solidFill>
                  <a:schemeClr val="accent2"/>
                </a:solidFill>
              </a:rPr>
              <a:t>Инкремент –</a:t>
            </a:r>
            <a:r>
              <a:rPr lang="en-US" sz="1600"/>
              <a:t> увеличение операнда на установленный фиксированный шаг (как правило – единицу). Он же a++ или a+1.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1600">
                <a:solidFill>
                  <a:schemeClr val="accent2"/>
                </a:solidFill>
              </a:rPr>
              <a:t>Декремент –</a:t>
            </a:r>
            <a:r>
              <a:rPr lang="en-US" sz="1600"/>
              <a:t> обратная инкременту операция. a--  или a-1.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1600">
                <a:solidFill>
                  <a:schemeClr val="accent2"/>
                </a:solidFill>
              </a:rPr>
              <a:t>Конкатенация –</a:t>
            </a:r>
            <a:r>
              <a:rPr lang="en-US" sz="1600"/>
              <a:t> сложение строк. Обратной операции нет.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