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7" r:id="rId6"/>
    <p:sldId id="269" r:id="rId7"/>
    <p:sldId id="270" r:id="rId8"/>
    <p:sldId id="261" r:id="rId9"/>
    <p:sldId id="260" r:id="rId10"/>
    <p:sldId id="271" r:id="rId11"/>
    <p:sldId id="272" r:id="rId12"/>
    <p:sldId id="274" r:id="rId13"/>
    <p:sldId id="275" r:id="rId14"/>
    <p:sldId id="277" r:id="rId15"/>
    <p:sldId id="279" r:id="rId16"/>
    <p:sldId id="278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09:06:52.49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c.gov/500cities/methodolog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4A03-4A71-4B19-BE74-B2CCAD841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br>
              <a:rPr lang="en-US" dirty="0"/>
            </a:br>
            <a:r>
              <a:rPr lang="en-US" dirty="0"/>
              <a:t>Unit 3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85CE2-A25B-4548-8A2C-EC832546C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Grace Flynn</a:t>
            </a:r>
          </a:p>
        </p:txBody>
      </p:sp>
    </p:spTree>
    <p:extLst>
      <p:ext uri="{BB962C8B-B14F-4D97-AF65-F5344CB8AC3E}">
        <p14:creationId xmlns:p14="http://schemas.microsoft.com/office/powerpoint/2010/main" val="54124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FA80-1C90-4360-94F0-2186C393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369" y="342613"/>
            <a:ext cx="7756725" cy="75892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Models and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90928C-4930-4FD8-9C05-164FC7F01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77904"/>
              </p:ext>
            </p:extLst>
          </p:nvPr>
        </p:nvGraphicFramePr>
        <p:xfrm>
          <a:off x="2246874" y="1813524"/>
          <a:ext cx="9331716" cy="285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858">
                  <a:extLst>
                    <a:ext uri="{9D8B030D-6E8A-4147-A177-3AD203B41FA5}">
                      <a16:colId xmlns:a16="http://schemas.microsoft.com/office/drawing/2014/main" val="1394304981"/>
                    </a:ext>
                  </a:extLst>
                </a:gridCol>
                <a:gridCol w="4665858">
                  <a:extLst>
                    <a:ext uri="{9D8B030D-6E8A-4147-A177-3AD203B41FA5}">
                      <a16:colId xmlns:a16="http://schemas.microsoft.com/office/drawing/2014/main" val="2397249962"/>
                    </a:ext>
                  </a:extLst>
                </a:gridCol>
              </a:tblGrid>
              <a:tr h="517663">
                <a:tc>
                  <a:txBody>
                    <a:bodyPr/>
                    <a:lstStyle/>
                    <a:p>
                      <a:r>
                        <a:rPr lang="en-US" dirty="0"/>
                        <a:t>Test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= 3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57097"/>
                  </a:ext>
                </a:extLst>
              </a:tr>
              <a:tr h="39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[0.79041916, 0.83233533, 0.76506024]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85761"/>
                  </a:ext>
                </a:extLst>
              </a:tr>
              <a:tr h="39200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[0.66467066, 0.67065868, 0.6746988 ]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97705"/>
                  </a:ext>
                </a:extLst>
              </a:tr>
              <a:tr h="51766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[0.73053892, 0.77245509, 0.76506024]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388"/>
                  </a:ext>
                </a:extLst>
              </a:tr>
              <a:tr h="517663">
                <a:tc>
                  <a:txBody>
                    <a:bodyPr/>
                    <a:lstStyle/>
                    <a:p>
                      <a:r>
                        <a:rPr lang="en-US" dirty="0"/>
                        <a:t>Random Forest with Grid Search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[0.70658683, 0.76047904, 0.70481928]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8194"/>
                  </a:ext>
                </a:extLst>
              </a:tr>
              <a:tr h="517663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[0.70658683, 0.74251497, 0.71686747]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4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BF9F-7374-48BE-BA46-591F0D09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269" y="456872"/>
            <a:ext cx="8260213" cy="896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Best Model for classification by r²</a:t>
            </a:r>
            <a:r>
              <a:rPr lang="en-US" u="sng" dirty="0">
                <a:latin typeface="Arial Black" panose="020B0A04020102020204" pitchFamily="34" charset="0"/>
              </a:rPr>
              <a:t> </a:t>
            </a:r>
            <a:br>
              <a:rPr lang="en-US" u="sng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A1BC5D-8783-4CD6-B9FA-795D5EC07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655325"/>
              </p:ext>
            </p:extLst>
          </p:nvPr>
        </p:nvGraphicFramePr>
        <p:xfrm>
          <a:off x="868680" y="2190750"/>
          <a:ext cx="11121392" cy="112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348">
                  <a:extLst>
                    <a:ext uri="{9D8B030D-6E8A-4147-A177-3AD203B41FA5}">
                      <a16:colId xmlns:a16="http://schemas.microsoft.com/office/drawing/2014/main" val="877373686"/>
                    </a:ext>
                  </a:extLst>
                </a:gridCol>
                <a:gridCol w="1745932">
                  <a:extLst>
                    <a:ext uri="{9D8B030D-6E8A-4147-A177-3AD203B41FA5}">
                      <a16:colId xmlns:a16="http://schemas.microsoft.com/office/drawing/2014/main" val="2025034869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251884471"/>
                    </a:ext>
                  </a:extLst>
                </a:gridCol>
                <a:gridCol w="4823462">
                  <a:extLst>
                    <a:ext uri="{9D8B030D-6E8A-4147-A177-3AD203B41FA5}">
                      <a16:colId xmlns:a16="http://schemas.microsoft.com/office/drawing/2014/main" val="1111707699"/>
                    </a:ext>
                  </a:extLst>
                </a:gridCol>
              </a:tblGrid>
              <a:tr h="237362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30403"/>
                  </a:ext>
                </a:extLst>
              </a:tr>
              <a:tr h="7608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[0.79041916, 0.83233533, 0.76506024]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53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796B1-67D3-4E19-A036-A91D4E877265}"/>
              </a:ext>
            </a:extLst>
          </p:cNvPr>
          <p:cNvSpPr txBox="1"/>
          <p:nvPr/>
        </p:nvSpPr>
        <p:spPr>
          <a:xfrm>
            <a:off x="1541721" y="4525557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score: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027585-AC05-46F6-95CE-FC4E5AE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89943"/>
              </p:ext>
            </p:extLst>
          </p:nvPr>
        </p:nvGraphicFramePr>
        <p:xfrm>
          <a:off x="4848445" y="4100875"/>
          <a:ext cx="2828262" cy="207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54">
                  <a:extLst>
                    <a:ext uri="{9D8B030D-6E8A-4147-A177-3AD203B41FA5}">
                      <a16:colId xmlns:a16="http://schemas.microsoft.com/office/drawing/2014/main" val="3792829026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1096473338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182556819"/>
                    </a:ext>
                  </a:extLst>
                </a:gridCol>
              </a:tblGrid>
              <a:tr h="693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99625"/>
                  </a:ext>
                </a:extLst>
              </a:tr>
              <a:tr h="693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29141"/>
                  </a:ext>
                </a:extLst>
              </a:tr>
              <a:tr h="693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6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62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FD2D-4D2B-4A51-A8D4-00CB38D0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824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Redefine dependent variable…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18B6E-D0D6-42AE-9B9C-26AC9506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0" t="1183" r="40945" b="-1183"/>
          <a:stretch/>
        </p:blipFill>
        <p:spPr>
          <a:xfrm>
            <a:off x="1671415" y="1552353"/>
            <a:ext cx="2178367" cy="1939945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F19AD38-FBEE-4744-8E09-E9D3767F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495" t="48513" r="31204" b="478"/>
          <a:stretch/>
        </p:blipFill>
        <p:spPr>
          <a:xfrm>
            <a:off x="572653" y="3727797"/>
            <a:ext cx="4375890" cy="264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FC5E3-58BD-4FBE-8E21-D6435043A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34" b="2079"/>
          <a:stretch/>
        </p:blipFill>
        <p:spPr>
          <a:xfrm>
            <a:off x="6294337" y="3630407"/>
            <a:ext cx="5584594" cy="274634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D66ADB9-8613-4A9F-8D4B-91D89F6FA32B}"/>
              </a:ext>
            </a:extLst>
          </p:cNvPr>
          <p:cNvSpPr/>
          <p:nvPr/>
        </p:nvSpPr>
        <p:spPr>
          <a:xfrm rot="10800000">
            <a:off x="5158924" y="4869712"/>
            <a:ext cx="925033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E9331-355F-49D0-8ED3-257CB827E563}"/>
              </a:ext>
            </a:extLst>
          </p:cNvPr>
          <p:cNvSpPr txBox="1"/>
          <p:nvPr/>
        </p:nvSpPr>
        <p:spPr>
          <a:xfrm>
            <a:off x="6642338" y="2287702"/>
            <a:ext cx="413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the median = low-risk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the median = hi-risk</a:t>
            </a:r>
          </a:p>
        </p:txBody>
      </p:sp>
    </p:spTree>
    <p:extLst>
      <p:ext uri="{BB962C8B-B14F-4D97-AF65-F5344CB8AC3E}">
        <p14:creationId xmlns:p14="http://schemas.microsoft.com/office/powerpoint/2010/main" val="39089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AFE6-4639-4B1C-A1A3-3C8A5223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95" y="337031"/>
            <a:ext cx="7295354" cy="9069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Leave as a 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E3FE-1934-4853-BF7D-5FC355A4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361" y="1782725"/>
            <a:ext cx="8915400" cy="3777622"/>
          </a:xfrm>
        </p:spPr>
        <p:txBody>
          <a:bodyPr/>
          <a:lstStyle/>
          <a:p>
            <a:r>
              <a:rPr lang="en-US" dirty="0"/>
              <a:t>Ran PCA (</a:t>
            </a:r>
            <a:r>
              <a:rPr lang="en-US" dirty="0" err="1"/>
              <a:t>n_components</a:t>
            </a:r>
            <a:r>
              <a:rPr lang="en-US" dirty="0"/>
              <a:t> = .80) and then vanilla linear regression: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55380-D348-428A-91A7-1C96CF0C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95" y="2409366"/>
            <a:ext cx="4903317" cy="33789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E1BBB1-91E0-4FBF-848B-A3EB185B7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58375"/>
              </p:ext>
            </p:extLst>
          </p:nvPr>
        </p:nvGraphicFramePr>
        <p:xfrm>
          <a:off x="7443974" y="2505526"/>
          <a:ext cx="4485758" cy="159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46">
                  <a:extLst>
                    <a:ext uri="{9D8B030D-6E8A-4147-A177-3AD203B41FA5}">
                      <a16:colId xmlns:a16="http://schemas.microsoft.com/office/drawing/2014/main" val="1929708288"/>
                    </a:ext>
                  </a:extLst>
                </a:gridCol>
                <a:gridCol w="974944">
                  <a:extLst>
                    <a:ext uri="{9D8B030D-6E8A-4147-A177-3AD203B41FA5}">
                      <a16:colId xmlns:a16="http://schemas.microsoft.com/office/drawing/2014/main" val="4014910330"/>
                    </a:ext>
                  </a:extLst>
                </a:gridCol>
                <a:gridCol w="2516968">
                  <a:extLst>
                    <a:ext uri="{9D8B030D-6E8A-4147-A177-3AD203B41FA5}">
                      <a16:colId xmlns:a16="http://schemas.microsoft.com/office/drawing/2014/main" val="91639414"/>
                    </a:ext>
                  </a:extLst>
                </a:gridCol>
              </a:tblGrid>
              <a:tr h="552277"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82053"/>
                  </a:ext>
                </a:extLst>
              </a:tr>
              <a:tr h="953245"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[0.59025356, 0.61769295, 0.58687229]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9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88E41-6E74-4919-883D-14EBA290E5FF}"/>
              </a:ext>
            </a:extLst>
          </p:cNvPr>
          <p:cNvSpPr txBox="1"/>
          <p:nvPr/>
        </p:nvSpPr>
        <p:spPr>
          <a:xfrm>
            <a:off x="8027581" y="4452320"/>
            <a:ext cx="25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be improved!</a:t>
            </a:r>
          </a:p>
        </p:txBody>
      </p:sp>
    </p:spTree>
    <p:extLst>
      <p:ext uri="{BB962C8B-B14F-4D97-AF65-F5344CB8AC3E}">
        <p14:creationId xmlns:p14="http://schemas.microsoft.com/office/powerpoint/2010/main" val="319268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31B01-EDF1-4B84-989B-00C1124D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54" y="2530183"/>
            <a:ext cx="4725477" cy="3201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67F20F-C0DB-4C62-A312-39F19D69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80" y="2530182"/>
            <a:ext cx="4725477" cy="3201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01A1F-BBF0-4E9C-9BDC-C398A5C9CF52}"/>
              </a:ext>
            </a:extLst>
          </p:cNvPr>
          <p:cNvSpPr txBox="1"/>
          <p:nvPr/>
        </p:nvSpPr>
        <p:spPr>
          <a:xfrm>
            <a:off x="1823483" y="231067"/>
            <a:ext cx="530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Dealing with outliers…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307D4-57B3-4322-943A-89B839D89925}"/>
              </a:ext>
            </a:extLst>
          </p:cNvPr>
          <p:cNvSpPr txBox="1"/>
          <p:nvPr/>
        </p:nvSpPr>
        <p:spPr>
          <a:xfrm>
            <a:off x="1823483" y="942022"/>
            <a:ext cx="533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outliers =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4591A-8BD6-4851-BB69-83524BE1AEFD}"/>
              </a:ext>
            </a:extLst>
          </p:cNvPr>
          <p:cNvSpPr txBox="1"/>
          <p:nvPr/>
        </p:nvSpPr>
        <p:spPr>
          <a:xfrm>
            <a:off x="1573619" y="2030819"/>
            <a:ext cx="132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4B3D9-C4EA-4708-9E0E-082F01F40E68}"/>
              </a:ext>
            </a:extLst>
          </p:cNvPr>
          <p:cNvSpPr txBox="1"/>
          <p:nvPr/>
        </p:nvSpPr>
        <p:spPr>
          <a:xfrm>
            <a:off x="8213665" y="2030819"/>
            <a:ext cx="132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41299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01A1F-BBF0-4E9C-9BDC-C398A5C9CF52}"/>
              </a:ext>
            </a:extLst>
          </p:cNvPr>
          <p:cNvSpPr txBox="1"/>
          <p:nvPr/>
        </p:nvSpPr>
        <p:spPr>
          <a:xfrm>
            <a:off x="1823483" y="231067"/>
            <a:ext cx="530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Dealing with outliers…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307D4-57B3-4322-943A-89B839D89925}"/>
              </a:ext>
            </a:extLst>
          </p:cNvPr>
          <p:cNvSpPr txBox="1"/>
          <p:nvPr/>
        </p:nvSpPr>
        <p:spPr>
          <a:xfrm>
            <a:off x="1823483" y="942022"/>
            <a:ext cx="533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outliers =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4591A-8BD6-4851-BB69-83524BE1AEFD}"/>
              </a:ext>
            </a:extLst>
          </p:cNvPr>
          <p:cNvSpPr txBox="1"/>
          <p:nvPr/>
        </p:nvSpPr>
        <p:spPr>
          <a:xfrm>
            <a:off x="1573619" y="2030819"/>
            <a:ext cx="132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4B3D9-C4EA-4708-9E0E-082F01F40E68}"/>
              </a:ext>
            </a:extLst>
          </p:cNvPr>
          <p:cNvSpPr txBox="1"/>
          <p:nvPr/>
        </p:nvSpPr>
        <p:spPr>
          <a:xfrm>
            <a:off x="8213665" y="2030819"/>
            <a:ext cx="132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0A95D-F998-4032-AA32-C5BF1300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76" y="2676032"/>
            <a:ext cx="4903317" cy="3378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4F8F9-0838-4767-9688-9E14A7C9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83" y="2676032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8A4E21-D647-4EDE-9FBB-C49CB74F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7816"/>
              </p:ext>
            </p:extLst>
          </p:nvPr>
        </p:nvGraphicFramePr>
        <p:xfrm>
          <a:off x="1945760" y="2271609"/>
          <a:ext cx="8729329" cy="2587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254">
                  <a:extLst>
                    <a:ext uri="{9D8B030D-6E8A-4147-A177-3AD203B41FA5}">
                      <a16:colId xmlns:a16="http://schemas.microsoft.com/office/drawing/2014/main" val="1147036573"/>
                    </a:ext>
                  </a:extLst>
                </a:gridCol>
                <a:gridCol w="1583254">
                  <a:extLst>
                    <a:ext uri="{9D8B030D-6E8A-4147-A177-3AD203B41FA5}">
                      <a16:colId xmlns:a16="http://schemas.microsoft.com/office/drawing/2014/main" val="1929708288"/>
                    </a:ext>
                  </a:extLst>
                </a:gridCol>
                <a:gridCol w="1341695">
                  <a:extLst>
                    <a:ext uri="{9D8B030D-6E8A-4147-A177-3AD203B41FA5}">
                      <a16:colId xmlns:a16="http://schemas.microsoft.com/office/drawing/2014/main" val="4014910330"/>
                    </a:ext>
                  </a:extLst>
                </a:gridCol>
                <a:gridCol w="4221126">
                  <a:extLst>
                    <a:ext uri="{9D8B030D-6E8A-4147-A177-3AD203B41FA5}">
                      <a16:colId xmlns:a16="http://schemas.microsoft.com/office/drawing/2014/main" val="91639414"/>
                    </a:ext>
                  </a:extLst>
                </a:gridCol>
              </a:tblGrid>
              <a:tr h="650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82053"/>
                  </a:ext>
                </a:extLst>
              </a:tr>
              <a:tr h="968555">
                <a:tc>
                  <a:txBody>
                    <a:bodyPr/>
                    <a:lstStyle/>
                    <a:p>
                      <a:r>
                        <a:rPr lang="en-US" dirty="0"/>
                        <a:t>With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[0.59025356, 0.61769295, 0.58687229]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9304"/>
                  </a:ext>
                </a:extLst>
              </a:tr>
              <a:tr h="9685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outliers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[0.74706727, 0.73632426, 0.74497987]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754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D8B550-A20F-4CCD-8E17-BFDFC543E3FE}"/>
              </a:ext>
            </a:extLst>
          </p:cNvPr>
          <p:cNvSpPr txBox="1"/>
          <p:nvPr/>
        </p:nvSpPr>
        <p:spPr>
          <a:xfrm>
            <a:off x="1945759" y="637955"/>
            <a:ext cx="61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Last Table</a:t>
            </a:r>
          </a:p>
        </p:txBody>
      </p:sp>
    </p:spTree>
    <p:extLst>
      <p:ext uri="{BB962C8B-B14F-4D97-AF65-F5344CB8AC3E}">
        <p14:creationId xmlns:p14="http://schemas.microsoft.com/office/powerpoint/2010/main" val="200898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540B-A917-41B6-A1CB-22D32B7B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Assumptions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F530-EBC4-4905-AD01-A6E9780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CDC made accurate predictions from survey and census data</a:t>
            </a:r>
          </a:p>
          <a:p>
            <a:pPr lvl="1"/>
            <a:r>
              <a:rPr lang="en-US" dirty="0"/>
              <a:t>Poststratification method</a:t>
            </a:r>
          </a:p>
          <a:p>
            <a:r>
              <a:rPr lang="en-US" dirty="0"/>
              <a:t>CDC accurately corrected for non-response bias</a:t>
            </a:r>
          </a:p>
          <a:p>
            <a:pPr lvl="1"/>
            <a:r>
              <a:rPr lang="en-US" dirty="0"/>
              <a:t>Those severely in poverty and/or afflicted with multiple illnesses are probably more likely to not respond to surveys</a:t>
            </a:r>
          </a:p>
          <a:p>
            <a:r>
              <a:rPr lang="en-US" dirty="0"/>
              <a:t>The CDC chose 500 cities that accurately represent the US</a:t>
            </a:r>
          </a:p>
          <a:p>
            <a:r>
              <a:rPr lang="en-US" dirty="0"/>
              <a:t>Lost data in making this a classification problem</a:t>
            </a:r>
          </a:p>
          <a:p>
            <a:r>
              <a:rPr lang="en-US" dirty="0"/>
              <a:t>Linear regression lost data by removing outliers, but increased accuracy</a:t>
            </a:r>
          </a:p>
        </p:txBody>
      </p:sp>
    </p:spTree>
    <p:extLst>
      <p:ext uri="{BB962C8B-B14F-4D97-AF65-F5344CB8AC3E}">
        <p14:creationId xmlns:p14="http://schemas.microsoft.com/office/powerpoint/2010/main" val="380813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289D-678C-4690-BD41-77ED53A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B7A8-1296-45C7-9D9D-17E20B6A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data and analyze as time series</a:t>
            </a:r>
          </a:p>
          <a:p>
            <a:endParaRPr lang="en-US" dirty="0"/>
          </a:p>
          <a:p>
            <a:r>
              <a:rPr lang="en-US" dirty="0"/>
              <a:t>Compare data across countries with different healthcare systems</a:t>
            </a:r>
          </a:p>
        </p:txBody>
      </p:sp>
    </p:spTree>
    <p:extLst>
      <p:ext uri="{BB962C8B-B14F-4D97-AF65-F5344CB8AC3E}">
        <p14:creationId xmlns:p14="http://schemas.microsoft.com/office/powerpoint/2010/main" val="20154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7F37-4A41-4292-84DA-5BAE79A9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Purpose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4238-2CB2-457B-BB9A-F92AB3F4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examine a city’s health behaviors and disease proportion, can we estimate the percentage of people with/without health insurance</a:t>
            </a:r>
            <a:r>
              <a:rPr lang="en-US" sz="2400" dirty="0">
                <a:latin typeface="Bahnschrift Light Condensed" panose="020B0502040204020203" pitchFamily="34" charset="0"/>
              </a:rPr>
              <a:t>?</a:t>
            </a:r>
          </a:p>
          <a:p>
            <a:endParaRPr lang="en-US" sz="2400" dirty="0"/>
          </a:p>
          <a:p>
            <a:r>
              <a:rPr lang="en-US" sz="2400" dirty="0"/>
              <a:t>Target Variable = Percent of People with Access to Healthcare</a:t>
            </a:r>
          </a:p>
        </p:txBody>
      </p:sp>
    </p:spTree>
    <p:extLst>
      <p:ext uri="{BB962C8B-B14F-4D97-AF65-F5344CB8AC3E}">
        <p14:creationId xmlns:p14="http://schemas.microsoft.com/office/powerpoint/2010/main" val="19460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283A-95E4-4DA3-A028-F905173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6B59-C6AF-4817-A5B6-6C0366CF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Comorbidity – when two or more illnesses are found together</a:t>
            </a:r>
          </a:p>
          <a:p>
            <a:pPr lvl="1"/>
            <a:r>
              <a:rPr lang="en-US" sz="2000" dirty="0"/>
              <a:t>Depression and anxiety are a common example of this</a:t>
            </a:r>
          </a:p>
          <a:p>
            <a:endParaRPr lang="en-US" sz="2000" dirty="0"/>
          </a:p>
          <a:p>
            <a:r>
              <a:rPr lang="en-US" sz="2000" dirty="0"/>
              <a:t>Access – access to healthcare can be measured by a number of things, but this analysis defines it as not having health insurance</a:t>
            </a:r>
          </a:p>
          <a:p>
            <a:endParaRPr lang="en-US" sz="2000" dirty="0"/>
          </a:p>
          <a:p>
            <a:r>
              <a:rPr lang="en-US" sz="2000" dirty="0"/>
              <a:t>PCP – Primary care physician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CA1A-0876-40D1-BABF-65C3DE2E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500 Cities CDC Dataset –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What’s in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9C28-44E0-4299-B3C2-4148A48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Measures:</a:t>
            </a:r>
          </a:p>
          <a:p>
            <a:pPr lvl="1"/>
            <a:r>
              <a:rPr lang="en-US" dirty="0"/>
              <a:t>Unhealthy behaviors</a:t>
            </a:r>
          </a:p>
          <a:p>
            <a:pPr lvl="1"/>
            <a:r>
              <a:rPr lang="en-US" dirty="0"/>
              <a:t>Health Outcomes</a:t>
            </a:r>
          </a:p>
          <a:p>
            <a:pPr lvl="1"/>
            <a:r>
              <a:rPr lang="en-US" dirty="0"/>
              <a:t>Items that could prevent health problems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Uses information from CDC Behavioral Risk Factor Surveillance System, the 2010 census, and American Community Survey estimates</a:t>
            </a:r>
          </a:p>
          <a:p>
            <a:pPr lvl="1"/>
            <a:r>
              <a:rPr lang="en-US" dirty="0"/>
              <a:t>Estimates are used from a combination of multi-level regression &amp; poststratification (MRP), geocoded health surveys, and socioeconomic data.</a:t>
            </a:r>
          </a:p>
          <a:p>
            <a:pPr lvl="1"/>
            <a:r>
              <a:rPr lang="en-US" dirty="0">
                <a:hlinkClick r:id="rId2"/>
              </a:rPr>
              <a:t>www.cdc.gov/500cities/methodology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A41A-C7B0-4419-909F-0E35D2D0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85" y="86900"/>
            <a:ext cx="7031135" cy="7132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CB59D6-A261-4611-90AD-3277A0BE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87" y="2696146"/>
            <a:ext cx="11354613" cy="3007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9B3C0-9254-44B6-9034-F02DBA280FAC}"/>
              </a:ext>
            </a:extLst>
          </p:cNvPr>
          <p:cNvSpPr txBox="1"/>
          <p:nvPr/>
        </p:nvSpPr>
        <p:spPr>
          <a:xfrm>
            <a:off x="837387" y="1378791"/>
            <a:ext cx="5966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-Three different measurements for each variable:</a:t>
            </a:r>
          </a:p>
          <a:p>
            <a:pPr marL="342900" indent="-342900">
              <a:buAutoNum type="arabicPeriod"/>
            </a:pPr>
            <a:r>
              <a:rPr lang="en-US" dirty="0"/>
              <a:t>Crude</a:t>
            </a:r>
          </a:p>
          <a:p>
            <a:pPr marL="342900" indent="-342900">
              <a:buAutoNum type="arabicPeriod"/>
            </a:pPr>
            <a:r>
              <a:rPr lang="en-US" dirty="0"/>
              <a:t>A 95% confidence interval</a:t>
            </a:r>
          </a:p>
          <a:p>
            <a:pPr marL="342900" indent="-342900">
              <a:buAutoNum type="arabicPeriod"/>
            </a:pPr>
            <a:r>
              <a:rPr lang="en-US" dirty="0"/>
              <a:t>Adjusted</a:t>
            </a:r>
          </a:p>
        </p:txBody>
      </p:sp>
    </p:spTree>
    <p:extLst>
      <p:ext uri="{BB962C8B-B14F-4D97-AF65-F5344CB8AC3E}">
        <p14:creationId xmlns:p14="http://schemas.microsoft.com/office/powerpoint/2010/main" val="291485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A85-95C7-454F-85B3-53B206C4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682" y="210718"/>
            <a:ext cx="5316635" cy="67891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Correlation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EDED3-4B87-4EB2-84F5-4757F99E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1650682"/>
            <a:ext cx="5593080" cy="4322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62799-BBB3-46EE-9411-1ED6E51812EC}"/>
              </a:ext>
            </a:extLst>
          </p:cNvPr>
          <p:cNvSpPr txBox="1"/>
          <p:nvPr/>
        </p:nvSpPr>
        <p:spPr>
          <a:xfrm>
            <a:off x="2114549" y="1397675"/>
            <a:ext cx="4076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correlated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be dropped to avoid multicollinearity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used: anything &gt;=.6 dropped</a:t>
            </a:r>
          </a:p>
        </p:txBody>
      </p:sp>
    </p:spTree>
    <p:extLst>
      <p:ext uri="{BB962C8B-B14F-4D97-AF65-F5344CB8AC3E}">
        <p14:creationId xmlns:p14="http://schemas.microsoft.com/office/powerpoint/2010/main" val="53636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EC130-1287-4EDF-A050-560ADEC7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749693"/>
            <a:ext cx="3992732" cy="576262"/>
          </a:xfrm>
        </p:spPr>
        <p:txBody>
          <a:bodyPr/>
          <a:lstStyle/>
          <a:p>
            <a:r>
              <a:rPr lang="en-US" dirty="0"/>
              <a:t>Before dropping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C2ADB-396C-41F1-8CEA-91CFDC00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6793" y="749693"/>
            <a:ext cx="3999001" cy="576262"/>
          </a:xfrm>
        </p:spPr>
        <p:txBody>
          <a:bodyPr/>
          <a:lstStyle/>
          <a:p>
            <a:r>
              <a:rPr lang="en-US" dirty="0"/>
              <a:t>After dropping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4F25F-9DBD-4A3A-A54E-22F34027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4" y="1695155"/>
            <a:ext cx="5593080" cy="4322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08221-B8F5-484D-A5A2-35234753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5154"/>
            <a:ext cx="5370953" cy="4134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268DC5-5B0A-4C72-AB11-5FEE49D0B898}"/>
              </a:ext>
            </a:extLst>
          </p:cNvPr>
          <p:cNvSpPr txBox="1"/>
          <p:nvPr/>
        </p:nvSpPr>
        <p:spPr>
          <a:xfrm>
            <a:off x="3532563" y="226473"/>
            <a:ext cx="512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df.drop</a:t>
            </a:r>
            <a:r>
              <a:rPr lang="en-US" sz="2800" dirty="0">
                <a:latin typeface="Arial Black" panose="020B0A04020102020204" pitchFamily="34" charset="0"/>
              </a:rPr>
              <a:t> it like it’s hot)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EA5C-D9E6-4361-93A4-3F674BBA292B}"/>
              </a:ext>
            </a:extLst>
          </p:cNvPr>
          <p:cNvSpPr txBox="1"/>
          <p:nvPr/>
        </p:nvSpPr>
        <p:spPr>
          <a:xfrm>
            <a:off x="5454830" y="6076126"/>
            <a:ext cx="37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Hot like a heat map</a:t>
            </a:r>
          </a:p>
        </p:txBody>
      </p:sp>
    </p:spTree>
    <p:extLst>
      <p:ext uri="{BB962C8B-B14F-4D97-AF65-F5344CB8AC3E}">
        <p14:creationId xmlns:p14="http://schemas.microsoft.com/office/powerpoint/2010/main" val="19863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5A09-C45D-47FC-A92D-221CA1C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9C63C-78EC-4C25-A4E4-1D7D1233E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74" y="1390755"/>
            <a:ext cx="7523901" cy="53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50CA-1C2D-4BF6-86C7-04663B8D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254264"/>
            <a:ext cx="9088535" cy="932574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Dependent Variable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E40934-BE8F-42EF-9533-7593A0F3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495" t="48513" r="7637" b="478"/>
          <a:stretch/>
        </p:blipFill>
        <p:spPr>
          <a:xfrm>
            <a:off x="313068" y="4010950"/>
            <a:ext cx="5782932" cy="2648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4D20E9-D69B-45A3-8B17-A889230F4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5"/>
          <a:stretch/>
        </p:blipFill>
        <p:spPr>
          <a:xfrm>
            <a:off x="5993751" y="3911903"/>
            <a:ext cx="5584594" cy="2847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E09D6-21B7-4C6D-8CA2-DBEA9D8FA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00" t="1183" r="40945" b="-1183"/>
          <a:stretch/>
        </p:blipFill>
        <p:spPr>
          <a:xfrm>
            <a:off x="1490662" y="1877077"/>
            <a:ext cx="2178367" cy="193994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4FF6913-5995-42FF-BA53-2D80156502C9}"/>
              </a:ext>
            </a:extLst>
          </p:cNvPr>
          <p:cNvSpPr/>
          <p:nvPr/>
        </p:nvSpPr>
        <p:spPr>
          <a:xfrm>
            <a:off x="4880344" y="4965405"/>
            <a:ext cx="925033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4F4CE-02DF-48C2-AC57-D1211FFE24BC}"/>
              </a:ext>
            </a:extLst>
          </p:cNvPr>
          <p:cNvSpPr txBox="1"/>
          <p:nvPr/>
        </p:nvSpPr>
        <p:spPr>
          <a:xfrm>
            <a:off x="6227668" y="2022767"/>
            <a:ext cx="413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the median = low-risk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the median = hi-risk</a:t>
            </a:r>
          </a:p>
        </p:txBody>
      </p:sp>
    </p:spTree>
    <p:extLst>
      <p:ext uri="{BB962C8B-B14F-4D97-AF65-F5344CB8AC3E}">
        <p14:creationId xmlns:p14="http://schemas.microsoft.com/office/powerpoint/2010/main" val="26125701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710</TotalTime>
  <Words>521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Bahnschrift Light Condensed</vt:lpstr>
      <vt:lpstr>Century Gothic</vt:lpstr>
      <vt:lpstr>Wingdings 3</vt:lpstr>
      <vt:lpstr>Wisp</vt:lpstr>
      <vt:lpstr>Supervised Learning Unit 3 Capstone</vt:lpstr>
      <vt:lpstr>Purpose And Target</vt:lpstr>
      <vt:lpstr>Terms</vt:lpstr>
      <vt:lpstr>500 Cities CDC Dataset –  What’s in it?</vt:lpstr>
      <vt:lpstr>Exploratory Data Analysis</vt:lpstr>
      <vt:lpstr>Correlation check</vt:lpstr>
      <vt:lpstr>PowerPoint Presentation</vt:lpstr>
      <vt:lpstr>7 Features</vt:lpstr>
      <vt:lpstr>Dependent Variable Transformation</vt:lpstr>
      <vt:lpstr>Models and Results</vt:lpstr>
      <vt:lpstr>Best Model for classification by r²  </vt:lpstr>
      <vt:lpstr>Redefine dependent variable…</vt:lpstr>
      <vt:lpstr>Leave as a continuous variable</vt:lpstr>
      <vt:lpstr>PowerPoint Presentation</vt:lpstr>
      <vt:lpstr>PowerPoint Presentation</vt:lpstr>
      <vt:lpstr>PowerPoint Presentation</vt:lpstr>
      <vt:lpstr>Assumptions and Weaknesses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Unit 3 Capstone</dc:title>
  <dc:creator>Computer</dc:creator>
  <cp:lastModifiedBy>Computer</cp:lastModifiedBy>
  <cp:revision>108</cp:revision>
  <dcterms:created xsi:type="dcterms:W3CDTF">2019-05-24T10:12:50Z</dcterms:created>
  <dcterms:modified xsi:type="dcterms:W3CDTF">2019-06-02T23:03:41Z</dcterms:modified>
</cp:coreProperties>
</file>