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59" r:id="rId7"/>
    <p:sldId id="260" r:id="rId8"/>
    <p:sldId id="261" r:id="rId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吴琦博士是阿德莱德大学的讲师（助理教授），也是澳大利亚机器人视觉中心（ACRV）的副研究员。 他是2019年至2021年间ARC发现早期职业研究员奖（DECRA）研究员。 他与Anton van den Hengel教授，Ian Reid教授和沉春华教授合作。 在加入ACRV之前，吴博士曾在澳大利亚视觉技术中心（ACVT）担任高级研究员。 他于</a:t>
            </a:r>
            <a:r>
              <a:rPr lang="zh-CN" altLang="en-US">
                <a:solidFill>
                  <a:srgbClr val="FF0000"/>
                </a:solidFill>
                <a:sym typeface="+mn-ea"/>
              </a:rPr>
              <a:t>2015年获得博士学位</a:t>
            </a:r>
            <a:r>
              <a:rPr lang="zh-CN" altLang="en-US">
                <a:sym typeface="+mn-ea"/>
              </a:rPr>
              <a:t>，并于2011年获得英国巴斯大学计算机科学硕士学位。 他的教育背景主要是计算机科学和数学。 他也是Vismarty公司的首席技术官</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5393055" y="447040"/>
            <a:ext cx="5426075" cy="5794375"/>
          </a:xfrm>
        </p:spPr>
        <p:txBody>
          <a:bodyPr>
            <a:normAutofit/>
          </a:bodyPr>
          <a:p>
            <a:endParaRPr lang="zh-CN" altLang="en-US" sz="2000"/>
          </a:p>
          <a:p>
            <a:r>
              <a:rPr lang="zh-CN" altLang="en-US" sz="2000"/>
              <a:t>Dr. Qi Wu</a:t>
            </a:r>
            <a:endParaRPr lang="zh-CN" altLang="en-US" sz="2000"/>
          </a:p>
          <a:p>
            <a:r>
              <a:rPr lang="zh-CN" altLang="en-US" sz="2000"/>
              <a:t>Lecturer (Assistant Professor)</a:t>
            </a:r>
            <a:endParaRPr lang="zh-CN" altLang="en-US" sz="2000"/>
          </a:p>
          <a:p>
            <a:endParaRPr lang="zh-CN" altLang="en-US" sz="2000"/>
          </a:p>
          <a:p>
            <a:r>
              <a:rPr lang="zh-CN" altLang="en-US" sz="2000"/>
              <a:t>qi.wu01@adelaide.edu.au</a:t>
            </a:r>
            <a:endParaRPr lang="zh-CN" altLang="en-US" sz="2000"/>
          </a:p>
          <a:p>
            <a:endParaRPr lang="zh-CN" altLang="en-US" sz="2000"/>
          </a:p>
          <a:p>
            <a:r>
              <a:rPr lang="zh-CN" altLang="en-US" sz="2000"/>
              <a:t>School of Computer Science</a:t>
            </a:r>
            <a:endParaRPr lang="zh-CN" altLang="en-US" sz="2000"/>
          </a:p>
          <a:p>
            <a:r>
              <a:rPr lang="zh-CN" altLang="en-US" sz="2000"/>
              <a:t>The University of Adelaide</a:t>
            </a:r>
            <a:endParaRPr lang="zh-CN" altLang="en-US" sz="2000"/>
          </a:p>
          <a:p>
            <a:r>
              <a:rPr lang="zh-CN" altLang="en-US" sz="2000"/>
              <a:t>Adelaide, Australia</a:t>
            </a:r>
            <a:endParaRPr lang="zh-CN" altLang="en-US" sz="2000"/>
          </a:p>
        </p:txBody>
      </p:sp>
      <p:pic>
        <p:nvPicPr>
          <p:cNvPr id="5" name="图片 4"/>
          <p:cNvPicPr>
            <a:picLocks noChangeAspect="1"/>
          </p:cNvPicPr>
          <p:nvPr/>
        </p:nvPicPr>
        <p:blipFill>
          <a:blip r:embed="rId1"/>
          <a:stretch>
            <a:fillRect/>
          </a:stretch>
        </p:blipFill>
        <p:spPr>
          <a:xfrm>
            <a:off x="2764790" y="841375"/>
            <a:ext cx="2628265" cy="25520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阿德莱德 Adelaide</a:t>
            </a:r>
            <a:endParaRPr lang="zh-CN" altLang="en-US">
              <a:sym typeface="+mn-ea"/>
            </a:endParaRPr>
          </a:p>
        </p:txBody>
      </p:sp>
      <p:sp>
        <p:nvSpPr>
          <p:cNvPr id="3" name="内容占位符 2"/>
          <p:cNvSpPr>
            <a:spLocks noGrp="1"/>
          </p:cNvSpPr>
          <p:nvPr>
            <p:ph idx="1"/>
          </p:nvPr>
        </p:nvSpPr>
        <p:spPr/>
        <p:txBody>
          <a:bodyPr/>
          <a:p>
            <a:r>
              <a:rPr lang="zh-CN" altLang="en-US" sz="1600"/>
              <a:t>https://www.adelaide.edu.au/</a:t>
            </a:r>
            <a:endParaRPr lang="zh-CN" altLang="en-US" sz="1600"/>
          </a:p>
          <a:p>
            <a:r>
              <a:rPr lang="zh-CN" altLang="en-US" sz="1600"/>
              <a:t>http://www.qi-wu.me/home.html</a:t>
            </a:r>
            <a:endParaRPr lang="zh-CN" altLang="en-US" sz="1600"/>
          </a:p>
          <a:p>
            <a:r>
              <a:rPr lang="zh-CN" altLang="en-US" sz="1600"/>
              <a:t>https://www.roboticvision.org/</a:t>
            </a:r>
            <a:endParaRPr lang="zh-CN" altLang="en-US" sz="1600"/>
          </a:p>
          <a:p>
            <a:r>
              <a:rPr lang="zh-CN" altLang="en-US" sz="1600"/>
              <a:t>阿德莱德（Adelaide），又译阿德雷德，澳大利亚第五大城市，也是南澳大利亚州首府，连续多年和墨尔本同时评为全世界最宜居的城市之一。</a:t>
            </a:r>
            <a:endParaRPr lang="zh-CN" altLang="en-US" sz="1600"/>
          </a:p>
        </p:txBody>
      </p:sp>
      <p:graphicFrame>
        <p:nvGraphicFramePr>
          <p:cNvPr id="0" name="表格 -1"/>
          <p:cNvGraphicFramePr/>
          <p:nvPr/>
        </p:nvGraphicFramePr>
        <p:xfrm>
          <a:off x="1981200" y="3780790"/>
          <a:ext cx="8300085" cy="783590"/>
        </p:xfrm>
        <a:graphic>
          <a:graphicData uri="http://schemas.openxmlformats.org/drawingml/2006/table">
            <a:tbl>
              <a:tblPr firstRow="1" bandRow="1">
                <a:tableStyleId>{5C22544A-7EE6-4342-B048-85BDC9FD1C3A}</a:tableStyleId>
              </a:tblPr>
              <a:tblGrid>
                <a:gridCol w="463550"/>
                <a:gridCol w="1443355"/>
                <a:gridCol w="621030"/>
                <a:gridCol w="621030"/>
                <a:gridCol w="621665"/>
                <a:gridCol w="1031875"/>
                <a:gridCol w="646430"/>
                <a:gridCol w="859790"/>
                <a:gridCol w="703580"/>
                <a:gridCol w="1287780"/>
              </a:tblGrid>
              <a:tr h="177800">
                <a:tc>
                  <a:txBody>
                    <a:bodyPr/>
                    <a:p>
                      <a:pPr marL="0" indent="0" algn="l">
                        <a:buNone/>
                      </a:pPr>
                      <a:r>
                        <a:rPr lang="en-US" altLang="zh-CN" sz="1000" b="0" u="none">
                          <a:solidFill>
                            <a:schemeClr val="tx1"/>
                          </a:solidFill>
                          <a:highlight>
                            <a:srgbClr val="FFE9FC"/>
                          </a:highlight>
                          <a:latin typeface="微软雅黑" panose="020B0503020204020204" charset="-122"/>
                          <a:ea typeface="微软雅黑" panose="020B0503020204020204" charset="-122"/>
                          <a:cs typeface="Lucida Grande" charset="0"/>
                        </a:rPr>
                        <a:t>Rank</a:t>
                      </a:r>
                      <a:endParaRPr lang="en-US" altLang="zh-CN" sz="1000" b="0" u="none">
                        <a:solidFill>
                          <a:schemeClr val="tx1"/>
                        </a:solidFill>
                        <a:highlight>
                          <a:srgbClr val="FFE9FC"/>
                        </a:highlight>
                        <a:latin typeface="微软雅黑" panose="020B0503020204020204" charset="-122"/>
                        <a:ea typeface="微软雅黑" panose="020B0503020204020204" charset="-122"/>
                        <a:cs typeface="Lucida Grande" charset="0"/>
                      </a:endParaRPr>
                    </a:p>
                  </a:txBody>
                  <a:tcPr marL="0" marR="0" marT="0" marB="0" vert="horz" anchor="t">
                    <a:lnL w="15240" cap="flat" cmpd="sng">
                      <a:solidFill>
                        <a:srgbClr val="A3A3A3"/>
                      </a:solidFill>
                      <a:prstDash val="solid"/>
                      <a:headEnd type="none" w="med" len="med"/>
                      <a:tailEnd type="none" w="med" len="med"/>
                    </a:lnL>
                    <a:lnR w="15240" cap="flat" cmpd="sng">
                      <a:solidFill>
                        <a:srgbClr val="A3A3A3"/>
                      </a:solidFill>
                      <a:prstDash val="solid"/>
                      <a:headEnd type="none" w="med" len="med"/>
                      <a:tailEnd type="none" w="med" len="med"/>
                    </a:lnR>
                    <a:lnT w="15240" cap="flat" cmpd="sng">
                      <a:solidFill>
                        <a:srgbClr val="A3A3A3"/>
                      </a:solidFill>
                      <a:prstDash val="solid"/>
                      <a:headEnd type="none" w="med" len="med"/>
                      <a:tailEnd type="none" w="med" len="med"/>
                    </a:lnT>
                    <a:lnB w="15240" cap="flat" cmpd="sng">
                      <a:solidFill>
                        <a:srgbClr val="A3A3A3"/>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chemeClr val="tx1"/>
                          </a:solidFill>
                          <a:highlight>
                            <a:srgbClr val="FFE9FC"/>
                          </a:highlight>
                          <a:latin typeface="微软雅黑" panose="020B0503020204020204" charset="-122"/>
                          <a:ea typeface="微软雅黑" panose="020B0503020204020204" charset="-122"/>
                          <a:cs typeface="Lucida Grande" charset="0"/>
                        </a:rPr>
                        <a:t>University</a:t>
                      </a:r>
                      <a:endParaRPr lang="en-US" altLang="zh-CN" sz="1000" b="0" u="none">
                        <a:solidFill>
                          <a:schemeClr val="tx1"/>
                        </a:solidFill>
                        <a:highlight>
                          <a:srgbClr val="FFE9FC"/>
                        </a:highlight>
                        <a:latin typeface="微软雅黑" panose="020B0503020204020204" charset="-122"/>
                        <a:ea typeface="微软雅黑" panose="020B0503020204020204" charset="-122"/>
                        <a:cs typeface="Lucida Grande" charset="0"/>
                      </a:endParaRPr>
                    </a:p>
                  </a:txBody>
                  <a:tcPr marL="0" marR="0" marT="0" marB="0" vert="horz" anchor="t">
                    <a:lnL w="15240" cap="flat" cmpd="sng">
                      <a:solidFill>
                        <a:srgbClr val="A3A3A3"/>
                      </a:solidFill>
                      <a:prstDash val="solid"/>
                      <a:headEnd type="none" w="med" len="med"/>
                      <a:tailEnd type="none" w="med" len="med"/>
                    </a:lnL>
                    <a:lnR w="15240" cap="flat" cmpd="sng">
                      <a:solidFill>
                        <a:srgbClr val="A3A3A3"/>
                      </a:solidFill>
                      <a:prstDash val="solid"/>
                      <a:headEnd type="none" w="med" len="med"/>
                      <a:tailEnd type="none" w="med" len="med"/>
                    </a:lnR>
                    <a:lnT w="15240" cap="flat" cmpd="sng">
                      <a:solidFill>
                        <a:srgbClr val="A3A3A3"/>
                      </a:solidFill>
                      <a:prstDash val="solid"/>
                      <a:headEnd type="none" w="med" len="med"/>
                      <a:tailEnd type="none" w="med" len="med"/>
                    </a:lnT>
                    <a:lnB w="15240" cap="flat" cmpd="sng">
                      <a:solidFill>
                        <a:srgbClr val="A3A3A3"/>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chemeClr val="tx1"/>
                          </a:solidFill>
                          <a:highlight>
                            <a:srgbClr val="FFE9FC"/>
                          </a:highlight>
                          <a:latin typeface="微软雅黑" panose="020B0503020204020204" charset="-122"/>
                          <a:ea typeface="微软雅黑" panose="020B0503020204020204" charset="-122"/>
                          <a:cs typeface="Lucida Grande" charset="0"/>
                        </a:rPr>
                        <a:t>Country Name</a:t>
                      </a:r>
                      <a:endParaRPr lang="en-US" altLang="zh-CN" sz="1000" b="0" u="none">
                        <a:solidFill>
                          <a:schemeClr val="tx1"/>
                        </a:solidFill>
                        <a:highlight>
                          <a:srgbClr val="FFE9FC"/>
                        </a:highlight>
                        <a:latin typeface="微软雅黑" panose="020B0503020204020204" charset="-122"/>
                        <a:ea typeface="微软雅黑" panose="020B0503020204020204" charset="-122"/>
                        <a:cs typeface="Lucida Grande" charset="0"/>
                      </a:endParaRPr>
                    </a:p>
                  </a:txBody>
                  <a:tcPr marL="0" marR="0" marT="0" marB="0" vert="horz" anchor="t">
                    <a:lnL w="15240" cap="flat" cmpd="sng">
                      <a:solidFill>
                        <a:srgbClr val="A3A3A3"/>
                      </a:solidFill>
                      <a:prstDash val="solid"/>
                      <a:headEnd type="none" w="med" len="med"/>
                      <a:tailEnd type="none" w="med" len="med"/>
                    </a:lnL>
                    <a:lnR w="15240" cap="flat" cmpd="sng">
                      <a:solidFill>
                        <a:srgbClr val="A3A3A3"/>
                      </a:solidFill>
                      <a:prstDash val="solid"/>
                      <a:headEnd type="none" w="med" len="med"/>
                      <a:tailEnd type="none" w="med" len="med"/>
                    </a:lnR>
                    <a:lnT w="15240" cap="flat" cmpd="sng">
                      <a:solidFill>
                        <a:srgbClr val="A3A3A3"/>
                      </a:solidFill>
                      <a:prstDash val="solid"/>
                      <a:headEnd type="none" w="med" len="med"/>
                      <a:tailEnd type="none" w="med" len="med"/>
                    </a:lnT>
                    <a:lnB w="15240" cap="flat" cmpd="sng">
                      <a:solidFill>
                        <a:srgbClr val="A3A3A3"/>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chemeClr val="tx1"/>
                          </a:solidFill>
                          <a:highlight>
                            <a:srgbClr val="FFE9FC"/>
                          </a:highlight>
                          <a:latin typeface="微软雅黑" panose="020B0503020204020204" charset="-122"/>
                          <a:ea typeface="微软雅黑" panose="020B0503020204020204" charset="-122"/>
                          <a:cs typeface="Lucida Grande" charset="0"/>
                        </a:rPr>
                        <a:t>Overall Score</a:t>
                      </a:r>
                      <a:endParaRPr lang="en-US" altLang="zh-CN" sz="1000" b="0" u="none">
                        <a:solidFill>
                          <a:schemeClr val="tx1"/>
                        </a:solidFill>
                        <a:highlight>
                          <a:srgbClr val="FFE9FC"/>
                        </a:highlight>
                        <a:latin typeface="微软雅黑" panose="020B0503020204020204" charset="-122"/>
                        <a:ea typeface="微软雅黑" panose="020B0503020204020204" charset="-122"/>
                        <a:cs typeface="Lucida Grande" charset="0"/>
                      </a:endParaRPr>
                    </a:p>
                  </a:txBody>
                  <a:tcPr marL="0" marR="0" marT="0" marB="0" vert="horz" anchor="t">
                    <a:lnL w="15240" cap="flat" cmpd="sng">
                      <a:solidFill>
                        <a:srgbClr val="A3A3A3"/>
                      </a:solidFill>
                      <a:prstDash val="solid"/>
                      <a:headEnd type="none" w="med" len="med"/>
                      <a:tailEnd type="none" w="med" len="med"/>
                    </a:lnL>
                    <a:lnR w="15240" cap="flat" cmpd="sng">
                      <a:solidFill>
                        <a:srgbClr val="A3A3A3"/>
                      </a:solidFill>
                      <a:prstDash val="solid"/>
                      <a:headEnd type="none" w="med" len="med"/>
                      <a:tailEnd type="none" w="med" len="med"/>
                    </a:lnR>
                    <a:lnT w="15240" cap="flat" cmpd="sng">
                      <a:solidFill>
                        <a:srgbClr val="A3A3A3"/>
                      </a:solidFill>
                      <a:prstDash val="solid"/>
                      <a:headEnd type="none" w="med" len="med"/>
                      <a:tailEnd type="none" w="med" len="med"/>
                    </a:lnT>
                    <a:lnB w="15240" cap="flat" cmpd="sng">
                      <a:solidFill>
                        <a:srgbClr val="A3A3A3"/>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chemeClr val="tx1"/>
                          </a:solidFill>
                          <a:highlight>
                            <a:srgbClr val="FFE9FC"/>
                          </a:highlight>
                          <a:latin typeface="微软雅黑" panose="020B0503020204020204" charset="-122"/>
                          <a:ea typeface="微软雅黑" panose="020B0503020204020204" charset="-122"/>
                          <a:cs typeface="Lucida Grande" charset="0"/>
                        </a:rPr>
                        <a:t>Academic Reputation</a:t>
                      </a:r>
                      <a:endParaRPr lang="en-US" altLang="zh-CN" sz="1000" b="0" u="none">
                        <a:solidFill>
                          <a:schemeClr val="tx1"/>
                        </a:solidFill>
                        <a:highlight>
                          <a:srgbClr val="FFE9FC"/>
                        </a:highlight>
                        <a:latin typeface="微软雅黑" panose="020B0503020204020204" charset="-122"/>
                        <a:ea typeface="微软雅黑" panose="020B0503020204020204" charset="-122"/>
                        <a:cs typeface="Lucida Grande" charset="0"/>
                      </a:endParaRPr>
                    </a:p>
                  </a:txBody>
                  <a:tcPr marL="0" marR="0" marT="0" marB="0" vert="horz" anchor="t">
                    <a:lnL w="15240" cap="flat" cmpd="sng">
                      <a:solidFill>
                        <a:srgbClr val="A3A3A3"/>
                      </a:solidFill>
                      <a:prstDash val="solid"/>
                      <a:headEnd type="none" w="med" len="med"/>
                      <a:tailEnd type="none" w="med" len="med"/>
                    </a:lnL>
                    <a:lnR w="15240" cap="flat" cmpd="sng">
                      <a:solidFill>
                        <a:srgbClr val="A3A3A3"/>
                      </a:solidFill>
                      <a:prstDash val="solid"/>
                      <a:headEnd type="none" w="med" len="med"/>
                      <a:tailEnd type="none" w="med" len="med"/>
                    </a:lnR>
                    <a:lnT w="15240" cap="flat" cmpd="sng">
                      <a:solidFill>
                        <a:srgbClr val="A3A3A3"/>
                      </a:solidFill>
                      <a:prstDash val="solid"/>
                      <a:headEnd type="none" w="med" len="med"/>
                      <a:tailEnd type="none" w="med" len="med"/>
                    </a:lnT>
                    <a:lnB w="15240" cap="flat" cmpd="sng">
                      <a:solidFill>
                        <a:srgbClr val="A3A3A3"/>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chemeClr val="tx1"/>
                          </a:solidFill>
                          <a:highlight>
                            <a:srgbClr val="FFE9FC"/>
                          </a:highlight>
                          <a:latin typeface="微软雅黑" panose="020B0503020204020204" charset="-122"/>
                          <a:ea typeface="微软雅黑" panose="020B0503020204020204" charset="-122"/>
                          <a:cs typeface="Lucida Grande" charset="0"/>
                        </a:rPr>
                        <a:t>Employer Reputation</a:t>
                      </a:r>
                      <a:endParaRPr lang="en-US" altLang="zh-CN" sz="1000" b="0" u="none">
                        <a:solidFill>
                          <a:schemeClr val="tx1"/>
                        </a:solidFill>
                        <a:highlight>
                          <a:srgbClr val="FFE9FC"/>
                        </a:highlight>
                        <a:latin typeface="微软雅黑" panose="020B0503020204020204" charset="-122"/>
                        <a:ea typeface="微软雅黑" panose="020B0503020204020204" charset="-122"/>
                        <a:cs typeface="Lucida Grande" charset="0"/>
                      </a:endParaRPr>
                    </a:p>
                  </a:txBody>
                  <a:tcPr marL="0" marR="0" marT="0" marB="0" vert="horz" anchor="t">
                    <a:lnL w="15240" cap="flat" cmpd="sng">
                      <a:solidFill>
                        <a:srgbClr val="A3A3A3"/>
                      </a:solidFill>
                      <a:prstDash val="solid"/>
                      <a:headEnd type="none" w="med" len="med"/>
                      <a:tailEnd type="none" w="med" len="med"/>
                    </a:lnL>
                    <a:lnR w="15240" cap="flat" cmpd="sng">
                      <a:solidFill>
                        <a:srgbClr val="A3A3A3"/>
                      </a:solidFill>
                      <a:prstDash val="solid"/>
                      <a:headEnd type="none" w="med" len="med"/>
                      <a:tailEnd type="none" w="med" len="med"/>
                    </a:lnR>
                    <a:lnT w="15240" cap="flat" cmpd="sng">
                      <a:solidFill>
                        <a:srgbClr val="A3A3A3"/>
                      </a:solidFill>
                      <a:prstDash val="solid"/>
                      <a:headEnd type="none" w="med" len="med"/>
                      <a:tailEnd type="none" w="med" len="med"/>
                    </a:lnT>
                    <a:lnB w="15240" cap="flat" cmpd="sng">
                      <a:solidFill>
                        <a:srgbClr val="A3A3A3"/>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chemeClr val="tx1"/>
                          </a:solidFill>
                          <a:highlight>
                            <a:srgbClr val="FFE9FC"/>
                          </a:highlight>
                          <a:latin typeface="微软雅黑" panose="020B0503020204020204" charset="-122"/>
                          <a:ea typeface="微软雅黑" panose="020B0503020204020204" charset="-122"/>
                          <a:cs typeface="Lucida Grande" charset="0"/>
                        </a:rPr>
                        <a:t>Faculty Student</a:t>
                      </a:r>
                      <a:endParaRPr lang="en-US" altLang="zh-CN" sz="1000" b="0" u="none">
                        <a:solidFill>
                          <a:schemeClr val="tx1"/>
                        </a:solidFill>
                        <a:highlight>
                          <a:srgbClr val="FFE9FC"/>
                        </a:highlight>
                        <a:latin typeface="微软雅黑" panose="020B0503020204020204" charset="-122"/>
                        <a:ea typeface="微软雅黑" panose="020B0503020204020204" charset="-122"/>
                        <a:cs typeface="Lucida Grande" charset="0"/>
                      </a:endParaRPr>
                    </a:p>
                  </a:txBody>
                  <a:tcPr marL="0" marR="0" marT="0" marB="0" vert="horz" anchor="t">
                    <a:lnL w="15240" cap="flat" cmpd="sng">
                      <a:solidFill>
                        <a:srgbClr val="A3A3A3"/>
                      </a:solidFill>
                      <a:prstDash val="solid"/>
                      <a:headEnd type="none" w="med" len="med"/>
                      <a:tailEnd type="none" w="med" len="med"/>
                    </a:lnL>
                    <a:lnR w="15240" cap="flat" cmpd="sng">
                      <a:solidFill>
                        <a:srgbClr val="A3A3A3"/>
                      </a:solidFill>
                      <a:prstDash val="solid"/>
                      <a:headEnd type="none" w="med" len="med"/>
                      <a:tailEnd type="none" w="med" len="med"/>
                    </a:lnR>
                    <a:lnT w="15240" cap="flat" cmpd="sng">
                      <a:solidFill>
                        <a:srgbClr val="A3A3A3"/>
                      </a:solidFill>
                      <a:prstDash val="solid"/>
                      <a:headEnd type="none" w="med" len="med"/>
                      <a:tailEnd type="none" w="med" len="med"/>
                    </a:lnT>
                    <a:lnB w="15240" cap="flat" cmpd="sng">
                      <a:solidFill>
                        <a:srgbClr val="A3A3A3"/>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chemeClr val="tx1"/>
                          </a:solidFill>
                          <a:highlight>
                            <a:srgbClr val="FFE9FC"/>
                          </a:highlight>
                          <a:latin typeface="微软雅黑" panose="020B0503020204020204" charset="-122"/>
                          <a:ea typeface="微软雅黑" panose="020B0503020204020204" charset="-122"/>
                          <a:cs typeface="Lucida Grande" charset="0"/>
                        </a:rPr>
                        <a:t>International Faculty</a:t>
                      </a:r>
                      <a:endParaRPr lang="en-US" altLang="zh-CN" sz="1000" b="0" u="none">
                        <a:solidFill>
                          <a:schemeClr val="tx1"/>
                        </a:solidFill>
                        <a:highlight>
                          <a:srgbClr val="FFE9FC"/>
                        </a:highlight>
                        <a:latin typeface="微软雅黑" panose="020B0503020204020204" charset="-122"/>
                        <a:ea typeface="微软雅黑" panose="020B0503020204020204" charset="-122"/>
                        <a:cs typeface="Lucida Grande" charset="0"/>
                      </a:endParaRPr>
                    </a:p>
                  </a:txBody>
                  <a:tcPr marL="0" marR="0" marT="0" marB="0" vert="horz" anchor="t">
                    <a:lnL w="15240" cap="flat" cmpd="sng">
                      <a:solidFill>
                        <a:srgbClr val="A3A3A3"/>
                      </a:solidFill>
                      <a:prstDash val="solid"/>
                      <a:headEnd type="none" w="med" len="med"/>
                      <a:tailEnd type="none" w="med" len="med"/>
                    </a:lnL>
                    <a:lnR w="15240" cap="flat" cmpd="sng">
                      <a:solidFill>
                        <a:srgbClr val="A3A3A3"/>
                      </a:solidFill>
                      <a:prstDash val="solid"/>
                      <a:headEnd type="none" w="med" len="med"/>
                      <a:tailEnd type="none" w="med" len="med"/>
                    </a:lnR>
                    <a:lnT w="15240" cap="flat" cmpd="sng">
                      <a:solidFill>
                        <a:srgbClr val="A3A3A3"/>
                      </a:solidFill>
                      <a:prstDash val="solid"/>
                      <a:headEnd type="none" w="med" len="med"/>
                      <a:tailEnd type="none" w="med" len="med"/>
                    </a:lnT>
                    <a:lnB w="15240" cap="flat" cmpd="sng">
                      <a:solidFill>
                        <a:srgbClr val="A3A3A3"/>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chemeClr val="tx1"/>
                          </a:solidFill>
                          <a:highlight>
                            <a:srgbClr val="FFE9FC"/>
                          </a:highlight>
                          <a:latin typeface="微软雅黑" panose="020B0503020204020204" charset="-122"/>
                          <a:ea typeface="微软雅黑" panose="020B0503020204020204" charset="-122"/>
                          <a:cs typeface="Lucida Grande" charset="0"/>
                        </a:rPr>
                        <a:t>International Students</a:t>
                      </a:r>
                      <a:endParaRPr lang="en-US" altLang="zh-CN" sz="1000" b="0" u="none">
                        <a:solidFill>
                          <a:schemeClr val="tx1"/>
                        </a:solidFill>
                        <a:highlight>
                          <a:srgbClr val="FFE9FC"/>
                        </a:highlight>
                        <a:latin typeface="微软雅黑" panose="020B0503020204020204" charset="-122"/>
                        <a:ea typeface="微软雅黑" panose="020B0503020204020204" charset="-122"/>
                        <a:cs typeface="Lucida Grande" charset="0"/>
                      </a:endParaRPr>
                    </a:p>
                  </a:txBody>
                  <a:tcPr marL="0" marR="0" marT="0" marB="0" vert="horz" anchor="t">
                    <a:lnL w="15240" cap="flat" cmpd="sng">
                      <a:solidFill>
                        <a:srgbClr val="A3A3A3"/>
                      </a:solidFill>
                      <a:prstDash val="solid"/>
                      <a:headEnd type="none" w="med" len="med"/>
                      <a:tailEnd type="none" w="med" len="med"/>
                    </a:lnL>
                    <a:lnR w="15240" cap="flat" cmpd="sng">
                      <a:solidFill>
                        <a:srgbClr val="A3A3A3"/>
                      </a:solidFill>
                      <a:prstDash val="solid"/>
                      <a:headEnd type="none" w="med" len="med"/>
                      <a:tailEnd type="none" w="med" len="med"/>
                    </a:lnR>
                    <a:lnT w="15240" cap="flat" cmpd="sng">
                      <a:solidFill>
                        <a:srgbClr val="A3A3A3"/>
                      </a:solidFill>
                      <a:prstDash val="solid"/>
                      <a:headEnd type="none" w="med" len="med"/>
                      <a:tailEnd type="none" w="med" len="med"/>
                    </a:lnT>
                    <a:lnB w="15240" cap="flat" cmpd="sng">
                      <a:solidFill>
                        <a:srgbClr val="A3A3A3"/>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chemeClr val="tx1"/>
                          </a:solidFill>
                          <a:highlight>
                            <a:srgbClr val="FFE9FC"/>
                          </a:highlight>
                          <a:latin typeface="微软雅黑" panose="020B0503020204020204" charset="-122"/>
                          <a:ea typeface="微软雅黑" panose="020B0503020204020204" charset="-122"/>
                          <a:cs typeface="Lucida Grande" charset="0"/>
                        </a:rPr>
                        <a:t>Citations per Faculty</a:t>
                      </a:r>
                      <a:endParaRPr lang="en-US" altLang="zh-CN" sz="1000" b="0" u="none">
                        <a:solidFill>
                          <a:schemeClr val="tx1"/>
                        </a:solidFill>
                        <a:highlight>
                          <a:srgbClr val="FFE9FC"/>
                        </a:highlight>
                        <a:latin typeface="微软雅黑" panose="020B0503020204020204" charset="-122"/>
                        <a:ea typeface="微软雅黑" panose="020B0503020204020204" charset="-122"/>
                        <a:cs typeface="Lucida Grande" charset="0"/>
                      </a:endParaRPr>
                    </a:p>
                  </a:txBody>
                  <a:tcPr marL="0" marR="0" marT="0" marB="0" vert="horz" anchor="t">
                    <a:lnL w="15240" cap="flat" cmpd="sng">
                      <a:solidFill>
                        <a:srgbClr val="A3A3A3"/>
                      </a:solidFill>
                      <a:prstDash val="solid"/>
                      <a:headEnd type="none" w="med" len="med"/>
                      <a:tailEnd type="none" w="med" len="med"/>
                    </a:lnL>
                    <a:lnR w="15240" cap="flat" cmpd="sng">
                      <a:solidFill>
                        <a:srgbClr val="A3A3A3"/>
                      </a:solidFill>
                      <a:prstDash val="solid"/>
                      <a:headEnd type="none" w="med" len="med"/>
                      <a:tailEnd type="none" w="med" len="med"/>
                    </a:lnR>
                    <a:lnT w="15240" cap="flat" cmpd="sng">
                      <a:solidFill>
                        <a:srgbClr val="A3A3A3"/>
                      </a:solidFill>
                      <a:prstDash val="solid"/>
                      <a:headEnd type="none" w="med" len="med"/>
                      <a:tailEnd type="none" w="med" len="med"/>
                    </a:lnT>
                    <a:lnB w="15240" cap="flat" cmpd="sng">
                      <a:solidFill>
                        <a:srgbClr val="A3A3A3"/>
                      </a:solidFill>
                      <a:prstDash val="solid"/>
                      <a:headEnd type="none" w="med" len="med"/>
                      <a:tailEnd type="none" w="med" len="med"/>
                    </a:lnB>
                    <a:lnTlToBr>
                      <a:noFill/>
                    </a:lnTlToBr>
                    <a:lnBlToTr>
                      <a:noFill/>
                    </a:lnBlToTr>
                    <a:noFill/>
                  </a:tcPr>
                </a:tc>
              </a:tr>
              <a:tr h="177800">
                <a:tc>
                  <a:txBody>
                    <a:bodyPr/>
                    <a:p>
                      <a:pPr marL="0" indent="0" algn="l">
                        <a:buNone/>
                      </a:pPr>
                      <a:r>
                        <a:rPr lang="en-US" altLang="zh-CN" sz="1000" b="0" u="none">
                          <a:solidFill>
                            <a:schemeClr val="tx1"/>
                          </a:solidFill>
                          <a:highlight>
                            <a:srgbClr val="FFE9FC"/>
                          </a:highlight>
                          <a:latin typeface="微软雅黑" panose="020B0503020204020204" charset="-122"/>
                          <a:ea typeface="微软雅黑" panose="020B0503020204020204" charset="-122"/>
                          <a:cs typeface="Lucida Grande" charset="0"/>
                        </a:rPr>
                        <a:t>114</a:t>
                      </a:r>
                      <a:endParaRPr lang="en-US" altLang="zh-CN" sz="1000" b="0" u="none">
                        <a:solidFill>
                          <a:schemeClr val="tx1"/>
                        </a:solidFill>
                        <a:highlight>
                          <a:srgbClr val="FFE9FC"/>
                        </a:highlight>
                        <a:latin typeface="微软雅黑" panose="020B0503020204020204" charset="-122"/>
                        <a:ea typeface="微软雅黑" panose="020B0503020204020204" charset="-122"/>
                        <a:cs typeface="Lucida Grande" charset="0"/>
                      </a:endParaRPr>
                    </a:p>
                  </a:txBody>
                  <a:tcPr marL="0" marR="0" marT="0" marB="0" vert="horz" anchor="t">
                    <a:lnL w="15240" cap="flat" cmpd="sng">
                      <a:solidFill>
                        <a:srgbClr val="A3A3A3"/>
                      </a:solidFill>
                      <a:prstDash val="solid"/>
                      <a:headEnd type="none" w="med" len="med"/>
                      <a:tailEnd type="none" w="med" len="med"/>
                    </a:lnL>
                    <a:lnR w="15240" cap="flat" cmpd="sng">
                      <a:solidFill>
                        <a:srgbClr val="A3A3A3"/>
                      </a:solidFill>
                      <a:prstDash val="solid"/>
                      <a:headEnd type="none" w="med" len="med"/>
                      <a:tailEnd type="none" w="med" len="med"/>
                    </a:lnR>
                    <a:lnT w="15240" cap="flat" cmpd="sng">
                      <a:solidFill>
                        <a:srgbClr val="A3A3A3"/>
                      </a:solidFill>
                      <a:prstDash val="solid"/>
                      <a:headEnd type="none" w="med" len="med"/>
                      <a:tailEnd type="none" w="med" len="med"/>
                    </a:lnT>
                    <a:lnB w="15240" cap="flat" cmpd="sng">
                      <a:solidFill>
                        <a:srgbClr val="A3A3A3"/>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chemeClr val="tx1"/>
                          </a:solidFill>
                          <a:highlight>
                            <a:srgbClr val="FFE9FC"/>
                          </a:highlight>
                          <a:latin typeface="微软雅黑" panose="020B0503020204020204" charset="-122"/>
                          <a:ea typeface="微软雅黑" panose="020B0503020204020204" charset="-122"/>
                          <a:cs typeface="Lucida Grande" charset="0"/>
                        </a:rPr>
                        <a:t>The University of Adelaide</a:t>
                      </a:r>
                      <a:endParaRPr lang="en-US" altLang="zh-CN" sz="1000" b="0" u="none">
                        <a:solidFill>
                          <a:schemeClr val="tx1"/>
                        </a:solidFill>
                        <a:highlight>
                          <a:srgbClr val="FFE9FC"/>
                        </a:highlight>
                        <a:latin typeface="微软雅黑" panose="020B0503020204020204" charset="-122"/>
                        <a:ea typeface="微软雅黑" panose="020B0503020204020204" charset="-122"/>
                        <a:cs typeface="Lucida Grande" charset="0"/>
                      </a:endParaRPr>
                    </a:p>
                  </a:txBody>
                  <a:tcPr marL="0" marR="0" marT="0" marB="0" vert="horz" anchor="t">
                    <a:lnL w="15240" cap="flat" cmpd="sng">
                      <a:solidFill>
                        <a:srgbClr val="A3A3A3"/>
                      </a:solidFill>
                      <a:prstDash val="solid"/>
                      <a:headEnd type="none" w="med" len="med"/>
                      <a:tailEnd type="none" w="med" len="med"/>
                    </a:lnL>
                    <a:lnR w="15240" cap="flat" cmpd="sng">
                      <a:solidFill>
                        <a:srgbClr val="A3A3A3"/>
                      </a:solidFill>
                      <a:prstDash val="solid"/>
                      <a:headEnd type="none" w="med" len="med"/>
                      <a:tailEnd type="none" w="med" len="med"/>
                    </a:lnR>
                    <a:lnT w="15240" cap="flat" cmpd="sng">
                      <a:solidFill>
                        <a:srgbClr val="A3A3A3"/>
                      </a:solidFill>
                      <a:prstDash val="solid"/>
                      <a:headEnd type="none" w="med" len="med"/>
                      <a:tailEnd type="none" w="med" len="med"/>
                    </a:lnT>
                    <a:lnB w="15240" cap="flat" cmpd="sng">
                      <a:solidFill>
                        <a:srgbClr val="A3A3A3"/>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chemeClr val="tx1"/>
                          </a:solidFill>
                          <a:highlight>
                            <a:srgbClr val="FFE9FC"/>
                          </a:highlight>
                          <a:latin typeface="微软雅黑" panose="020B0503020204020204" charset="-122"/>
                          <a:ea typeface="微软雅黑" panose="020B0503020204020204" charset="-122"/>
                          <a:cs typeface="Lucida Grande" charset="0"/>
                        </a:rPr>
                        <a:t>Australia</a:t>
                      </a:r>
                      <a:endParaRPr lang="en-US" altLang="zh-CN" sz="1000" b="0" u="none">
                        <a:solidFill>
                          <a:schemeClr val="tx1"/>
                        </a:solidFill>
                        <a:highlight>
                          <a:srgbClr val="FFE9FC"/>
                        </a:highlight>
                        <a:latin typeface="微软雅黑" panose="020B0503020204020204" charset="-122"/>
                        <a:ea typeface="微软雅黑" panose="020B0503020204020204" charset="-122"/>
                        <a:cs typeface="Lucida Grande" charset="0"/>
                      </a:endParaRPr>
                    </a:p>
                  </a:txBody>
                  <a:tcPr marL="0" marR="0" marT="0" marB="0" vert="horz" anchor="t">
                    <a:lnL w="15240" cap="flat" cmpd="sng">
                      <a:solidFill>
                        <a:srgbClr val="A3A3A3"/>
                      </a:solidFill>
                      <a:prstDash val="solid"/>
                      <a:headEnd type="none" w="med" len="med"/>
                      <a:tailEnd type="none" w="med" len="med"/>
                    </a:lnL>
                    <a:lnR w="15240" cap="flat" cmpd="sng">
                      <a:solidFill>
                        <a:srgbClr val="A3A3A3"/>
                      </a:solidFill>
                      <a:prstDash val="solid"/>
                      <a:headEnd type="none" w="med" len="med"/>
                      <a:tailEnd type="none" w="med" len="med"/>
                    </a:lnR>
                    <a:lnT w="15240" cap="flat" cmpd="sng">
                      <a:solidFill>
                        <a:srgbClr val="A3A3A3"/>
                      </a:solidFill>
                      <a:prstDash val="solid"/>
                      <a:headEnd type="none" w="med" len="med"/>
                      <a:tailEnd type="none" w="med" len="med"/>
                    </a:lnT>
                    <a:lnB w="15240" cap="flat" cmpd="sng">
                      <a:solidFill>
                        <a:srgbClr val="A3A3A3"/>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chemeClr val="tx1"/>
                          </a:solidFill>
                          <a:highlight>
                            <a:srgbClr val="FFE9FC"/>
                          </a:highlight>
                          <a:latin typeface="微软雅黑" panose="020B0503020204020204" charset="-122"/>
                          <a:ea typeface="微软雅黑" panose="020B0503020204020204" charset="-122"/>
                          <a:cs typeface="Lucida Grande" charset="0"/>
                        </a:rPr>
                        <a:t>56.6</a:t>
                      </a:r>
                      <a:endParaRPr lang="en-US" altLang="zh-CN" sz="1000" b="0" u="none">
                        <a:solidFill>
                          <a:schemeClr val="tx1"/>
                        </a:solidFill>
                        <a:highlight>
                          <a:srgbClr val="FFE9FC"/>
                        </a:highlight>
                        <a:latin typeface="微软雅黑" panose="020B0503020204020204" charset="-122"/>
                        <a:ea typeface="微软雅黑" panose="020B0503020204020204" charset="-122"/>
                        <a:cs typeface="Lucida Grande" charset="0"/>
                      </a:endParaRPr>
                    </a:p>
                  </a:txBody>
                  <a:tcPr marL="0" marR="0" marT="0" marB="0" vert="horz" anchor="t">
                    <a:lnL w="15240" cap="flat" cmpd="sng">
                      <a:solidFill>
                        <a:srgbClr val="A3A3A3"/>
                      </a:solidFill>
                      <a:prstDash val="solid"/>
                      <a:headEnd type="none" w="med" len="med"/>
                      <a:tailEnd type="none" w="med" len="med"/>
                    </a:lnL>
                    <a:lnR w="15240" cap="flat" cmpd="sng">
                      <a:solidFill>
                        <a:srgbClr val="A3A3A3"/>
                      </a:solidFill>
                      <a:prstDash val="solid"/>
                      <a:headEnd type="none" w="med" len="med"/>
                      <a:tailEnd type="none" w="med" len="med"/>
                    </a:lnR>
                    <a:lnT w="15240" cap="flat" cmpd="sng">
                      <a:solidFill>
                        <a:srgbClr val="A3A3A3"/>
                      </a:solidFill>
                      <a:prstDash val="solid"/>
                      <a:headEnd type="none" w="med" len="med"/>
                      <a:tailEnd type="none" w="med" len="med"/>
                    </a:lnT>
                    <a:lnB w="15240" cap="flat" cmpd="sng">
                      <a:solidFill>
                        <a:srgbClr val="A3A3A3"/>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chemeClr val="tx1"/>
                          </a:solidFill>
                          <a:highlight>
                            <a:srgbClr val="FFE9FC"/>
                          </a:highlight>
                          <a:latin typeface="微软雅黑" panose="020B0503020204020204" charset="-122"/>
                          <a:ea typeface="微软雅黑" panose="020B0503020204020204" charset="-122"/>
                          <a:cs typeface="Lucida Grande" charset="0"/>
                        </a:rPr>
                        <a:t>56.8</a:t>
                      </a:r>
                      <a:endParaRPr lang="en-US" altLang="zh-CN" sz="1000" b="0" u="none">
                        <a:solidFill>
                          <a:schemeClr val="tx1"/>
                        </a:solidFill>
                        <a:highlight>
                          <a:srgbClr val="FFE9FC"/>
                        </a:highlight>
                        <a:latin typeface="微软雅黑" panose="020B0503020204020204" charset="-122"/>
                        <a:ea typeface="微软雅黑" panose="020B0503020204020204" charset="-122"/>
                        <a:cs typeface="Lucida Grande" charset="0"/>
                      </a:endParaRPr>
                    </a:p>
                  </a:txBody>
                  <a:tcPr marL="0" marR="0" marT="0" marB="0" vert="horz" anchor="t">
                    <a:lnL w="15240" cap="flat" cmpd="sng">
                      <a:solidFill>
                        <a:srgbClr val="A3A3A3"/>
                      </a:solidFill>
                      <a:prstDash val="solid"/>
                      <a:headEnd type="none" w="med" len="med"/>
                      <a:tailEnd type="none" w="med" len="med"/>
                    </a:lnL>
                    <a:lnR w="15240" cap="flat" cmpd="sng">
                      <a:solidFill>
                        <a:srgbClr val="A3A3A3"/>
                      </a:solidFill>
                      <a:prstDash val="solid"/>
                      <a:headEnd type="none" w="med" len="med"/>
                      <a:tailEnd type="none" w="med" len="med"/>
                    </a:lnR>
                    <a:lnT w="15240" cap="flat" cmpd="sng">
                      <a:solidFill>
                        <a:srgbClr val="A3A3A3"/>
                      </a:solidFill>
                      <a:prstDash val="solid"/>
                      <a:headEnd type="none" w="med" len="med"/>
                      <a:tailEnd type="none" w="med" len="med"/>
                    </a:lnT>
                    <a:lnB w="15240" cap="flat" cmpd="sng">
                      <a:solidFill>
                        <a:srgbClr val="A3A3A3"/>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chemeClr val="tx1"/>
                          </a:solidFill>
                          <a:highlight>
                            <a:srgbClr val="FFE9FC"/>
                          </a:highlight>
                          <a:latin typeface="微软雅黑" panose="020B0503020204020204" charset="-122"/>
                          <a:ea typeface="微软雅黑" panose="020B0503020204020204" charset="-122"/>
                          <a:cs typeface="Lucida Grande" charset="0"/>
                        </a:rPr>
                        <a:t>46.7</a:t>
                      </a:r>
                      <a:endParaRPr lang="en-US" altLang="zh-CN" sz="1000" b="0" u="none">
                        <a:solidFill>
                          <a:schemeClr val="tx1"/>
                        </a:solidFill>
                        <a:highlight>
                          <a:srgbClr val="FFE9FC"/>
                        </a:highlight>
                        <a:latin typeface="微软雅黑" panose="020B0503020204020204" charset="-122"/>
                        <a:ea typeface="微软雅黑" panose="020B0503020204020204" charset="-122"/>
                        <a:cs typeface="Lucida Grande" charset="0"/>
                      </a:endParaRPr>
                    </a:p>
                  </a:txBody>
                  <a:tcPr marL="0" marR="0" marT="0" marB="0" vert="horz" anchor="t">
                    <a:lnL w="15240" cap="flat" cmpd="sng">
                      <a:solidFill>
                        <a:srgbClr val="A3A3A3"/>
                      </a:solidFill>
                      <a:prstDash val="solid"/>
                      <a:headEnd type="none" w="med" len="med"/>
                      <a:tailEnd type="none" w="med" len="med"/>
                    </a:lnL>
                    <a:lnR w="15240" cap="flat" cmpd="sng">
                      <a:solidFill>
                        <a:srgbClr val="A3A3A3"/>
                      </a:solidFill>
                      <a:prstDash val="solid"/>
                      <a:headEnd type="none" w="med" len="med"/>
                      <a:tailEnd type="none" w="med" len="med"/>
                    </a:lnR>
                    <a:lnT w="15240" cap="flat" cmpd="sng">
                      <a:solidFill>
                        <a:srgbClr val="A3A3A3"/>
                      </a:solidFill>
                      <a:prstDash val="solid"/>
                      <a:headEnd type="none" w="med" len="med"/>
                      <a:tailEnd type="none" w="med" len="med"/>
                    </a:lnT>
                    <a:lnB w="15240" cap="flat" cmpd="sng">
                      <a:solidFill>
                        <a:srgbClr val="A3A3A3"/>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chemeClr val="tx1"/>
                          </a:solidFill>
                          <a:highlight>
                            <a:srgbClr val="FFE9FC"/>
                          </a:highlight>
                          <a:latin typeface="微软雅黑" panose="020B0503020204020204" charset="-122"/>
                          <a:ea typeface="微软雅黑" panose="020B0503020204020204" charset="-122"/>
                          <a:cs typeface="Lucida Grande" charset="0"/>
                        </a:rPr>
                        <a:t>31.1</a:t>
                      </a:r>
                      <a:endParaRPr lang="en-US" altLang="zh-CN" sz="1000" b="0" u="none">
                        <a:solidFill>
                          <a:schemeClr val="tx1"/>
                        </a:solidFill>
                        <a:highlight>
                          <a:srgbClr val="FFE9FC"/>
                        </a:highlight>
                        <a:latin typeface="微软雅黑" panose="020B0503020204020204" charset="-122"/>
                        <a:ea typeface="微软雅黑" panose="020B0503020204020204" charset="-122"/>
                        <a:cs typeface="Lucida Grande" charset="0"/>
                      </a:endParaRPr>
                    </a:p>
                  </a:txBody>
                  <a:tcPr marL="0" marR="0" marT="0" marB="0" vert="horz" anchor="t">
                    <a:lnL w="15240" cap="flat" cmpd="sng">
                      <a:solidFill>
                        <a:srgbClr val="A3A3A3"/>
                      </a:solidFill>
                      <a:prstDash val="solid"/>
                      <a:headEnd type="none" w="med" len="med"/>
                      <a:tailEnd type="none" w="med" len="med"/>
                    </a:lnL>
                    <a:lnR w="15240" cap="flat" cmpd="sng">
                      <a:solidFill>
                        <a:srgbClr val="A3A3A3"/>
                      </a:solidFill>
                      <a:prstDash val="solid"/>
                      <a:headEnd type="none" w="med" len="med"/>
                      <a:tailEnd type="none" w="med" len="med"/>
                    </a:lnR>
                    <a:lnT w="15240" cap="flat" cmpd="sng">
                      <a:solidFill>
                        <a:srgbClr val="A3A3A3"/>
                      </a:solidFill>
                      <a:prstDash val="solid"/>
                      <a:headEnd type="none" w="med" len="med"/>
                      <a:tailEnd type="none" w="med" len="med"/>
                    </a:lnT>
                    <a:lnB w="15240" cap="flat" cmpd="sng">
                      <a:solidFill>
                        <a:srgbClr val="A3A3A3"/>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chemeClr val="tx1"/>
                          </a:solidFill>
                          <a:highlight>
                            <a:srgbClr val="FFE9FC"/>
                          </a:highlight>
                          <a:latin typeface="微软雅黑" panose="020B0503020204020204" charset="-122"/>
                          <a:ea typeface="微软雅黑" panose="020B0503020204020204" charset="-122"/>
                          <a:cs typeface="Lucida Grande" charset="0"/>
                        </a:rPr>
                        <a:t>97</a:t>
                      </a:r>
                      <a:endParaRPr lang="en-US" altLang="zh-CN" sz="1000" b="0" u="none">
                        <a:solidFill>
                          <a:schemeClr val="tx1"/>
                        </a:solidFill>
                        <a:highlight>
                          <a:srgbClr val="FFE9FC"/>
                        </a:highlight>
                        <a:latin typeface="微软雅黑" panose="020B0503020204020204" charset="-122"/>
                        <a:ea typeface="微软雅黑" panose="020B0503020204020204" charset="-122"/>
                        <a:cs typeface="Lucida Grande" charset="0"/>
                      </a:endParaRPr>
                    </a:p>
                  </a:txBody>
                  <a:tcPr marL="0" marR="0" marT="0" marB="0" vert="horz" anchor="t">
                    <a:lnL w="15240" cap="flat" cmpd="sng">
                      <a:solidFill>
                        <a:srgbClr val="A3A3A3"/>
                      </a:solidFill>
                      <a:prstDash val="solid"/>
                      <a:headEnd type="none" w="med" len="med"/>
                      <a:tailEnd type="none" w="med" len="med"/>
                    </a:lnL>
                    <a:lnR w="15240" cap="flat" cmpd="sng">
                      <a:solidFill>
                        <a:srgbClr val="A3A3A3"/>
                      </a:solidFill>
                      <a:prstDash val="solid"/>
                      <a:headEnd type="none" w="med" len="med"/>
                      <a:tailEnd type="none" w="med" len="med"/>
                    </a:lnR>
                    <a:lnT w="15240" cap="flat" cmpd="sng">
                      <a:solidFill>
                        <a:srgbClr val="A3A3A3"/>
                      </a:solidFill>
                      <a:prstDash val="solid"/>
                      <a:headEnd type="none" w="med" len="med"/>
                      <a:tailEnd type="none" w="med" len="med"/>
                    </a:lnT>
                    <a:lnB w="15240" cap="flat" cmpd="sng">
                      <a:solidFill>
                        <a:srgbClr val="A3A3A3"/>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chemeClr val="tx1"/>
                          </a:solidFill>
                          <a:highlight>
                            <a:srgbClr val="FFE9FC"/>
                          </a:highlight>
                          <a:latin typeface="微软雅黑" panose="020B0503020204020204" charset="-122"/>
                          <a:ea typeface="微软雅黑" panose="020B0503020204020204" charset="-122"/>
                          <a:cs typeface="Lucida Grande" charset="0"/>
                        </a:rPr>
                        <a:t>99</a:t>
                      </a:r>
                      <a:endParaRPr lang="en-US" altLang="zh-CN" sz="1000" b="0" u="none">
                        <a:solidFill>
                          <a:schemeClr val="tx1"/>
                        </a:solidFill>
                        <a:highlight>
                          <a:srgbClr val="FFE9FC"/>
                        </a:highlight>
                        <a:latin typeface="微软雅黑" panose="020B0503020204020204" charset="-122"/>
                        <a:ea typeface="微软雅黑" panose="020B0503020204020204" charset="-122"/>
                        <a:cs typeface="Lucida Grande" charset="0"/>
                      </a:endParaRPr>
                    </a:p>
                  </a:txBody>
                  <a:tcPr marL="0" marR="0" marT="0" marB="0" vert="horz" anchor="t">
                    <a:lnL w="15240" cap="flat" cmpd="sng">
                      <a:solidFill>
                        <a:srgbClr val="A3A3A3"/>
                      </a:solidFill>
                      <a:prstDash val="solid"/>
                      <a:headEnd type="none" w="med" len="med"/>
                      <a:tailEnd type="none" w="med" len="med"/>
                    </a:lnL>
                    <a:lnR w="15240" cap="flat" cmpd="sng">
                      <a:solidFill>
                        <a:srgbClr val="A3A3A3"/>
                      </a:solidFill>
                      <a:prstDash val="solid"/>
                      <a:headEnd type="none" w="med" len="med"/>
                      <a:tailEnd type="none" w="med" len="med"/>
                    </a:lnR>
                    <a:lnT w="15240" cap="flat" cmpd="sng">
                      <a:solidFill>
                        <a:srgbClr val="A3A3A3"/>
                      </a:solidFill>
                      <a:prstDash val="solid"/>
                      <a:headEnd type="none" w="med" len="med"/>
                      <a:tailEnd type="none" w="med" len="med"/>
                    </a:lnT>
                    <a:lnB w="15240" cap="flat" cmpd="sng">
                      <a:solidFill>
                        <a:srgbClr val="A3A3A3"/>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chemeClr val="tx1"/>
                          </a:solidFill>
                          <a:highlight>
                            <a:srgbClr val="FFE9FC"/>
                          </a:highlight>
                          <a:latin typeface="微软雅黑" panose="020B0503020204020204" charset="-122"/>
                          <a:ea typeface="微软雅黑" panose="020B0503020204020204" charset="-122"/>
                          <a:cs typeface="Lucida Grande" charset="0"/>
                        </a:rPr>
                        <a:t>65.2</a:t>
                      </a:r>
                      <a:endParaRPr lang="en-US" altLang="zh-CN" sz="1000" b="0" u="none">
                        <a:solidFill>
                          <a:schemeClr val="tx1"/>
                        </a:solidFill>
                        <a:highlight>
                          <a:srgbClr val="FFE9FC"/>
                        </a:highlight>
                        <a:latin typeface="微软雅黑" panose="020B0503020204020204" charset="-122"/>
                        <a:ea typeface="微软雅黑" panose="020B0503020204020204" charset="-122"/>
                        <a:cs typeface="Lucida Grande" charset="0"/>
                      </a:endParaRPr>
                    </a:p>
                  </a:txBody>
                  <a:tcPr marL="0" marR="0" marT="0" marB="0" vert="horz" anchor="t">
                    <a:lnL w="15240" cap="flat" cmpd="sng">
                      <a:solidFill>
                        <a:srgbClr val="A3A3A3"/>
                      </a:solidFill>
                      <a:prstDash val="solid"/>
                      <a:headEnd type="none" w="med" len="med"/>
                      <a:tailEnd type="none" w="med" len="med"/>
                    </a:lnL>
                    <a:lnR w="15240" cap="flat" cmpd="sng">
                      <a:solidFill>
                        <a:srgbClr val="A3A3A3"/>
                      </a:solidFill>
                      <a:prstDash val="solid"/>
                      <a:headEnd type="none" w="med" len="med"/>
                      <a:tailEnd type="none" w="med" len="med"/>
                    </a:lnR>
                    <a:lnT w="15240" cap="flat" cmpd="sng">
                      <a:solidFill>
                        <a:srgbClr val="A3A3A3"/>
                      </a:solidFill>
                      <a:prstDash val="solid"/>
                      <a:headEnd type="none" w="med" len="med"/>
                      <a:tailEnd type="none" w="med" len="med"/>
                    </a:lnT>
                    <a:lnB w="15240" cap="flat" cmpd="sng">
                      <a:solidFill>
                        <a:srgbClr val="A3A3A3"/>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lnSpcReduction="20000"/>
          </a:bodyPr>
          <a:p>
            <a:r>
              <a:rPr lang="zh-CN" altLang="en-US" sz="1400"/>
              <a:t>Dr. Qi Wu (吴琦) is a Lecturer (</a:t>
            </a:r>
            <a:r>
              <a:rPr lang="zh-CN" altLang="en-US" sz="1400">
                <a:solidFill>
                  <a:srgbClr val="FF0000"/>
                </a:solidFill>
              </a:rPr>
              <a:t>Assistant Professor</a:t>
            </a:r>
            <a:r>
              <a:rPr lang="zh-CN" altLang="en-US" sz="1400"/>
              <a:t>) in the University of Adelaide and he is an Associate Investigator in the Australia Centre for Robotic Vision (ACRV). He is the ARC Discovery Early Career Researcher Award (DECRA) Fellow between 2019-2021. He was working with Prof. Anton van den Hengel, Prof. Ian Reid and Prof Chunhua Shen. Prior to joining the ACRV, Dr.Wu worked as a Senior Research Associate at the Australia Centre for Visual Technology (ACVT). He obtained his </a:t>
            </a:r>
            <a:r>
              <a:rPr lang="zh-CN" altLang="en-US" sz="1400">
                <a:solidFill>
                  <a:srgbClr val="FF0000"/>
                </a:solidFill>
              </a:rPr>
              <a:t>PhD degree in 2015 </a:t>
            </a:r>
            <a:r>
              <a:rPr lang="zh-CN" altLang="en-US" sz="1400"/>
              <a:t>and MSc degree in 2011, in Computer Science from the University of Bath, United Kingdom. His educational background is primarily in computer science and mathematics. He is also the CTO of the Vismarty co. Ltd.</a:t>
            </a:r>
            <a:endParaRPr lang="zh-CN" altLang="en-US" sz="1400"/>
          </a:p>
          <a:p>
            <a:r>
              <a:rPr lang="zh-CN" altLang="en-US" sz="1400"/>
              <a:t>158	University of Bath	United Kingdom</a:t>
            </a:r>
            <a:endParaRPr lang="zh-CN" altLang="en-US" sz="1400"/>
          </a:p>
          <a:p>
            <a:endParaRPr lang="zh-CN" altLang="en-US" sz="1400"/>
          </a:p>
          <a:p>
            <a:r>
              <a:rPr lang="zh-CN" altLang="en-US" sz="1400"/>
              <a:t>Working Experience:</a:t>
            </a:r>
            <a:endParaRPr lang="zh-CN" altLang="en-US" sz="1400"/>
          </a:p>
          <a:p>
            <a:pPr lvl="1"/>
            <a:r>
              <a:rPr lang="zh-CN" altLang="en-US" sz="1200"/>
              <a:t>Lecturer (Assistant Professor) at the School of Computer Science at the University of Adelaide. Australia, 2018 - present</a:t>
            </a:r>
            <a:endParaRPr lang="zh-CN" altLang="en-US" sz="1200"/>
          </a:p>
          <a:p>
            <a:pPr lvl="1"/>
            <a:r>
              <a:rPr lang="zh-CN" altLang="en-US" sz="1200"/>
              <a:t>ARC Senior Research Associate at Australia Centre for Robotic Vision (ACRV) at the </a:t>
            </a:r>
            <a:r>
              <a:rPr lang="zh-CN" altLang="en-US" sz="1200" b="1"/>
              <a:t>University of Adelaide. Australia, 2017 - 2018（</a:t>
            </a:r>
            <a:r>
              <a:rPr lang="en-US" altLang="zh-CN" sz="1200" b="1"/>
              <a:t>Peter Anderson</a:t>
            </a:r>
            <a:r>
              <a:rPr lang="zh-CN" altLang="en-US" sz="1200" b="1"/>
              <a:t>新领域http://www.panderson.me/）</a:t>
            </a:r>
            <a:endParaRPr lang="zh-CN" altLang="en-US" sz="1200" b="1"/>
          </a:p>
          <a:p>
            <a:pPr lvl="1"/>
            <a:r>
              <a:rPr lang="zh-CN" altLang="en-US" sz="1200"/>
              <a:t>Senior Research Associate at Australia Centre for Visual Technology (ACVT) at the University of Adelaide. Australia, 2015 - 2017</a:t>
            </a:r>
            <a:endParaRPr lang="zh-CN" altLang="en-US" sz="1200"/>
          </a:p>
          <a:p>
            <a:pPr lvl="1"/>
            <a:r>
              <a:rPr lang="zh-CN" altLang="en-US" sz="1200"/>
              <a:t>Intern at Image and Visual Computing (IVC) Lab, Lenovo Research &amp; Technology (R&amp;T), Hong Kong &amp; Shenzhen. Working with Dr. Li Xu. 2014.</a:t>
            </a:r>
            <a:endParaRPr lang="zh-CN" altLang="en-US" sz="1200"/>
          </a:p>
          <a:p>
            <a:endParaRPr lang="zh-CN" altLang="en-US" sz="1400"/>
          </a:p>
          <a:p>
            <a:r>
              <a:rPr lang="zh-CN" altLang="en-US" sz="1400"/>
              <a:t>Chunhua Shen 沈春華</a:t>
            </a:r>
            <a:endParaRPr lang="zh-CN" altLang="en-US" sz="1400"/>
          </a:p>
          <a:p>
            <a:r>
              <a:rPr lang="zh-CN" altLang="en-US" sz="1400"/>
              <a:t>https://cs.adelaide.edu.au/~chhshen/</a:t>
            </a:r>
            <a:endParaRPr lang="zh-CN" altLang="en-US" sz="1400"/>
          </a:p>
          <a:p>
            <a:r>
              <a:rPr lang="zh-CN" altLang="en-US" sz="1400"/>
              <a:t>From 2006 to 2011, I held an adjunct position at College of Engineering &amp; Computer Science, Australian National University. I moved back to University of Adelaide in 2011.</a:t>
            </a:r>
            <a:endParaRPr lang="zh-CN"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sz="1400"/>
              <a:t>吴琦博士研究方向是</a:t>
            </a:r>
            <a:r>
              <a:rPr lang="en-US" altLang="zh-CN" sz="1400"/>
              <a:t>visual object</a:t>
            </a:r>
            <a:endParaRPr lang="en-US" altLang="zh-CN" sz="1400"/>
          </a:p>
          <a:p>
            <a:r>
              <a:rPr lang="zh-CN" altLang="en-US" sz="1400">
                <a:sym typeface="+mn-ea"/>
              </a:rPr>
              <a:t>Hongping Cai, Qi Wu and </a:t>
            </a:r>
            <a:r>
              <a:rPr lang="zh-CN" altLang="en-US" sz="1400">
                <a:solidFill>
                  <a:srgbClr val="FF0000"/>
                </a:solidFill>
                <a:sym typeface="+mn-ea"/>
              </a:rPr>
              <a:t>Peter Hall</a:t>
            </a:r>
            <a:r>
              <a:rPr lang="zh-CN" altLang="en-US" sz="1400">
                <a:sym typeface="+mn-ea"/>
              </a:rPr>
              <a:t>. Beyond Photo-Domain Object Recognition: Benchmarks for the Cross-Depiction Problem, In Proceedings of International Conference on Computer Vision (ICCV 2015) Workshop, 2015, (second best paper award).</a:t>
            </a:r>
            <a:endParaRPr lang="zh-CN" altLang="en-US" sz="1400"/>
          </a:p>
          <a:p>
            <a:r>
              <a:rPr lang="zh-CN" altLang="en-US" sz="1400">
                <a:sym typeface="+mn-ea"/>
              </a:rPr>
              <a:t> </a:t>
            </a:r>
            <a:endParaRPr lang="zh-CN" altLang="en-US" sz="1400"/>
          </a:p>
          <a:p>
            <a:r>
              <a:rPr lang="zh-CN" altLang="en-US" sz="1400">
                <a:sym typeface="+mn-ea"/>
              </a:rPr>
              <a:t>Qi Wu, Hongping Cai and</a:t>
            </a:r>
            <a:r>
              <a:rPr lang="zh-CN" altLang="en-US" sz="1400">
                <a:solidFill>
                  <a:srgbClr val="FF0000"/>
                </a:solidFill>
                <a:sym typeface="+mn-ea"/>
              </a:rPr>
              <a:t> Peter Hall.</a:t>
            </a:r>
            <a:r>
              <a:rPr lang="zh-CN" altLang="en-US" sz="1400">
                <a:sym typeface="+mn-ea"/>
              </a:rPr>
              <a:t> Learning Graphs to Model Visual Objects across Different Depictive Styles. In Proceedings of European Conference on Computer Vision (ECCV 2014), 2014.</a:t>
            </a:r>
            <a:endParaRPr lang="zh-CN" altLang="en-US" sz="1400"/>
          </a:p>
          <a:p>
            <a:endParaRPr lang="zh-CN" altLang="en-US" sz="1400"/>
          </a:p>
          <a:p>
            <a:r>
              <a:rPr lang="zh-CN" altLang="en-US" sz="1400">
                <a:sym typeface="+mn-ea"/>
              </a:rPr>
              <a:t> </a:t>
            </a:r>
            <a:endParaRPr lang="zh-CN" altLang="en-US" sz="1400"/>
          </a:p>
          <a:p>
            <a:r>
              <a:rPr lang="zh-CN" altLang="en-US" sz="1400">
                <a:sym typeface="+mn-ea"/>
              </a:rPr>
              <a:t>Qi Wu and </a:t>
            </a:r>
            <a:r>
              <a:rPr lang="zh-CN" altLang="en-US" sz="1400">
                <a:solidFill>
                  <a:srgbClr val="FF0000"/>
                </a:solidFill>
                <a:sym typeface="+mn-ea"/>
              </a:rPr>
              <a:t>Peter Hall</a:t>
            </a:r>
            <a:r>
              <a:rPr lang="zh-CN" altLang="en-US" sz="1400">
                <a:sym typeface="+mn-ea"/>
              </a:rPr>
              <a:t>. Modelling Visual Objects Invariant to Depictive Style. In Proceedings of the British Machine Vision Conference (BMVC 2013), 2013.</a:t>
            </a:r>
            <a:endParaRPr lang="zh-CN" altLang="en-US" sz="1400"/>
          </a:p>
          <a:p>
            <a:endParaRPr lang="zh-CN" altLang="en-US" sz="1400"/>
          </a:p>
          <a:p>
            <a:r>
              <a:rPr lang="zh-CN" altLang="en-US" sz="1400">
                <a:sym typeface="+mn-ea"/>
              </a:rPr>
              <a:t>Qi Wu and </a:t>
            </a:r>
            <a:r>
              <a:rPr lang="zh-CN" altLang="en-US" sz="1400" b="1">
                <a:solidFill>
                  <a:srgbClr val="FF0000"/>
                </a:solidFill>
                <a:sym typeface="+mn-ea"/>
              </a:rPr>
              <a:t>Peter Hall.</a:t>
            </a:r>
            <a:r>
              <a:rPr lang="zh-CN" altLang="en-US" sz="1400">
                <a:sym typeface="+mn-ea"/>
              </a:rPr>
              <a:t> Prime shapes in natural images. In Proceedings of the British Machine Vision Conference (BMVC 2012), pages 45.1-45.12. BMVA Press, 2012.</a:t>
            </a:r>
            <a:endParaRPr lang="zh-CN" altLang="en-US" sz="1400"/>
          </a:p>
          <a:p>
            <a:endParaRPr lang="en-US" altLang="zh-CN" sz="1400"/>
          </a:p>
        </p:txBody>
      </p:sp>
      <p:pic>
        <p:nvPicPr>
          <p:cNvPr id="5" name="图片 4"/>
          <p:cNvPicPr>
            <a:picLocks noChangeAspect="1"/>
          </p:cNvPicPr>
          <p:nvPr/>
        </p:nvPicPr>
        <p:blipFill>
          <a:blip r:embed="rId1"/>
          <a:stretch>
            <a:fillRect/>
          </a:stretch>
        </p:blipFill>
        <p:spPr>
          <a:xfrm>
            <a:off x="7613015" y="5448935"/>
            <a:ext cx="3740785" cy="12312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Vision and Language</a:t>
            </a:r>
            <a:endParaRPr lang="zh-CN" altLang="en-US"/>
          </a:p>
        </p:txBody>
      </p:sp>
      <p:graphicFrame>
        <p:nvGraphicFramePr>
          <p:cNvPr id="4" name="内容占位符 3"/>
          <p:cNvGraphicFramePr/>
          <p:nvPr>
            <p:ph idx="1"/>
          </p:nvPr>
        </p:nvGraphicFramePr>
        <p:xfrm>
          <a:off x="838200" y="1825625"/>
          <a:ext cx="7851140" cy="3131820"/>
        </p:xfrm>
        <a:graphic>
          <a:graphicData uri="http://schemas.openxmlformats.org/drawingml/2006/table">
            <a:tbl>
              <a:tblPr firstRow="1" bandRow="1">
                <a:tableStyleId>{5C22544A-7EE6-4342-B048-85BDC9FD1C3A}</a:tableStyleId>
              </a:tblPr>
              <a:tblGrid>
                <a:gridCol w="2030730"/>
                <a:gridCol w="5820410"/>
              </a:tblGrid>
              <a:tr h="381000">
                <a:tc>
                  <a:txBody>
                    <a:bodyPr/>
                    <a:p>
                      <a:pPr>
                        <a:buNone/>
                      </a:pPr>
                      <a:r>
                        <a:rPr lang="en-US" altLang="zh-CN"/>
                        <a:t>2018</a:t>
                      </a:r>
                      <a:endParaRPr lang="en-US" altLang="zh-CN"/>
                    </a:p>
                  </a:txBody>
                  <a:tcPr/>
                </a:tc>
                <a:tc>
                  <a:txBody>
                    <a:bodyPr/>
                    <a:p>
                      <a:pPr marL="285750" indent="-285750">
                        <a:buFont typeface="Arial" panose="020B0604020202020204" pitchFamily="34" charset="0"/>
                        <a:buChar char="•"/>
                      </a:pPr>
                      <a:r>
                        <a:rPr lang="zh-CN" altLang="en-US"/>
                        <a:t>(TMM), 2018.</a:t>
                      </a:r>
                      <a:endParaRPr lang="zh-CN" altLang="en-US"/>
                    </a:p>
                    <a:p>
                      <a:pPr marL="285750" indent="-285750">
                        <a:buFont typeface="Arial" panose="020B0604020202020204" pitchFamily="34" charset="0"/>
                        <a:buChar char="•"/>
                      </a:pPr>
                      <a:r>
                        <a:rPr lang="zh-CN" altLang="en-US"/>
                        <a:t>(TPAMI), 2018. (IF: 9.455)</a:t>
                      </a:r>
                      <a:endParaRPr lang="en-US" altLang="zh-CN"/>
                    </a:p>
                  </a:txBody>
                  <a:tcPr/>
                </a:tc>
              </a:tr>
              <a:tr h="381000">
                <a:tc>
                  <a:txBody>
                    <a:bodyPr/>
                    <a:p>
                      <a:pPr>
                        <a:buNone/>
                      </a:pPr>
                      <a:endParaRPr lang="zh-CN" altLang="en-US"/>
                    </a:p>
                  </a:txBody>
                  <a:tcPr/>
                </a:tc>
                <a:tc>
                  <a:txBody>
                    <a:bodyPr/>
                    <a:p>
                      <a:pPr marL="285750" indent="-285750">
                        <a:buFont typeface="Arial" panose="020B0604020202020204" pitchFamily="34" charset="0"/>
                        <a:buChar char="•"/>
                      </a:pPr>
                      <a:r>
                        <a:rPr lang="en-US" altLang="zh-CN" sz="1800">
                          <a:sym typeface="+mn-ea"/>
                        </a:rPr>
                        <a:t>6CVPR</a:t>
                      </a:r>
                      <a:endParaRPr lang="en-US" altLang="zh-CN" sz="1800">
                        <a:sym typeface="+mn-ea"/>
                      </a:endParaRPr>
                    </a:p>
                    <a:p>
                      <a:pPr marL="285750" indent="-285750">
                        <a:buFont typeface="Arial" panose="020B0604020202020204" pitchFamily="34" charset="0"/>
                        <a:buChar char="•"/>
                      </a:pPr>
                      <a:r>
                        <a:rPr lang="en-US" altLang="zh-CN" sz="1800">
                          <a:sym typeface="+mn-ea"/>
                        </a:rPr>
                        <a:t> (MICCAI 2018),</a:t>
                      </a:r>
                      <a:endParaRPr lang="en-US" altLang="zh-CN" sz="1800">
                        <a:sym typeface="+mn-ea"/>
                      </a:endParaRPr>
                    </a:p>
                    <a:p>
                      <a:pPr marL="285750" indent="-285750">
                        <a:buFont typeface="Arial" panose="020B0604020202020204" pitchFamily="34" charset="0"/>
                        <a:buChar char="•"/>
                      </a:pPr>
                      <a:r>
                        <a:rPr lang="en-US" altLang="zh-CN" sz="1800">
                          <a:sym typeface="+mn-ea"/>
                        </a:rPr>
                        <a:t>2(AAAI 2018)</a:t>
                      </a:r>
                      <a:endParaRPr lang="en-US" altLang="zh-CN" sz="1800">
                        <a:sym typeface="+mn-ea"/>
                      </a:endParaRPr>
                    </a:p>
                    <a:p>
                      <a:pPr marL="285750" indent="-285750">
                        <a:buFont typeface="Arial" panose="020B0604020202020204" pitchFamily="34" charset="0"/>
                        <a:buChar char="•"/>
                      </a:pPr>
                      <a:r>
                        <a:rPr lang="en-US" altLang="zh-CN" sz="1800">
                          <a:sym typeface="+mn-ea"/>
                        </a:rPr>
                        <a:t>(ECCV 2018), 2018.</a:t>
                      </a:r>
                      <a:endParaRPr lang="zh-CN" altLang="en-US"/>
                    </a:p>
                  </a:txBody>
                  <a:tcPr/>
                </a:tc>
              </a:tr>
              <a:tr h="381000">
                <a:tc>
                  <a:txBody>
                    <a:bodyPr/>
                    <a:p>
                      <a:pPr>
                        <a:buNone/>
                      </a:pPr>
                      <a:r>
                        <a:rPr lang="en-US" altLang="zh-CN"/>
                        <a:t>2017</a:t>
                      </a:r>
                      <a:endParaRPr lang="en-US" altLang="zh-CN"/>
                    </a:p>
                  </a:txBody>
                  <a:tcPr/>
                </a:tc>
                <a:tc>
                  <a:txBody>
                    <a:bodyPr/>
                    <a:p>
                      <a:pPr marL="285750" indent="-285750">
                        <a:buFont typeface="Arial" panose="020B0604020202020204" pitchFamily="34" charset="0"/>
                        <a:buChar char="•"/>
                      </a:pPr>
                      <a:r>
                        <a:rPr lang="en-US" altLang="zh-CN"/>
                        <a:t>2</a:t>
                      </a:r>
                      <a:r>
                        <a:rPr lang="zh-CN" altLang="en-US"/>
                        <a:t>TPAMI</a:t>
                      </a:r>
                      <a:endParaRPr lang="zh-CN" altLang="en-US"/>
                    </a:p>
                    <a:p>
                      <a:pPr marL="285750" indent="-285750">
                        <a:buFont typeface="Arial" panose="020B0604020202020204" pitchFamily="34" charset="0"/>
                        <a:buChar char="•"/>
                      </a:pPr>
                      <a:r>
                        <a:rPr lang="zh-CN" altLang="en-US"/>
                        <a:t> IEEE Signal Processing Magazine (SPM)</a:t>
                      </a:r>
                      <a:endParaRPr lang="zh-CN" altLang="en-US"/>
                    </a:p>
                    <a:p>
                      <a:pPr marL="285750" indent="-285750">
                        <a:buFont typeface="Arial" panose="020B0604020202020204" pitchFamily="34" charset="0"/>
                        <a:buChar char="•"/>
                      </a:pPr>
                      <a:r>
                        <a:rPr lang="zh-CN" altLang="en-US"/>
                        <a:t>Computer Vision and Image Understanding (CVIU)</a:t>
                      </a:r>
                      <a:endParaRPr lang="zh-CN" altLang="en-US"/>
                    </a:p>
                  </a:txBody>
                  <a:tcPr/>
                </a:tc>
              </a:tr>
              <a:tr h="381000">
                <a:tc>
                  <a:txBody>
                    <a:bodyPr/>
                    <a:p>
                      <a:pPr>
                        <a:buNone/>
                      </a:pPr>
                      <a:endParaRPr lang="en-US" altLang="zh-CN"/>
                    </a:p>
                  </a:txBody>
                  <a:tcPr/>
                </a:tc>
                <a:tc>
                  <a:txBody>
                    <a:bodyPr/>
                    <a:p>
                      <a:pPr marL="285750" indent="-285750">
                        <a:buFont typeface="Arial" panose="020B0604020202020204" pitchFamily="34" charset="0"/>
                        <a:buChar char="•"/>
                      </a:pPr>
                      <a:r>
                        <a:rPr lang="zh-CN" altLang="en-US"/>
                        <a:t>International Joint Conference on Artificial Intelligence (IJCAI 2017), 2017.</a:t>
                      </a:r>
                      <a:endParaRPr lang="zh-CN" altLang="en-US"/>
                    </a:p>
                    <a:p>
                      <a:pPr marL="285750" indent="-285750">
                        <a:buFont typeface="Arial" panose="020B0604020202020204" pitchFamily="34" charset="0"/>
                        <a:buChar char="•"/>
                      </a:pPr>
                      <a:r>
                        <a:rPr lang="zh-CN" altLang="en-US"/>
                        <a:t>(CVPR 2017), 2017.</a:t>
                      </a:r>
                      <a:endParaRPr lang="zh-CN" altLang="en-US"/>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https://lvatutorial.github.io/</a:t>
            </a:r>
            <a:endParaRPr lang="zh-CN" altLang="en-US"/>
          </a:p>
          <a:p>
            <a:r>
              <a:rPr lang="zh-CN" altLang="en-US"/>
              <a:t>Vision-Language-Action tutorial</a:t>
            </a:r>
            <a:endParaRPr lang="zh-CN" altLang="en-US"/>
          </a:p>
          <a:p>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3181</Words>
  <Application>WPS 演示</Application>
  <PresentationFormat>宽屏</PresentationFormat>
  <Paragraphs>105</Paragraphs>
  <Slides>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Arial</vt:lpstr>
      <vt:lpstr>宋体</vt:lpstr>
      <vt:lpstr>Wingdings</vt:lpstr>
      <vt:lpstr>微软雅黑</vt:lpstr>
      <vt:lpstr>Lucida Grande</vt:lpstr>
      <vt:lpstr>Calibri Light</vt:lpstr>
      <vt:lpstr>Calibri</vt:lpstr>
      <vt:lpstr>Segoe Print</vt:lpstr>
      <vt:lpstr>Office 主题</vt:lpstr>
      <vt:lpstr>PowerPoint 演示文稿</vt:lpstr>
      <vt:lpstr>阿德莱德 Adelaide</vt:lpstr>
      <vt:lpstr>PowerPoint 演示文稿</vt:lpstr>
      <vt:lpstr>PowerPoint 演示文稿</vt:lpstr>
      <vt:lpstr>Vision and Language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SYS</dc:creator>
  <cp:lastModifiedBy>J</cp:lastModifiedBy>
  <cp:revision>11</cp:revision>
  <dcterms:created xsi:type="dcterms:W3CDTF">2018-12-02T02:27:00Z</dcterms:created>
  <dcterms:modified xsi:type="dcterms:W3CDTF">2018-12-05T01:49:38Z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2052-10.1.0.6395</vt:lpwstr>
  </property>
</Properties>
</file>