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1"/>
    <p:restoredTop sz="95859"/>
  </p:normalViewPr>
  <p:slideViewPr>
    <p:cSldViewPr snapToGrid="0">
      <p:cViewPr varScale="1">
        <p:scale>
          <a:sx n="112" d="100"/>
          <a:sy n="112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C745E-8FDF-7273-0CB5-638F0ED57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BFA784-DFCD-F35B-5919-E54233B85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C7C2E-7670-3778-13F2-B385FE99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2EA05-8791-1740-A188-F3BC41E241DE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C3C64-93D2-EDF5-45FF-9F1C85FB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A3F8A-F981-E1B6-13B0-1DE9158F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1428-42E9-DB40-B2FE-D914D1485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90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03B44-4FB2-5721-BADE-D1EDB794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954B4-6643-1FDA-1318-B9FA9734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57C1F-3B4C-F897-5EE1-DFBFA694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2EA05-8791-1740-A188-F3BC41E241DE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29E08-F95B-6A98-B06D-04B517F8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F1E83-022F-0173-AB16-A10F3D74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1428-42E9-DB40-B2FE-D914D1485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79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70688D-A44F-68CD-9DE2-4A4040FB9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BA126-943A-D97C-0070-D0D96E892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D46A8-4AF2-6AD4-0559-1BD7A0AA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2EA05-8791-1740-A188-F3BC41E241DE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F5031-CC9A-0E71-8558-F4060835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12665-48C5-8374-0D02-3A3D2323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1428-42E9-DB40-B2FE-D914D1485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1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B9F36-67FF-9952-3024-32145F96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A0635-B620-FFDE-F5FD-F9EB271A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0A4F9-4B6B-680E-EF7E-80AD3D1A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2EA05-8791-1740-A188-F3BC41E241DE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2F195-295E-178B-D8A0-3BFB92A6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95B17-3553-3FD2-A996-2861A42A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1428-42E9-DB40-B2FE-D914D1485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8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40ECB-A516-634D-9CE0-E41B3A22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CD4AF-F9CC-0A22-64C2-A013F504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6CA15-CF1B-9960-1843-7580842D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2EA05-8791-1740-A188-F3BC41E241DE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6A1E4-FA3D-C507-F7A6-1DA29270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393BE-ECA1-5105-466C-D18A404E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1428-42E9-DB40-B2FE-D914D1485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38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C93AC-A29C-D766-20A1-460C499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3A0C6-8971-62AF-716A-88A79D62E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47882-6C28-A82A-6D13-FA4BE7D4D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47BF4-930C-2E9A-6045-985B993F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2EA05-8791-1740-A188-F3BC41E241DE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E34EE1-1113-D75A-F9CF-3DA04599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90CDC-FC74-925C-E6A4-5315782D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1428-42E9-DB40-B2FE-D914D1485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73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7A4A2-93AF-72EB-D191-7E89D852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E6A4B-9017-A3E5-C8B2-C7E8B69D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DAD5F2-4BD7-DA29-5FE9-26E4DC6AC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CD458D-8FC3-6960-686B-84E7BDBF1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5A6B32-6685-4913-4116-F3B552720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1C8281-5D17-0383-5D27-667D574B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2EA05-8791-1740-A188-F3BC41E241DE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98D537-CDE9-CF08-3E87-FF0117E1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4C2FEC-F407-FF80-AEC1-0E88ED60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1428-42E9-DB40-B2FE-D914D1485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74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070B7-ECE6-F676-D76A-84598CA5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21AC39-8C90-4FE8-345A-1DCE3BB4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2EA05-8791-1740-A188-F3BC41E241DE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CF3A20-F9E5-F15A-D6A9-5DDDEF9E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69E98-18F7-61A9-164F-7ED3789F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1428-42E9-DB40-B2FE-D914D1485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6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DE6DA5-BDE3-7BCF-1532-5443DB51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2EA05-8791-1740-A188-F3BC41E241DE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41FDB-8883-E173-35CC-EB7432F6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D9181-B86A-BB95-0B88-839C9253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1428-42E9-DB40-B2FE-D914D1485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23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74184-0A1C-13EA-BA23-87F4932C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6B528-9089-E16B-5EF9-069F75FA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F902C6-A2AD-B660-6148-FFE934892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6BCB1-F9EA-CD2E-99E1-4A915433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2EA05-8791-1740-A188-F3BC41E241DE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D7B22-AE55-8DFF-0F27-550EB016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A6A17-7B94-D868-134D-0FD15A21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1428-42E9-DB40-B2FE-D914D1485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869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EB8A3-5261-F28C-0866-8938A689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65A9D0-C02B-6BA7-0EBC-EA51A6ABC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114386-F3D4-AA29-622E-ABF28504B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2FA0E-838A-F49B-6A89-23DD5ED3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2EA05-8791-1740-A188-F3BC41E241DE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F8068-1BAF-3427-E147-3E4B8591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6D248-EEF7-F611-9AFB-AFFB37D3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1428-42E9-DB40-B2FE-D914D1485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E4EEAC-9EFB-154F-04FB-C5D2B9A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EDF45-E099-80CF-DA6D-7F554F8F4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78896-26D4-65A1-3143-6E6E93B7A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2EA05-8791-1740-A188-F3BC41E241DE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E05A1-DB85-BC8A-A49A-4D1E05A70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33369-8637-3544-2CD7-2F2FD5829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1428-42E9-DB40-B2FE-D914D1485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5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09ECEC-5AD9-DB59-7E34-025CABBF75B4}"/>
              </a:ext>
            </a:extLst>
          </p:cNvPr>
          <p:cNvGrpSpPr/>
          <p:nvPr/>
        </p:nvGrpSpPr>
        <p:grpSpPr>
          <a:xfrm>
            <a:off x="57009" y="1074420"/>
            <a:ext cx="12077982" cy="4156710"/>
            <a:chOff x="-1505232" y="1014446"/>
            <a:chExt cx="12227366" cy="4193824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37534D3-5DF4-3F1F-4976-0DA2BEF8C1DB}"/>
                </a:ext>
              </a:extLst>
            </p:cNvPr>
            <p:cNvGrpSpPr/>
            <p:nvPr/>
          </p:nvGrpSpPr>
          <p:grpSpPr>
            <a:xfrm>
              <a:off x="-1505232" y="1014446"/>
              <a:ext cx="12227366" cy="4193824"/>
              <a:chOff x="632178" y="911576"/>
              <a:chExt cx="12227366" cy="419382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0A0CF97-0C9A-F024-6B85-B029F0086235}"/>
                  </a:ext>
                </a:extLst>
              </p:cNvPr>
              <p:cNvSpPr/>
              <p:nvPr/>
            </p:nvSpPr>
            <p:spPr>
              <a:xfrm>
                <a:off x="632178" y="1749778"/>
                <a:ext cx="462844" cy="2517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研究思路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51EE889-71E8-1140-B791-E769059C9538}"/>
                  </a:ext>
                </a:extLst>
              </p:cNvPr>
              <p:cNvSpPr/>
              <p:nvPr/>
            </p:nvSpPr>
            <p:spPr>
              <a:xfrm>
                <a:off x="1307395" y="911578"/>
                <a:ext cx="3978797" cy="4769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研究准备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204D42B-3DE4-BDCA-8E80-F06D61A7C393}"/>
                  </a:ext>
                </a:extLst>
              </p:cNvPr>
              <p:cNvSpPr/>
              <p:nvPr/>
            </p:nvSpPr>
            <p:spPr>
              <a:xfrm>
                <a:off x="5467347" y="911576"/>
                <a:ext cx="2388129" cy="4769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预实验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467E88-E7E2-97C1-FB51-8772CF01EA2E}"/>
                  </a:ext>
                </a:extLst>
              </p:cNvPr>
              <p:cNvSpPr/>
              <p:nvPr/>
            </p:nvSpPr>
            <p:spPr>
              <a:xfrm>
                <a:off x="8036630" y="911576"/>
                <a:ext cx="3099504" cy="4769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实验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4387DA-5AB6-DA0B-8363-F69784CB39C8}"/>
                  </a:ext>
                </a:extLst>
              </p:cNvPr>
              <p:cNvSpPr/>
              <p:nvPr/>
            </p:nvSpPr>
            <p:spPr>
              <a:xfrm>
                <a:off x="1307396" y="1749778"/>
                <a:ext cx="541866" cy="2517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文献综述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88D0BFF-36DE-B9BD-3DAD-03A5DC333693}"/>
                  </a:ext>
                </a:extLst>
              </p:cNvPr>
              <p:cNvSpPr/>
              <p:nvPr/>
            </p:nvSpPr>
            <p:spPr>
              <a:xfrm>
                <a:off x="1945217" y="1749778"/>
                <a:ext cx="1224844" cy="4769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数据素养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770B3D-CD61-5526-75FC-66CD623888AA}"/>
                  </a:ext>
                </a:extLst>
              </p:cNvPr>
              <p:cNvSpPr/>
              <p:nvPr/>
            </p:nvSpPr>
            <p:spPr>
              <a:xfrm>
                <a:off x="5467349" y="1749777"/>
                <a:ext cx="2388127" cy="4769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高中生数据素养调研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B18E999-A1B7-E141-29D9-07C649BB2572}"/>
                  </a:ext>
                </a:extLst>
              </p:cNvPr>
              <p:cNvSpPr/>
              <p:nvPr/>
            </p:nvSpPr>
            <p:spPr>
              <a:xfrm>
                <a:off x="5467348" y="2623960"/>
                <a:ext cx="2388127" cy="4769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小规模教学实施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DD5B58C-4AB2-11AF-A019-E0C1A69A288F}"/>
                  </a:ext>
                </a:extLst>
              </p:cNvPr>
              <p:cNvSpPr/>
              <p:nvPr/>
            </p:nvSpPr>
            <p:spPr>
              <a:xfrm>
                <a:off x="5467348" y="3462161"/>
                <a:ext cx="2388127" cy="4769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教学视频分析编码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EF7F3D1-2385-0830-BA53-8421900FC823}"/>
                  </a:ext>
                </a:extLst>
              </p:cNvPr>
              <p:cNvSpPr/>
              <p:nvPr/>
            </p:nvSpPr>
            <p:spPr>
              <a:xfrm>
                <a:off x="1945217" y="2385482"/>
                <a:ext cx="1224844" cy="4769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中学生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491749-4677-19FC-6755-780EF49935DA}"/>
                  </a:ext>
                </a:extLst>
              </p:cNvPr>
              <p:cNvSpPr/>
              <p:nvPr/>
            </p:nvSpPr>
            <p:spPr>
              <a:xfrm>
                <a:off x="1945217" y="2952045"/>
                <a:ext cx="340783" cy="13151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内涵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8321D12-9066-8200-6AFB-D94EADA3AE49}"/>
                  </a:ext>
                </a:extLst>
              </p:cNvPr>
              <p:cNvSpPr/>
              <p:nvPr/>
            </p:nvSpPr>
            <p:spPr>
              <a:xfrm>
                <a:off x="2381955" y="2952043"/>
                <a:ext cx="340783" cy="13151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培养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6FA9953-C19B-E443-6FCE-12DA713297D3}"/>
                  </a:ext>
                </a:extLst>
              </p:cNvPr>
              <p:cNvSpPr/>
              <p:nvPr/>
            </p:nvSpPr>
            <p:spPr>
              <a:xfrm>
                <a:off x="2845686" y="2952043"/>
                <a:ext cx="340783" cy="13151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测评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49A2ACF-A3ED-6E76-210B-A35D8F30D776}"/>
                  </a:ext>
                </a:extLst>
              </p:cNvPr>
              <p:cNvSpPr/>
              <p:nvPr/>
            </p:nvSpPr>
            <p:spPr>
              <a:xfrm>
                <a:off x="4411390" y="1727482"/>
                <a:ext cx="867576" cy="25335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基于智能手机促进数据素养教学策略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31D0F28-D5C7-A98E-463A-B15476F04A1F}"/>
                  </a:ext>
                </a:extLst>
              </p:cNvPr>
              <p:cNvSpPr/>
              <p:nvPr/>
            </p:nvSpPr>
            <p:spPr>
              <a:xfrm>
                <a:off x="8036630" y="1749776"/>
                <a:ext cx="541866" cy="2517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教学策略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改进</a:t>
                </a:r>
              </a:p>
            </p:txBody>
          </p:sp>
          <p:sp>
            <p:nvSpPr>
              <p:cNvPr id="25" name="右箭头 24">
                <a:extLst>
                  <a:ext uri="{FF2B5EF4-FFF2-40B4-BE49-F238E27FC236}">
                    <a16:creationId xmlns:a16="http://schemas.microsoft.com/office/drawing/2014/main" id="{6E7328BD-2711-C243-1E12-150B96732616}"/>
                  </a:ext>
                </a:extLst>
              </p:cNvPr>
              <p:cNvSpPr/>
              <p:nvPr/>
            </p:nvSpPr>
            <p:spPr>
              <a:xfrm>
                <a:off x="5323239" y="2667679"/>
                <a:ext cx="157163" cy="4286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右箭头 25">
                <a:extLst>
                  <a:ext uri="{FF2B5EF4-FFF2-40B4-BE49-F238E27FC236}">
                    <a16:creationId xmlns:a16="http://schemas.microsoft.com/office/drawing/2014/main" id="{ECC7927C-7600-BDD2-9522-4B68EB59588E}"/>
                  </a:ext>
                </a:extLst>
              </p:cNvPr>
              <p:cNvSpPr/>
              <p:nvPr/>
            </p:nvSpPr>
            <p:spPr>
              <a:xfrm>
                <a:off x="7855475" y="2672290"/>
                <a:ext cx="157163" cy="4286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86D2309-9661-2318-1DDC-8DC46195DBF0}"/>
                  </a:ext>
                </a:extLst>
              </p:cNvPr>
              <p:cNvSpPr/>
              <p:nvPr/>
            </p:nvSpPr>
            <p:spPr>
              <a:xfrm>
                <a:off x="8748008" y="1743600"/>
                <a:ext cx="378447" cy="2517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实验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1229CC6-8D3D-EBDD-E45E-3060F528CCFF}"/>
                  </a:ext>
                </a:extLst>
              </p:cNvPr>
              <p:cNvSpPr/>
              <p:nvPr/>
            </p:nvSpPr>
            <p:spPr>
              <a:xfrm>
                <a:off x="11235532" y="1770317"/>
                <a:ext cx="1624012" cy="4769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量表数据分析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1D4EB52-87CF-32DB-63F8-26AE2AD47B2B}"/>
                  </a:ext>
                </a:extLst>
              </p:cNvPr>
              <p:cNvSpPr/>
              <p:nvPr/>
            </p:nvSpPr>
            <p:spPr>
              <a:xfrm>
                <a:off x="11235532" y="2420487"/>
                <a:ext cx="1624012" cy="4661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作品分析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3887023-903D-744C-6A13-8B3356820207}"/>
                  </a:ext>
                </a:extLst>
              </p:cNvPr>
              <p:cNvSpPr/>
              <p:nvPr/>
            </p:nvSpPr>
            <p:spPr>
              <a:xfrm>
                <a:off x="11235532" y="3059817"/>
                <a:ext cx="1624012" cy="4769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访谈分析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24EF270-ECF8-592F-8D61-CBF1A5ADA17A}"/>
                  </a:ext>
                </a:extLst>
              </p:cNvPr>
              <p:cNvSpPr/>
              <p:nvPr/>
            </p:nvSpPr>
            <p:spPr>
              <a:xfrm>
                <a:off x="11235532" y="3709987"/>
                <a:ext cx="1624012" cy="4769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视频分析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54A2476-5B8B-A374-64E9-1453ECF8CCA1}"/>
                  </a:ext>
                </a:extLst>
              </p:cNvPr>
              <p:cNvSpPr/>
              <p:nvPr/>
            </p:nvSpPr>
            <p:spPr>
              <a:xfrm>
                <a:off x="1307396" y="4628445"/>
                <a:ext cx="3947578" cy="4769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文献综述法</a:t>
                </a:r>
              </a:p>
            </p:txBody>
          </p:sp>
          <p:sp>
            <p:nvSpPr>
              <p:cNvPr id="37" name="右箭头 36">
                <a:extLst>
                  <a:ext uri="{FF2B5EF4-FFF2-40B4-BE49-F238E27FC236}">
                    <a16:creationId xmlns:a16="http://schemas.microsoft.com/office/drawing/2014/main" id="{258D2A2F-B0C6-62ED-509C-20D6B5728B0E}"/>
                  </a:ext>
                </a:extLst>
              </p:cNvPr>
              <p:cNvSpPr/>
              <p:nvPr/>
            </p:nvSpPr>
            <p:spPr>
              <a:xfrm rot="16200000">
                <a:off x="2925494" y="4335549"/>
                <a:ext cx="157163" cy="4286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4D881A5-896A-FF4C-9660-C8108D7D14F7}"/>
                  </a:ext>
                </a:extLst>
              </p:cNvPr>
              <p:cNvSpPr/>
              <p:nvPr/>
            </p:nvSpPr>
            <p:spPr>
              <a:xfrm>
                <a:off x="5467348" y="4626586"/>
                <a:ext cx="7386570" cy="4769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问卷调查法  内容分析法  案例研究  </a:t>
                </a: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24278471-1894-5F01-BD34-D014995407CB}"/>
                  </a:ext>
                </a:extLst>
              </p:cNvPr>
              <p:cNvSpPr/>
              <p:nvPr/>
            </p:nvSpPr>
            <p:spPr>
              <a:xfrm rot="16200000">
                <a:off x="8840165" y="4349560"/>
                <a:ext cx="157163" cy="4286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762BA6D-9553-1790-03A4-62ACB0F8AD06}"/>
                  </a:ext>
                </a:extLst>
              </p:cNvPr>
              <p:cNvSpPr/>
              <p:nvPr/>
            </p:nvSpPr>
            <p:spPr>
              <a:xfrm>
                <a:off x="3462244" y="1749776"/>
                <a:ext cx="656963" cy="2511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面向数据素养培养的教学策略</a:t>
                </a:r>
              </a:p>
            </p:txBody>
          </p:sp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9038D1F2-AA98-0BAC-B952-7A000A06F198}"/>
                  </a:ext>
                </a:extLst>
              </p:cNvPr>
              <p:cNvSpPr/>
              <p:nvPr/>
            </p:nvSpPr>
            <p:spPr>
              <a:xfrm>
                <a:off x="1207910" y="1599124"/>
                <a:ext cx="2981231" cy="2796504"/>
              </a:xfrm>
              <a:prstGeom prst="roundRect">
                <a:avLst/>
              </a:prstGeom>
              <a:noFill/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4AD4A5B-E76B-D62D-04E9-938BEE97059F}"/>
                  </a:ext>
                </a:extLst>
              </p:cNvPr>
              <p:cNvSpPr/>
              <p:nvPr/>
            </p:nvSpPr>
            <p:spPr>
              <a:xfrm>
                <a:off x="9346314" y="1727482"/>
                <a:ext cx="541866" cy="2517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教学策略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改进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ED76F59-CD10-E4FE-8396-EA39FC7A5533}"/>
                  </a:ext>
                </a:extLst>
              </p:cNvPr>
              <p:cNvSpPr/>
              <p:nvPr/>
            </p:nvSpPr>
            <p:spPr>
              <a:xfrm>
                <a:off x="10108039" y="1727482"/>
                <a:ext cx="378447" cy="2517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实验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右箭头 18">
                <a:extLst>
                  <a:ext uri="{FF2B5EF4-FFF2-40B4-BE49-F238E27FC236}">
                    <a16:creationId xmlns:a16="http://schemas.microsoft.com/office/drawing/2014/main" id="{ABBD07B1-0E66-28E6-016D-A48145CDF34B}"/>
                  </a:ext>
                </a:extLst>
              </p:cNvPr>
              <p:cNvSpPr/>
              <p:nvPr/>
            </p:nvSpPr>
            <p:spPr>
              <a:xfrm>
                <a:off x="8578496" y="2664911"/>
                <a:ext cx="157163" cy="4286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右箭头 22">
                <a:extLst>
                  <a:ext uri="{FF2B5EF4-FFF2-40B4-BE49-F238E27FC236}">
                    <a16:creationId xmlns:a16="http://schemas.microsoft.com/office/drawing/2014/main" id="{73894432-BD2E-3708-B5AD-B991D4732C6E}"/>
                  </a:ext>
                </a:extLst>
              </p:cNvPr>
              <p:cNvSpPr/>
              <p:nvPr/>
            </p:nvSpPr>
            <p:spPr>
              <a:xfrm>
                <a:off x="9151483" y="2669437"/>
                <a:ext cx="157163" cy="4286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右箭头 27">
                <a:extLst>
                  <a:ext uri="{FF2B5EF4-FFF2-40B4-BE49-F238E27FC236}">
                    <a16:creationId xmlns:a16="http://schemas.microsoft.com/office/drawing/2014/main" id="{61666594-4E6A-C39D-8AB7-F4A332B8F310}"/>
                  </a:ext>
                </a:extLst>
              </p:cNvPr>
              <p:cNvSpPr/>
              <p:nvPr/>
            </p:nvSpPr>
            <p:spPr>
              <a:xfrm>
                <a:off x="9912171" y="2699889"/>
                <a:ext cx="157163" cy="4286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08CE845-55DC-3743-1F71-DC8E668D5FD9}"/>
                </a:ext>
              </a:extLst>
            </p:cNvPr>
            <p:cNvSpPr/>
            <p:nvPr/>
          </p:nvSpPr>
          <p:spPr>
            <a:xfrm>
              <a:off x="8478898" y="1830602"/>
              <a:ext cx="541866" cy="2517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教学策略</a:t>
              </a:r>
              <a:endParaRPr kumimoji="1"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改进</a:t>
              </a:r>
            </a:p>
          </p:txBody>
        </p:sp>
        <p:sp>
          <p:nvSpPr>
            <p:cNvPr id="39" name="右箭头 38">
              <a:extLst>
                <a:ext uri="{FF2B5EF4-FFF2-40B4-BE49-F238E27FC236}">
                  <a16:creationId xmlns:a16="http://schemas.microsoft.com/office/drawing/2014/main" id="{B9601309-7485-3B58-F9EE-DA4D416C367C}"/>
                </a:ext>
              </a:extLst>
            </p:cNvPr>
            <p:cNvSpPr/>
            <p:nvPr/>
          </p:nvSpPr>
          <p:spPr>
            <a:xfrm>
              <a:off x="8322958" y="2810138"/>
              <a:ext cx="157163" cy="4286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6591D2F-0A6A-DD64-B7E2-EF360A6A8E41}"/>
                </a:ext>
              </a:extLst>
            </p:cNvPr>
            <p:cNvSpPr/>
            <p:nvPr/>
          </p:nvSpPr>
          <p:spPr>
            <a:xfrm>
              <a:off x="9092496" y="1016094"/>
              <a:ext cx="1624012" cy="476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数据分析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390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76</Words>
  <Application>Microsoft Macintosh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</cp:revision>
  <dcterms:created xsi:type="dcterms:W3CDTF">2022-09-17T08:34:26Z</dcterms:created>
  <dcterms:modified xsi:type="dcterms:W3CDTF">2022-09-17T19:52:13Z</dcterms:modified>
</cp:coreProperties>
</file>