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33"/>
  </p:notesMasterIdLst>
  <p:handoutMasterIdLst>
    <p:handoutMasterId r:id="rId34"/>
  </p:handoutMasterIdLst>
  <p:sldIdLst>
    <p:sldId id="439" r:id="rId2"/>
    <p:sldId id="502" r:id="rId3"/>
    <p:sldId id="527" r:id="rId4"/>
    <p:sldId id="564" r:id="rId5"/>
    <p:sldId id="528" r:id="rId6"/>
    <p:sldId id="565" r:id="rId7"/>
    <p:sldId id="532" r:id="rId8"/>
    <p:sldId id="566" r:id="rId9"/>
    <p:sldId id="574" r:id="rId10"/>
    <p:sldId id="573" r:id="rId11"/>
    <p:sldId id="586" r:id="rId12"/>
    <p:sldId id="562" r:id="rId13"/>
    <p:sldId id="563" r:id="rId14"/>
    <p:sldId id="587" r:id="rId15"/>
    <p:sldId id="568" r:id="rId16"/>
    <p:sldId id="571" r:id="rId17"/>
    <p:sldId id="572" r:id="rId18"/>
    <p:sldId id="585" r:id="rId19"/>
    <p:sldId id="580" r:id="rId20"/>
    <p:sldId id="581" r:id="rId21"/>
    <p:sldId id="578" r:id="rId22"/>
    <p:sldId id="579" r:id="rId23"/>
    <p:sldId id="521" r:id="rId24"/>
    <p:sldId id="575" r:id="rId25"/>
    <p:sldId id="576" r:id="rId26"/>
    <p:sldId id="577" r:id="rId27"/>
    <p:sldId id="582" r:id="rId28"/>
    <p:sldId id="583" r:id="rId29"/>
    <p:sldId id="516" r:id="rId30"/>
    <p:sldId id="518" r:id="rId31"/>
    <p:sldId id="588" r:id="rId32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ECFF"/>
    <a:srgbClr val="FF9966"/>
    <a:srgbClr val="FF6600"/>
    <a:srgbClr val="00CC66"/>
    <a:srgbClr val="E6EB29"/>
    <a:srgbClr val="66FF66"/>
    <a:srgbClr val="D02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0" autoAdjust="0"/>
    <p:restoredTop sz="94963" autoAdjust="0"/>
  </p:normalViewPr>
  <p:slideViewPr>
    <p:cSldViewPr>
      <p:cViewPr varScale="1">
        <p:scale>
          <a:sx n="82" d="100"/>
          <a:sy n="82" d="100"/>
        </p:scale>
        <p:origin x="90" y="432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06" y="-90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l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r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l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r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099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l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l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r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7727"/>
            <a:ext cx="4979692" cy="448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0" tIns="45235" rIns="92030" bIns="45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1088" y="860425"/>
            <a:ext cx="4637087" cy="347821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815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03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965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73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590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135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04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64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08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951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413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31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0314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91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479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78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61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80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50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949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13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</a:t>
            </a:r>
            <a:r>
              <a:rPr kumimoji="0" lang="en-US" altLang="ko-KR" sz="2000" dirty="0" smtClean="0">
                <a:ea typeface="굴림" pitchFamily="50" charset="-127"/>
              </a:rPr>
              <a:t>University: Dept of Computer Science and Engineering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5786446" y="142852"/>
            <a:ext cx="2324675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400" b="0" i="1" dirty="0" smtClean="0">
                <a:ea typeface="굴림" pitchFamily="50" charset="-127"/>
              </a:rPr>
              <a:t>C</a:t>
            </a:r>
            <a:r>
              <a:rPr kumimoji="0" lang="ko-KR" altLang="en-US" sz="1400" b="0" i="1" dirty="0" smtClean="0">
                <a:ea typeface="굴림" pitchFamily="50" charset="-127"/>
              </a:rPr>
              <a:t>프로그래밍     </a:t>
            </a:r>
            <a:r>
              <a:rPr kumimoji="0" lang="en-US" altLang="ko-KR" sz="1400" b="0" i="1" dirty="0" smtClean="0">
                <a:ea typeface="굴림" pitchFamily="50" charset="-127"/>
              </a:rPr>
              <a:t>2017. 2</a:t>
            </a:r>
            <a:r>
              <a:rPr kumimoji="0" lang="ko-KR" altLang="en-US" sz="1400" b="0" i="1" dirty="0" smtClean="0">
                <a:ea typeface="굴림" pitchFamily="50" charset="-127"/>
              </a:rPr>
              <a:t>학기</a:t>
            </a:r>
            <a:endParaRPr kumimoji="0" lang="en-US" altLang="ko-KR" sz="1400" b="0" i="1" dirty="0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DD1F9C-8882-443B-9B6B-2B02B289E1B7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972B-2793-46AF-A2C5-5951A1528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Body Text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 smtClean="0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 smtClean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  <p:sldLayoutId id="2147484697" r:id="rId5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나눔고딕"/>
          <a:ea typeface="나눔고딕"/>
          <a:cs typeface="나눔고딕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나눔고딕"/>
          <a:ea typeface="나눔고딕"/>
          <a:cs typeface="나눔고딕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나눔고딕"/>
          <a:ea typeface="나눔고딕"/>
          <a:cs typeface="나눔고딕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나눔고딕"/>
          <a:ea typeface="나눔고딕"/>
          <a:cs typeface="나눔고딕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ngsung@soga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2013cprogramproj@gmail.co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000" dirty="0" smtClean="0"/>
              <a:t>C</a:t>
            </a:r>
            <a:r>
              <a:rPr lang="ko-KR" altLang="en-US" sz="4000" dirty="0" smtClean="0"/>
              <a:t>프로그래밍   </a:t>
            </a:r>
            <a:r>
              <a:rPr lang="en-US" altLang="ko-KR" sz="4000" dirty="0"/>
              <a:t>(CSE2035)</a:t>
            </a:r>
            <a:br>
              <a:rPr lang="en-US" altLang="ko-KR" sz="4000" dirty="0"/>
            </a:br>
            <a:r>
              <a:rPr lang="en-US" altLang="ko-KR" sz="4000" dirty="0"/>
              <a:t>Project 1 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미니 </a:t>
            </a:r>
            <a:r>
              <a:rPr lang="ko-KR" altLang="en-US" sz="4000" dirty="0" err="1" smtClean="0"/>
              <a:t>그림판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886200"/>
            <a:ext cx="6400800" cy="2639144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0" indent="0" algn="ctr" eaLnBrk="1" latinLnBrk="0" hangingPunct="1">
              <a:lnSpc>
                <a:spcPct val="90000"/>
              </a:lnSpc>
              <a:buNone/>
            </a:pPr>
            <a:r>
              <a:rPr lang="en-US" altLang="ko-KR" kern="0" dirty="0" err="1" smtClean="0"/>
              <a:t>Saejoon</a:t>
            </a:r>
            <a:r>
              <a:rPr lang="en-US" altLang="ko-KR" kern="0" dirty="0" smtClean="0"/>
              <a:t> Kim, Ph.D.</a:t>
            </a:r>
            <a:endParaRPr lang="en-US" altLang="ko-KR" kern="0" dirty="0">
              <a:ea typeface="바탕체" pitchFamily="17" charset="-127"/>
            </a:endParaRPr>
          </a:p>
          <a:p>
            <a:pPr marL="0" indent="0" algn="ctr" eaLnBrk="1" latinLnBrk="0" hangingPunct="1">
              <a:lnSpc>
                <a:spcPct val="90000"/>
              </a:lnSpc>
              <a:buNone/>
            </a:pPr>
            <a:endParaRPr lang="en-US" altLang="ko-KR" kern="0" dirty="0" smtClean="0">
              <a:ea typeface="바탕체" pitchFamily="17" charset="-127"/>
            </a:endParaRPr>
          </a:p>
          <a:p>
            <a:pPr marL="0" indent="0" algn="ctr" latinLnBrk="0">
              <a:buNone/>
            </a:pPr>
            <a:r>
              <a:rPr lang="en-US" altLang="ko-KR" sz="1600" kern="0" dirty="0" smtClean="0"/>
              <a:t>Dept. of Computer Science and Engineering</a:t>
            </a:r>
          </a:p>
          <a:p>
            <a:pPr marL="0" indent="0" algn="ctr" latinLnBrk="0">
              <a:buNone/>
            </a:pPr>
            <a:r>
              <a:rPr lang="en-US" altLang="ko-KR" sz="1600" kern="0" dirty="0" err="1" smtClean="0"/>
              <a:t>Sogang</a:t>
            </a:r>
            <a:r>
              <a:rPr lang="en-US" altLang="ko-KR" sz="1600" kern="0" dirty="0" smtClean="0"/>
              <a:t> University</a:t>
            </a:r>
          </a:p>
          <a:p>
            <a:pPr marL="0" indent="0" algn="ctr" latinLnBrk="0">
              <a:buNone/>
            </a:pPr>
            <a:r>
              <a:rPr lang="en-US" altLang="ko-KR" sz="1600" kern="0" dirty="0" smtClean="0"/>
              <a:t>Seoul, Korea</a:t>
            </a:r>
          </a:p>
          <a:p>
            <a:pPr marL="0" indent="0" algn="ctr" latinLnBrk="0">
              <a:buNone/>
            </a:pPr>
            <a:r>
              <a:rPr lang="en-US" altLang="ko-KR" sz="1600" kern="0" dirty="0" smtClean="0"/>
              <a:t>Tel: +82-2-705-8931</a:t>
            </a:r>
          </a:p>
          <a:p>
            <a:pPr marL="0" indent="0" algn="ctr" latinLnBrk="0">
              <a:buNone/>
            </a:pPr>
            <a:r>
              <a:rPr lang="en-US" altLang="ko-KR" sz="1600" kern="0" dirty="0" smtClean="0"/>
              <a:t>Email : </a:t>
            </a:r>
            <a:r>
              <a:rPr lang="en-US" altLang="ko-KR" sz="1600" dirty="0" smtClean="0"/>
              <a:t>saejoon</a:t>
            </a:r>
            <a:r>
              <a:rPr lang="en-US" altLang="ko-KR" sz="1600" dirty="0" smtClean="0">
                <a:hlinkClick r:id="rId3"/>
              </a:rPr>
              <a:t>@sogang.ac.kr</a:t>
            </a:r>
            <a:endParaRPr lang="en-US" altLang="ko-KR" sz="1200" dirty="0"/>
          </a:p>
          <a:p>
            <a:pPr marL="0" indent="0" algn="ctr" latinLnBrk="0">
              <a:buNone/>
            </a:pPr>
            <a:endParaRPr lang="en-US" altLang="ko-KR" sz="12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8E063567-F235-4C18-84EE-3CCD53BB08D8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출력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매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query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를 수행한 뒤에 그 결과 값을 출력한다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0407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Query1 : char **resize();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이미지를 </a:t>
            </a:r>
            <a:r>
              <a:rPr lang="en-US" altLang="ko-KR" sz="2500" b="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2</a:t>
            </a:r>
            <a:r>
              <a:rPr lang="ko-KR" altLang="en-US" sz="2500" b="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배 확대</a:t>
            </a:r>
            <a:r>
              <a:rPr lang="en-US" altLang="ko-KR" sz="2500" b="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,</a:t>
            </a:r>
            <a:r>
              <a:rPr lang="ko-KR" altLang="en-US" sz="2500" b="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 </a:t>
            </a:r>
            <a:r>
              <a:rPr lang="en-US" altLang="ko-KR" sz="2500" b="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2</a:t>
            </a:r>
            <a:r>
              <a:rPr lang="ko-KR" altLang="en-US" sz="2500" b="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배축소한다</a:t>
            </a:r>
            <a:r>
              <a:rPr lang="en-US" altLang="ko-KR" sz="2500" b="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.</a:t>
            </a:r>
            <a:r>
              <a:rPr lang="ko-KR" altLang="en-US" sz="2500" b="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 </a:t>
            </a:r>
            <a:endParaRPr lang="en-US" altLang="ko-KR" sz="2500" b="0" dirty="0" smtClean="0"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  <a:p>
            <a:r>
              <a:rPr lang="en-US" sz="2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Char** Resize(</a:t>
            </a:r>
            <a:r>
              <a:rPr lang="en-US" sz="2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en-US" sz="2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arg1</a:t>
            </a:r>
            <a:r>
              <a:rPr lang="en-US" sz="2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sz="2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sz="2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*height </a:t>
            </a:r>
            <a:r>
              <a:rPr lang="en-US" sz="2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sz="2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sz="2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*width, </a:t>
            </a:r>
            <a:r>
              <a:rPr lang="en-US" sz="2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char </a:t>
            </a:r>
            <a:r>
              <a:rPr lang="en-US" sz="2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** </a:t>
            </a:r>
            <a:r>
              <a:rPr lang="en-US" sz="2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sz="2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lang="en-US" sz="2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04010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Query1 : char **resize();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arg1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이 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0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인 경우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 사이즈를 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2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배 확대한다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2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가로 혹은  세로 길이가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4096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을 넘어가면 사이즈를 증가하지 않고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Size Error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를 출력한다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2500" b="0" dirty="0" smtClean="0"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01008"/>
            <a:ext cx="471625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94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Query1 : char **resize();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arg1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이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인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경우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사이즈를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2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배 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축소한다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18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축소를 할 때 각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개의 픽셀의 평균을 이용한다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18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가로 혹은 세로 길이가 홀수인 경우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마지막 행 혹은 열은 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생략한다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18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가로 혹은  세로 길이가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보다 작아지면 사이즈를 축소하지 않고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Size Error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를 출력한다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1800" b="0" dirty="0" smtClean="0">
              <a:latin typeface="나눔고딕"/>
              <a:ea typeface="나눔고딕"/>
              <a:cs typeface="나눔고딕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1" y="3717032"/>
            <a:ext cx="4680520" cy="23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03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Query2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char** Rotate();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이미지 회전 기능을 만든다</a:t>
            </a: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Char** rotate(height</a:t>
            </a:r>
            <a:r>
              <a:rPr lang="en-US" altLang="ko-KR" sz="2500" i="1" dirty="0">
                <a:latin typeface="나눔고딕"/>
                <a:ea typeface="나눔고딕"/>
                <a:cs typeface="나눔고딕"/>
              </a:rPr>
              <a:t>, 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width</a:t>
            </a:r>
            <a:r>
              <a:rPr lang="en-US" altLang="ko-KR" sz="2500" i="1" dirty="0">
                <a:latin typeface="나눔고딕"/>
                <a:ea typeface="나눔고딕"/>
                <a:cs typeface="나눔고딕"/>
              </a:rPr>
              <a:t>, 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angle</a:t>
            </a:r>
            <a:r>
              <a:rPr lang="en-US" altLang="ko-KR" sz="2500" i="1" dirty="0">
                <a:latin typeface="나눔고딕"/>
                <a:ea typeface="나눔고딕"/>
                <a:cs typeface="나눔고딕"/>
              </a:rPr>
              <a:t>,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img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2500" i="1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0, 1, 2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각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angle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의 값에 따라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90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도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, 180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도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, 270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도 이미지를 회전시킨다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이미지 회전을 통해 배열의 가로와 세로의 길이가 바뀔 수 있음을 고려한다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realloc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()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함수를 이용하도록 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82287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Query3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void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Flip();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이미지 반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전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 기능을 만든다</a:t>
            </a: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void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filp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(height</a:t>
            </a:r>
            <a:r>
              <a:rPr lang="en-US" altLang="ko-KR" sz="2500" i="1" dirty="0">
                <a:latin typeface="나눔고딕"/>
                <a:ea typeface="나눔고딕"/>
                <a:cs typeface="나눔고딕"/>
              </a:rPr>
              <a:t>, 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width</a:t>
            </a:r>
            <a:r>
              <a:rPr lang="en-US" altLang="ko-KR" sz="2500" i="1" dirty="0">
                <a:latin typeface="나눔고딕"/>
                <a:ea typeface="나눔고딕"/>
                <a:cs typeface="나눔고딕"/>
              </a:rPr>
              <a:t>, 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flag,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img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2500" i="1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0, 1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각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flag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의 값에 따라 각각 수평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위아래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)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수직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좌우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방향으로 이미지를 반전시킨다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필요한 경우 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swap()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함수를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작성하도록 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6828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Query4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+mj-ea"/>
              </a:rPr>
              <a:t>char* Copy();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query number 4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에 해당된다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char* Copy(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 x1,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 y1,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c_h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c_w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 height,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 width, char** </a:t>
            </a:r>
            <a:r>
              <a:rPr lang="en-US" altLang="ko-KR" sz="2500" i="1" dirty="0" err="1" smtClean="0">
                <a:latin typeface="나눔고딕"/>
                <a:ea typeface="나눔고딕"/>
                <a:cs typeface="나눔고딕"/>
              </a:rPr>
              <a:t>img</a:t>
            </a:r>
            <a:r>
              <a:rPr lang="en-US" altLang="ko-KR" sz="2500" i="1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2500" i="1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원본 이미지의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(x1,y1)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좌표에서 세로길이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500" b="0" dirty="0" err="1" smtClean="0">
                <a:latin typeface="나눔고딕"/>
                <a:ea typeface="나눔고딕"/>
                <a:cs typeface="나눔고딕"/>
              </a:rPr>
              <a:t>c_h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),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가로길이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500" b="0" dirty="0" err="1" smtClean="0">
                <a:latin typeface="나눔고딕"/>
                <a:ea typeface="나눔고딕"/>
                <a:cs typeface="나눔고딕"/>
              </a:rPr>
              <a:t>c_w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)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만큼을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copy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하여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copy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한 영역의 가로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세로 길이와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copy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한 내용을 </a:t>
            </a:r>
            <a:r>
              <a:rPr lang="fr-FR" altLang="ko-KR" sz="2500" b="0" dirty="0" smtClean="0">
                <a:latin typeface="나눔고딕"/>
                <a:ea typeface="나눔고딕"/>
                <a:cs typeface="나눔고딕"/>
              </a:rPr>
              <a:t>char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* type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의 변수에 반환한다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 height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와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width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는 원본 이미지의 가로 세로 길이이다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copy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하는 내용이 원본 사이즈를 넘어갈 경우 그 영역은 무시된다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.(copy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되지 않는다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.)</a:t>
            </a:r>
          </a:p>
          <a:p>
            <a:pPr algn="just">
              <a:lnSpc>
                <a:spcPct val="150000"/>
              </a:lnSpc>
            </a:pP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copy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하는 가로와 세로길이가 양의 정수가 아닐 경우 에러메세지를 출력한다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copy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하려는 영역이 원본이미지와 하나도 겹치지 않을 경우 에러메세지를 출력한다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copy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하는 영역은 가로 세로길이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4096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픽셀을 넘지 않는다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45423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Query4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void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Paste();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 query number 4</a:t>
            </a: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에 해당되며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, C</a:t>
            </a:r>
            <a:r>
              <a:rPr lang="fr-FR" altLang="ko-KR" sz="2500" b="0" smtClean="0">
                <a:latin typeface="나눔고딕"/>
                <a:ea typeface="나눔고딕"/>
                <a:cs typeface="나눔고딕"/>
              </a:rPr>
              <a:t>opy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() </a:t>
            </a: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다음에 호출된다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500" i="1" smtClean="0">
                <a:latin typeface="나눔고딕"/>
                <a:ea typeface="나눔고딕"/>
                <a:cs typeface="나눔고딕"/>
              </a:rPr>
              <a:t>void paste(int x2, int y2, int height, int width, char** img, char* temp)</a:t>
            </a:r>
            <a:endParaRPr lang="en-US" altLang="ko-KR" sz="2500" i="1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원본 이미지의 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(x2,y2) </a:t>
            </a: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좌표에 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Copy</a:t>
            </a: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에서 반환한 값을 저장한 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temp</a:t>
            </a: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의 내용을 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img </a:t>
            </a: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변수에 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Paste </a:t>
            </a: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한다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. height </a:t>
            </a: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와 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width</a:t>
            </a:r>
            <a:r>
              <a:rPr lang="ko-KR" altLang="en-US" sz="2500" b="0" smtClean="0">
                <a:latin typeface="나눔고딕"/>
                <a:ea typeface="나눔고딕"/>
                <a:cs typeface="나눔고딕"/>
              </a:rPr>
              <a:t>는 원본 이미지의 가로 세로 길이이다</a:t>
            </a:r>
            <a:r>
              <a:rPr lang="en-US" altLang="ko-KR" sz="2500" b="0" smtClean="0">
                <a:latin typeface="나눔고딕"/>
                <a:ea typeface="나눔고딕"/>
                <a:cs typeface="나눔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25023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esle\Desktop\before_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3600400" cy="3978747"/>
          </a:xfrm>
          <a:prstGeom prst="rect">
            <a:avLst/>
          </a:prstGeom>
          <a:noFill/>
        </p:spPr>
      </p:pic>
      <p:pic>
        <p:nvPicPr>
          <p:cNvPr id="1027" name="Picture 3" descr="C:\Users\yesle\Desktop\after_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552" y="1528202"/>
            <a:ext cx="3707904" cy="406103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39552" y="2204864"/>
            <a:ext cx="1368152" cy="17281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23528" y="1556792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788024" y="3645024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98246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(x1, y1)</a:t>
            </a:r>
          </a:p>
          <a:p>
            <a:r>
              <a:rPr lang="en-US" altLang="ko-KR" b="1" dirty="0" smtClean="0"/>
              <a:t>: (1,1)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314270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(x2, y2)</a:t>
            </a:r>
          </a:p>
          <a:p>
            <a:r>
              <a:rPr lang="en-US" altLang="ko-KR" b="1" dirty="0" smtClean="0"/>
              <a:t>: (2,10)</a:t>
            </a:r>
            <a:endParaRPr lang="ko-KR" altLang="en-US" b="1" dirty="0"/>
          </a:p>
        </p:txBody>
      </p:sp>
      <p:sp>
        <p:nvSpPr>
          <p:cNvPr id="18" name="오른쪽 대괄호 17"/>
          <p:cNvSpPr/>
          <p:nvPr/>
        </p:nvSpPr>
        <p:spPr>
          <a:xfrm>
            <a:off x="1979712" y="2204864"/>
            <a:ext cx="360040" cy="1728192"/>
          </a:xfrm>
          <a:prstGeom prst="rightBracket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00B0F0"/>
                </a:solidFill>
              </a:rPr>
              <a:t> 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9" name="오른쪽 대괄호 18"/>
          <p:cNvSpPr/>
          <p:nvPr/>
        </p:nvSpPr>
        <p:spPr>
          <a:xfrm rot="5400000">
            <a:off x="1061610" y="3555014"/>
            <a:ext cx="396044" cy="1440160"/>
          </a:xfrm>
          <a:prstGeom prst="rightBracket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11760" y="2852936"/>
            <a:ext cx="93610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/>
                </a:solidFill>
              </a:rPr>
              <a:t>c_h: 8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4509120"/>
            <a:ext cx="100811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/>
                </a:solidFill>
              </a:rPr>
              <a:t>c_w: 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1680" y="5940569"/>
            <a:ext cx="3096344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원본 이미지에 벗어나는 영역에는 </a:t>
            </a:r>
            <a:r>
              <a:rPr lang="en-US" altLang="ko-KR" sz="1600" b="1" smtClean="0">
                <a:solidFill>
                  <a:schemeClr val="tx1"/>
                </a:solidFill>
              </a:rPr>
              <a:t>copy</a:t>
            </a:r>
            <a:r>
              <a:rPr lang="ko-KR" altLang="en-US" sz="1600" b="1" smtClean="0">
                <a:solidFill>
                  <a:schemeClr val="tx1"/>
                </a:solidFill>
              </a:rPr>
              <a:t>되지 않는다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788024" y="5809620"/>
            <a:ext cx="936104" cy="42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48064" y="4293096"/>
            <a:ext cx="1368152" cy="17281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48064" y="4293096"/>
            <a:ext cx="1224136" cy="129614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ctr" latinLnBrk="0" hangingPunct="0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Query4 : Copy() Paste() </a:t>
            </a:r>
            <a:r>
              <a:rPr kumimoji="1" lang="ko-KR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예제</a:t>
            </a: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나눔고딕"/>
              <a:cs typeface="나눔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void fill();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39750" y="1339552"/>
            <a:ext cx="8018463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500" dirty="0" smtClean="0">
                <a:latin typeface="나눔고딕"/>
                <a:ea typeface="나눔고딕"/>
                <a:cs typeface="나눔고딕"/>
              </a:rPr>
              <a:t>query number 5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에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해당된다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0" dirty="0">
                <a:latin typeface="나눔고딕"/>
                <a:ea typeface="나눔고딕"/>
                <a:cs typeface="나눔고딕"/>
              </a:rPr>
              <a:t>f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ill()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함수는 입력 받은 좌표에 위치한 픽셀과 인접하면서 색상이 같은 픽셀들을 주어진 색으로 모두 변경하는 함수이다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Ex)  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입력 받은 변수가  </a:t>
            </a:r>
            <a:r>
              <a:rPr lang="en-US" altLang="ko-KR" sz="1500" b="0" dirty="0">
                <a:latin typeface="나눔고딕"/>
                <a:ea typeface="나눔고딕"/>
                <a:cs typeface="나눔고딕"/>
              </a:rPr>
              <a:t>y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 = 1, </a:t>
            </a:r>
            <a:r>
              <a:rPr lang="en-US" altLang="ko-KR" sz="1500" b="0" dirty="0">
                <a:latin typeface="나눔고딕"/>
                <a:ea typeface="나눔고딕"/>
                <a:cs typeface="나눔고딕"/>
              </a:rPr>
              <a:t>x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 = 2, color = ‘.’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인 경우 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좌측 상단 픽셀을 기준으로 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y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방향으로 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만큼 떨어져 있고 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x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축 방향으로 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2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만큼 떨어져 있는 픽셀과 인접하면서 색이 같은 모든 픽셀들을 새로 입력 받은 색인  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‘.’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으로 변경한다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.)</a:t>
            </a:r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5852"/>
              </p:ext>
            </p:extLst>
          </p:nvPr>
        </p:nvGraphicFramePr>
        <p:xfrm>
          <a:off x="1187624" y="3933058"/>
          <a:ext cx="2304260" cy="223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6"/>
                <a:gridCol w="230426"/>
                <a:gridCol w="230426"/>
                <a:gridCol w="230426"/>
                <a:gridCol w="230426"/>
                <a:gridCol w="230426"/>
                <a:gridCol w="230426"/>
                <a:gridCol w="230426"/>
                <a:gridCol w="230426"/>
                <a:gridCol w="230426"/>
              </a:tblGrid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41341"/>
              </p:ext>
            </p:extLst>
          </p:nvPr>
        </p:nvGraphicFramePr>
        <p:xfrm>
          <a:off x="4548981" y="3933058"/>
          <a:ext cx="2304260" cy="223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6"/>
                <a:gridCol w="230426"/>
                <a:gridCol w="230426"/>
                <a:gridCol w="230426"/>
                <a:gridCol w="230426"/>
                <a:gridCol w="230426"/>
                <a:gridCol w="230426"/>
                <a:gridCol w="230426"/>
                <a:gridCol w="230426"/>
                <a:gridCol w="230426"/>
              </a:tblGrid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 bwMode="auto">
          <a:xfrm>
            <a:off x="3635896" y="5049181"/>
            <a:ext cx="792088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1187624" y="3789040"/>
            <a:ext cx="72008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1062770" y="3901054"/>
            <a:ext cx="0" cy="72007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03648" y="3459120"/>
            <a:ext cx="4320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dirty="0" smtClean="0"/>
              <a:t>2</a:t>
            </a:r>
            <a:endParaRPr lang="ko-KR" altLang="en-US" sz="15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4149080"/>
            <a:ext cx="4320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dirty="0"/>
              <a:t>1</a:t>
            </a:r>
            <a:endParaRPr lang="ko-KR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4305089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9750" y="1340768"/>
            <a:ext cx="8018463" cy="50405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mtClean="0"/>
              <a:t>문제 정의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b="1" smtClean="0"/>
              <a:t>설계 목표 및 제한 조건</a:t>
            </a:r>
            <a:endParaRPr lang="en-US" altLang="ko-KR" sz="2000" b="1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mtClean="0"/>
              <a:t>문제 소개</a:t>
            </a:r>
            <a:endParaRPr lang="en-US" altLang="ko-KR" sz="2000" b="1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mtClean="0"/>
              <a:t>문제 설계</a:t>
            </a:r>
            <a:endParaRPr lang="en-US" altLang="ko-KR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mtClean="0"/>
              <a:t>실행 화면</a:t>
            </a:r>
            <a:endParaRPr lang="en-US" altLang="ko-KR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mtClean="0"/>
              <a:t>평가 기준 및 제출 마감</a:t>
            </a:r>
            <a:endParaRPr lang="en-US" altLang="ko-KR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mtClean="0"/>
              <a:t>Appendix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4965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void fill();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위의 예제의 실행결과는 다음과 같으며 함수 실행 후 색이 변경된 픽셀의 개수를 출력해준다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 smtClean="0">
                <a:latin typeface="나눔고딕"/>
                <a:ea typeface="나눔고딕"/>
                <a:cs typeface="나눔고딕"/>
              </a:rPr>
              <a:t>fill()</a:t>
            </a: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함수의 </a:t>
            </a:r>
            <a:r>
              <a:rPr lang="en-US" altLang="ko-KR" sz="1500" dirty="0" smtClean="0">
                <a:latin typeface="나눔고딕"/>
                <a:ea typeface="나눔고딕"/>
                <a:cs typeface="나눔고딕"/>
              </a:rPr>
              <a:t>parameter</a:t>
            </a: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와 변수는 자유롭게 작성하되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전역변수는 사용하지 않는다</a:t>
            </a:r>
            <a:r>
              <a:rPr lang="en-US" altLang="ko-KR" sz="1500" dirty="0" smtClean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추가적으로 배열을 생성할 시 동적 할당을 이용한다</a:t>
            </a:r>
            <a:r>
              <a:rPr lang="en-US" altLang="ko-KR" sz="1500" dirty="0" smtClean="0">
                <a:latin typeface="나눔고딕"/>
                <a:ea typeface="나눔고딕"/>
                <a:cs typeface="나눔고딕"/>
              </a:rPr>
              <a:t>.)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     Ex) fill(</a:t>
            </a:r>
            <a:r>
              <a:rPr lang="en-US" altLang="ko-KR" sz="1500" b="0" dirty="0" err="1" smtClean="0"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 x, </a:t>
            </a:r>
            <a:r>
              <a:rPr lang="en-US" altLang="ko-KR" sz="1500" b="0" dirty="0" err="1" smtClean="0">
                <a:latin typeface="나눔고딕"/>
                <a:ea typeface="나눔고딕"/>
                <a:cs typeface="나눔고딕"/>
              </a:rPr>
              <a:t>int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 y, char color, char **</a:t>
            </a:r>
            <a:r>
              <a:rPr lang="en-US" altLang="ko-KR" sz="1500" b="0" dirty="0" err="1" smtClean="0">
                <a:latin typeface="나눔고딕"/>
                <a:ea typeface="나눔고딕"/>
                <a:cs typeface="나눔고딕"/>
              </a:rPr>
              <a:t>img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 ……)</a:t>
            </a:r>
          </a:p>
          <a:p>
            <a:pPr algn="just">
              <a:lnSpc>
                <a:spcPct val="150000"/>
              </a:lnSpc>
            </a:pP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변경하려는 색이 기존의 픽셀의 색과 같으면 색을 변경하지 않는다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유효하지 않은 입력의 경우 </a:t>
            </a:r>
            <a:r>
              <a:rPr lang="ko-KR" altLang="en-US" sz="1500" b="0" dirty="0" err="1" smtClean="0">
                <a:latin typeface="나눔고딕"/>
                <a:ea typeface="나눔고딕"/>
                <a:cs typeface="나눔고딕"/>
              </a:rPr>
              <a:t>에러메세지를</a:t>
            </a:r>
            <a:r>
              <a:rPr lang="ko-KR" altLang="en-US" sz="1500" b="0" dirty="0" smtClean="0">
                <a:latin typeface="나눔고딕"/>
                <a:ea typeface="나눔고딕"/>
                <a:cs typeface="나눔고딕"/>
              </a:rPr>
              <a:t> 출력한다</a:t>
            </a:r>
            <a:r>
              <a:rPr lang="en-US" altLang="ko-KR" sz="15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16" y="2110440"/>
            <a:ext cx="2376264" cy="13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95462"/>
            <a:ext cx="2592288" cy="159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3779912" y="2781972"/>
            <a:ext cx="792088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359430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기능요약</a:t>
            </a:r>
            <a:r>
              <a:rPr lang="en-US" altLang="ko-KR" dirty="0" smtClean="0">
                <a:latin typeface="+mj-ea"/>
              </a:rPr>
              <a:t>(1)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12911"/>
              </p:ext>
            </p:extLst>
          </p:nvPr>
        </p:nvGraphicFramePr>
        <p:xfrm>
          <a:off x="1752600" y="1340767"/>
          <a:ext cx="6096000" cy="447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24"/>
                <a:gridCol w="4632176"/>
              </a:tblGrid>
              <a:tr h="4724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/>
                        <a:t>기능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/>
                        <a:t>설명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687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크기조절</a:t>
                      </a:r>
                    </a:p>
                    <a:p>
                      <a:pPr algn="ctr"/>
                      <a:r>
                        <a:rPr lang="en-US" sz="1400" b="1" dirty="0" smtClean="0"/>
                        <a:t>Resize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r>
                        <a:rPr lang="ko-KR" altLang="en-US" sz="1400" dirty="0" smtClean="0"/>
                        <a:t>배확대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배축소를 제공한다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r>
                        <a:rPr lang="ko-KR" altLang="en-US" sz="1400" dirty="0" smtClean="0"/>
                        <a:t>확대를 할대 각 픽셀마다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배로 증가한다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endParaRPr lang="ko-KR" altLang="en-US" sz="1400" dirty="0" smtClean="0"/>
                    </a:p>
                    <a:p>
                      <a:r>
                        <a:rPr lang="ko-KR" altLang="en-US" sz="1400" dirty="0" smtClean="0"/>
                        <a:t>축소를 할 때 각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개의 픽셀의 평균을 이용한다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endParaRPr lang="ko-KR" altLang="en-US" sz="1400" dirty="0" smtClean="0"/>
                    </a:p>
                    <a:p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배로 확대</a:t>
                      </a:r>
                    </a:p>
                    <a:p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배로 축소</a:t>
                      </a:r>
                    </a:p>
                  </a:txBody>
                  <a:tcPr/>
                </a:tc>
              </a:tr>
              <a:tr h="9801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회전</a:t>
                      </a:r>
                    </a:p>
                    <a:p>
                      <a:pPr algn="ctr"/>
                      <a:r>
                        <a:rPr lang="en-US" sz="1400" b="1" dirty="0" smtClean="0"/>
                        <a:t>Rotate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시계방향으로 </a:t>
                      </a:r>
                      <a:r>
                        <a:rPr lang="en-US" altLang="ko-KR" sz="1400" dirty="0" smtClean="0"/>
                        <a:t>90,180,270</a:t>
                      </a:r>
                      <a:r>
                        <a:rPr lang="ko-KR" altLang="en-US" sz="1400" dirty="0" smtClean="0"/>
                        <a:t>도 회전한다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endParaRPr lang="ko-KR" altLang="en-US" sz="1400" dirty="0" smtClean="0"/>
                    </a:p>
                    <a:p>
                      <a:r>
                        <a:rPr lang="en-US" altLang="ko-KR" sz="1400" dirty="0" smtClean="0"/>
                        <a:t>0:</a:t>
                      </a:r>
                      <a:r>
                        <a:rPr lang="ko-KR" altLang="en-US" sz="1400" dirty="0" smtClean="0"/>
                        <a:t> 시계방향으로 </a:t>
                      </a:r>
                      <a:r>
                        <a:rPr lang="en-US" altLang="ko-KR" sz="1400" dirty="0" smtClean="0"/>
                        <a:t>90</a:t>
                      </a:r>
                      <a:r>
                        <a:rPr lang="ko-KR" altLang="en-US" sz="1400" dirty="0" smtClean="0"/>
                        <a:t>도 회전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1:</a:t>
                      </a:r>
                      <a:r>
                        <a:rPr lang="ko-KR" altLang="en-US" sz="1400" dirty="0" smtClean="0"/>
                        <a:t> 시계방향으로 </a:t>
                      </a:r>
                      <a:r>
                        <a:rPr lang="en-US" altLang="ko-KR" sz="1400" dirty="0" smtClean="0"/>
                        <a:t>180</a:t>
                      </a:r>
                      <a:r>
                        <a:rPr lang="ko-KR" altLang="en-US" sz="1400" dirty="0" smtClean="0"/>
                        <a:t>도 회전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2:</a:t>
                      </a:r>
                      <a:r>
                        <a:rPr lang="ko-KR" altLang="en-US" sz="1400" dirty="0" smtClean="0"/>
                        <a:t> 시계방향으로 </a:t>
                      </a:r>
                      <a:r>
                        <a:rPr lang="en-US" altLang="ko-KR" sz="1400" dirty="0" smtClean="0"/>
                        <a:t>270</a:t>
                      </a:r>
                      <a:r>
                        <a:rPr lang="ko-KR" altLang="en-US" sz="1400" dirty="0" smtClean="0"/>
                        <a:t>도 회전</a:t>
                      </a:r>
                      <a:endParaRPr lang="en-US" sz="1400" dirty="0" smtClean="0"/>
                    </a:p>
                  </a:txBody>
                  <a:tcPr/>
                </a:tc>
              </a:tr>
              <a:tr h="9801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반전</a:t>
                      </a:r>
                    </a:p>
                    <a:p>
                      <a:pPr algn="ctr"/>
                      <a:r>
                        <a:rPr lang="en-US" sz="1400" b="1" dirty="0" smtClean="0"/>
                        <a:t>Flip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수평 또는 수직방향으로 반전을 제공한다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endParaRPr lang="ko-KR" altLang="en-US" sz="1400" dirty="0" smtClean="0"/>
                    </a:p>
                    <a:p>
                      <a:r>
                        <a:rPr lang="en-US" altLang="ko-KR" sz="1400" dirty="0" smtClean="0"/>
                        <a:t>0:</a:t>
                      </a:r>
                      <a:r>
                        <a:rPr lang="ko-KR" altLang="en-US" sz="1400" dirty="0" smtClean="0"/>
                        <a:t> 수평방향으로 반전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1:</a:t>
                      </a:r>
                      <a:r>
                        <a:rPr lang="ko-KR" altLang="en-US" sz="1400" dirty="0" smtClean="0"/>
                        <a:t> 수직방향으로 반전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5549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기능요약</a:t>
            </a:r>
            <a:r>
              <a:rPr lang="en-US" altLang="ko-KR" dirty="0" smtClean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1500" b="0" dirty="0" smtClean="0"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50000"/>
              </a:lnSpc>
            </a:pP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95028"/>
              </p:ext>
            </p:extLst>
          </p:nvPr>
        </p:nvGraphicFramePr>
        <p:xfrm>
          <a:off x="1500981" y="1975987"/>
          <a:ext cx="6096000" cy="353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24"/>
                <a:gridCol w="4632176"/>
              </a:tblGrid>
              <a:tr h="4724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/>
                        <a:t>기능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/>
                        <a:t>설명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687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복사 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 붙여넣기</a:t>
                      </a:r>
                    </a:p>
                    <a:p>
                      <a:pPr algn="ctr"/>
                      <a:r>
                        <a:rPr lang="en-US" sz="1400" b="1" dirty="0" err="1" smtClean="0"/>
                        <a:t>Copy&amp;Paste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 이미지의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(x1,y1)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좌표에서 세로길이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c_h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가로길이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c_w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만큼을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dirty="0" smtClean="0"/>
                        <a:t>Copy</a:t>
                      </a:r>
                      <a:r>
                        <a:rPr lang="ko-KR" altLang="en-US" sz="1400" dirty="0" smtClean="0"/>
                        <a:t>한 결과를 </a:t>
                      </a:r>
                      <a:r>
                        <a:rPr lang="en-US" altLang="ko-KR" sz="1400" dirty="0" smtClean="0"/>
                        <a:t>(x2,y2) </a:t>
                      </a:r>
                      <a:r>
                        <a:rPr lang="ko-KR" altLang="en-US" sz="1400" dirty="0" smtClean="0"/>
                        <a:t>에 붙여넣는다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9801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채우기</a:t>
                      </a:r>
                    </a:p>
                    <a:p>
                      <a:pPr algn="ctr"/>
                      <a:r>
                        <a:rPr lang="en-US" sz="1400" b="1" dirty="0" smtClean="0"/>
                        <a:t>Fill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저장된 픽셀과 색상이 같고 인접한 영역들의 색을 주어진 색으로 모두 변경한다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endParaRPr lang="ko-KR" altLang="en-US" sz="1400" dirty="0" smtClean="0"/>
                    </a:p>
                    <a:p>
                      <a:r>
                        <a:rPr lang="ko-KR" altLang="en-US" sz="1400" dirty="0" smtClean="0"/>
                        <a:t>주어진 </a:t>
                      </a:r>
                      <a:r>
                        <a:rPr lang="en-US" altLang="ko-KR" sz="1400" dirty="0" err="1" smtClean="0"/>
                        <a:t>x,y</a:t>
                      </a:r>
                      <a:r>
                        <a:rPr lang="ko-KR" altLang="en-US" sz="1400" dirty="0" smtClean="0"/>
                        <a:t>의 픽셀과 색상이 같고 인접한 영역들의 데이터를 </a:t>
                      </a:r>
                      <a:r>
                        <a:rPr lang="en-US" altLang="ko-KR" sz="1400" dirty="0" smtClean="0"/>
                        <a:t>color</a:t>
                      </a:r>
                      <a:r>
                        <a:rPr lang="ko-KR" altLang="en-US" sz="1400" dirty="0" smtClean="0"/>
                        <a:t> 데이터로 변경한다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0227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44550" y="453105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/>
              <a:t>I</a:t>
            </a:r>
            <a:r>
              <a:rPr lang="en-US" altLang="ko-KR" dirty="0" smtClean="0"/>
              <a:t>nput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2267134"/>
            <a:ext cx="5756044" cy="24482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5544" y="2283453"/>
            <a:ext cx="14832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Testcase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입력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4139952" y="2468119"/>
            <a:ext cx="2255592" cy="16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395544" y="2669104"/>
            <a:ext cx="20313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Height, width  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 flipV="1">
            <a:off x="5648061" y="2852936"/>
            <a:ext cx="747483" cy="83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4684989" y="3507589"/>
            <a:ext cx="38779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 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사이즈의 이미지 입력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475656" y="3692255"/>
            <a:ext cx="32403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6687423" y="4345000"/>
            <a:ext cx="15183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수 입력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5364088" y="4568635"/>
            <a:ext cx="1390462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25717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2231403"/>
            <a:ext cx="4703621" cy="292170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44550" y="453105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Resize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7" name="Rectangle 6"/>
          <p:cNvSpPr/>
          <p:nvPr/>
        </p:nvSpPr>
        <p:spPr>
          <a:xfrm>
            <a:off x="4461345" y="2115106"/>
            <a:ext cx="28969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어떤 함수 실행할건지 입력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2912613" y="2299772"/>
            <a:ext cx="1548732" cy="16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218993" y="2596070"/>
            <a:ext cx="29161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 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시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altLang="ko-KR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ko-KR" sz="18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추가로 입력받는다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>
            <a:off x="2912613" y="2919236"/>
            <a:ext cx="3306380" cy="388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4885869" y="3927233"/>
            <a:ext cx="38779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변경된 </a:t>
            </a:r>
            <a:r>
              <a:rPr 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와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출력한 후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endParaRPr lang="ko-KR" altLang="en-US" sz="18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이미지를 출력한다</a:t>
            </a:r>
            <a:r>
              <a:rPr lang="en-US" altLang="ko-KR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514903" y="4111899"/>
            <a:ext cx="32403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5204813" y="3242401"/>
            <a:ext cx="1071512" cy="69273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328730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8" y="2115106"/>
            <a:ext cx="5302922" cy="295448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44550" y="453105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r>
              <a:rPr lang="en-US" altLang="ko-KR" dirty="0" smtClean="0"/>
              <a:t>Rotate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7" name="Rectangle 6"/>
          <p:cNvSpPr/>
          <p:nvPr/>
        </p:nvSpPr>
        <p:spPr>
          <a:xfrm>
            <a:off x="4461345" y="2115106"/>
            <a:ext cx="28969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어떤 함수 실행할건지 입력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2912613" y="2299772"/>
            <a:ext cx="1548732" cy="16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084168" y="2745700"/>
            <a:ext cx="3339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Rotate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시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altLang="ko-KR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ko-KR" sz="18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or 2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추가로 입력받는다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 flipV="1">
            <a:off x="3491880" y="3049466"/>
            <a:ext cx="2592288" cy="194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4985028" y="3949311"/>
            <a:ext cx="38779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변경된 </a:t>
            </a:r>
            <a:r>
              <a:rPr 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와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출력한 후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endParaRPr lang="ko-KR" altLang="en-US" sz="18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이미지를 출력한다</a:t>
            </a:r>
            <a:r>
              <a:rPr lang="en-US" altLang="ko-KR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514903" y="4111899"/>
            <a:ext cx="32403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5414943" y="3409132"/>
            <a:ext cx="861382" cy="525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171950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6" y="2115106"/>
            <a:ext cx="4273612" cy="295699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44550" y="453105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r>
              <a:rPr lang="en-US" altLang="ko-KR" dirty="0" smtClean="0"/>
              <a:t>Flip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7" name="Rectangle 6"/>
          <p:cNvSpPr/>
          <p:nvPr/>
        </p:nvSpPr>
        <p:spPr>
          <a:xfrm>
            <a:off x="4461345" y="2115106"/>
            <a:ext cx="28969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어떤 함수 실행할건지 입력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2912613" y="2299772"/>
            <a:ext cx="1548732" cy="16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5589084" y="2828316"/>
            <a:ext cx="29738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Flip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시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altLang="ko-KR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ko-KR" sz="18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추가로 입력받는다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134788" y="3122490"/>
            <a:ext cx="2775030" cy="194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175038" y="4125406"/>
            <a:ext cx="26661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</a:t>
            </a:r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이미지를 출력한다</a:t>
            </a:r>
            <a:r>
              <a:rPr lang="en-US" altLang="ko-KR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871700" y="4299676"/>
            <a:ext cx="32403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633678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9" y="2143340"/>
            <a:ext cx="5214286" cy="26626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44550" y="453105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 </a:t>
            </a:r>
            <a:r>
              <a:rPr lang="en-US" altLang="ko-KR" dirty="0" smtClean="0"/>
              <a:t>Copy &amp; Paste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7" name="Rectangle 6"/>
          <p:cNvSpPr/>
          <p:nvPr/>
        </p:nvSpPr>
        <p:spPr>
          <a:xfrm>
            <a:off x="4461345" y="2115106"/>
            <a:ext cx="28969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어떤 함수 실행할건지 입력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2912613" y="2299772"/>
            <a:ext cx="1548732" cy="16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5755518" y="3244997"/>
            <a:ext cx="33009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 &amp; Paste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시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복사할 좌표정보를 입력받는다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4853781" y="3208087"/>
            <a:ext cx="782713" cy="32229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175038" y="4125406"/>
            <a:ext cx="26661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이미지를 출력한다</a:t>
            </a:r>
            <a:r>
              <a:rPr lang="en-US" altLang="ko-KR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871700" y="4299676"/>
            <a:ext cx="32403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79299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0" y="2076542"/>
            <a:ext cx="4400716" cy="27962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44550" y="453105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r>
              <a:rPr lang="en-US" altLang="ko-KR" dirty="0" smtClean="0"/>
              <a:t>(6)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Fill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7" name="Rectangle 6"/>
          <p:cNvSpPr/>
          <p:nvPr/>
        </p:nvSpPr>
        <p:spPr>
          <a:xfrm>
            <a:off x="4461345" y="2115106"/>
            <a:ext cx="28969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어떤 함수 실행할건지 입력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2912613" y="2299772"/>
            <a:ext cx="1548732" cy="1631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5645291" y="2680794"/>
            <a:ext cx="2852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시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8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좌표와 </a:t>
            </a:r>
            <a:r>
              <a:rPr lang="en-US" altLang="ko-KR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</a:t>
            </a:r>
            <a:r>
              <a:rPr lang="ko-KR" altLang="en-US" sz="18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입력받는다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686979" y="2992589"/>
            <a:ext cx="2146536" cy="113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175038" y="4125406"/>
            <a:ext cx="26661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수정한 픽셀의 수와</a:t>
            </a:r>
          </a:p>
          <a:p>
            <a:pPr algn="ctr"/>
            <a:r>
              <a:rPr lang="ko-KR" alt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이미지를 출력한다</a:t>
            </a:r>
            <a:r>
              <a:rPr lang="en-US" altLang="ko-KR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871700" y="4299676"/>
            <a:ext cx="32403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4067944" y="3284984"/>
            <a:ext cx="2381153" cy="8104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8888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 및 제출 </a:t>
            </a:r>
            <a:r>
              <a:rPr lang="ko-KR" altLang="en-US" dirty="0" smtClean="0"/>
              <a:t>마감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0881" y="1415679"/>
            <a:ext cx="83058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/>
              <a:t>설계 보고서</a:t>
            </a:r>
            <a:r>
              <a:rPr lang="en-US" altLang="ko-KR" sz="1700" kern="0" dirty="0" smtClean="0"/>
              <a:t>(20</a:t>
            </a:r>
            <a:r>
              <a:rPr lang="ko-KR" altLang="en-US" sz="1700" kern="0" dirty="0"/>
              <a:t>점</a:t>
            </a:r>
            <a:r>
              <a:rPr lang="en-US" altLang="ko-KR" sz="1700" kern="0" dirty="0"/>
              <a:t>), </a:t>
            </a:r>
            <a:r>
              <a:rPr lang="ko-KR" altLang="en-US" sz="1700" kern="0" dirty="0"/>
              <a:t>소스 코드</a:t>
            </a:r>
            <a:r>
              <a:rPr lang="en-US" altLang="ko-KR" sz="1700" kern="0" dirty="0" smtClean="0"/>
              <a:t>(80</a:t>
            </a:r>
            <a:r>
              <a:rPr lang="ko-KR" altLang="en-US" sz="1700" kern="0" dirty="0" smtClean="0"/>
              <a:t>점</a:t>
            </a:r>
            <a:r>
              <a:rPr lang="en-US" altLang="ko-KR" sz="1700" kern="0" dirty="0" smtClean="0"/>
              <a:t>) </a:t>
            </a:r>
            <a:r>
              <a:rPr lang="en-US" altLang="ko-KR" sz="1700" kern="0" dirty="0" smtClean="0">
                <a:solidFill>
                  <a:srgbClr val="FF0000"/>
                </a:solidFill>
              </a:rPr>
              <a:t>Late</a:t>
            </a:r>
            <a:r>
              <a:rPr lang="ko-KR" altLang="en-US" sz="1700" kern="0" dirty="0">
                <a:solidFill>
                  <a:srgbClr val="FF0000"/>
                </a:solidFill>
              </a:rPr>
              <a:t>시 </a:t>
            </a:r>
            <a:r>
              <a:rPr lang="en-US" altLang="ko-KR" sz="1700" kern="0" dirty="0">
                <a:solidFill>
                  <a:srgbClr val="FF0000"/>
                </a:solidFill>
              </a:rPr>
              <a:t>1</a:t>
            </a:r>
            <a:r>
              <a:rPr lang="ko-KR" altLang="en-US" sz="1700" kern="0" dirty="0">
                <a:solidFill>
                  <a:srgbClr val="FF0000"/>
                </a:solidFill>
              </a:rPr>
              <a:t>일 당 </a:t>
            </a:r>
            <a:r>
              <a:rPr lang="en-US" altLang="ko-KR" sz="1700" kern="0" dirty="0">
                <a:solidFill>
                  <a:srgbClr val="FF0000"/>
                </a:solidFill>
              </a:rPr>
              <a:t>-10</a:t>
            </a:r>
            <a:r>
              <a:rPr lang="ko-KR" altLang="en-US" sz="1700" kern="0" dirty="0">
                <a:solidFill>
                  <a:srgbClr val="FF0000"/>
                </a:solidFill>
              </a:rPr>
              <a:t>점</a:t>
            </a:r>
            <a:r>
              <a:rPr lang="en-US" altLang="ko-KR" sz="1700" kern="0" dirty="0">
                <a:solidFill>
                  <a:srgbClr val="FF0000"/>
                </a:solidFill>
              </a:rPr>
              <a:t>(</a:t>
            </a:r>
            <a:r>
              <a:rPr lang="ko-KR" altLang="en-US" sz="1700" kern="0" dirty="0">
                <a:solidFill>
                  <a:srgbClr val="FF0000"/>
                </a:solidFill>
              </a:rPr>
              <a:t>최대 </a:t>
            </a:r>
            <a:r>
              <a:rPr lang="en-US" altLang="ko-KR" sz="1700" kern="0" dirty="0">
                <a:solidFill>
                  <a:srgbClr val="FF0000"/>
                </a:solidFill>
              </a:rPr>
              <a:t>-50</a:t>
            </a:r>
            <a:r>
              <a:rPr lang="ko-KR" altLang="en-US" sz="1700" kern="0" dirty="0">
                <a:solidFill>
                  <a:srgbClr val="FF0000"/>
                </a:solidFill>
              </a:rPr>
              <a:t>점</a:t>
            </a:r>
            <a:r>
              <a:rPr lang="en-US" altLang="ko-KR" sz="1700" kern="0" dirty="0" smtClean="0">
                <a:solidFill>
                  <a:srgbClr val="FF0000"/>
                </a:solidFill>
              </a:rPr>
              <a:t>)</a:t>
            </a:r>
          </a:p>
          <a:p>
            <a:pPr marL="552450" lvl="2" eaLnBrk="1" latinLnBrk="0" hangingPunct="1">
              <a:lnSpc>
                <a:spcPct val="120000"/>
              </a:lnSpc>
              <a:spcBef>
                <a:spcPct val="0"/>
              </a:spcBef>
              <a:buClr>
                <a:srgbClr val="FC0128"/>
              </a:buClr>
              <a:buFont typeface="Wingdings" charset="2"/>
              <a:buChar char="ü"/>
            </a:pP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소스 코드 점수 </a:t>
            </a:r>
            <a:r>
              <a:rPr lang="en-US" altLang="ko-KR" sz="1500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 기본 구현 </a:t>
            </a:r>
            <a:r>
              <a:rPr lang="en-US" altLang="ko-KR" sz="15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1500" dirty="0" smtClean="0">
                <a:latin typeface="나눔고딕"/>
                <a:ea typeface="나눔고딕"/>
                <a:cs typeface="나눔고딕"/>
              </a:rPr>
              <a:t> 추가 구현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700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 smtClean="0"/>
              <a:t>설계 보고서</a:t>
            </a:r>
            <a:endParaRPr lang="en-US" altLang="ko-KR" sz="1700" kern="0" dirty="0" smtClean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ko-KR" altLang="en-US" sz="1500" kern="0" dirty="0" smtClean="0"/>
              <a:t>첨부된 설계 보고서 양식에 맞추어 작성한다</a:t>
            </a:r>
            <a:r>
              <a:rPr lang="en-US" altLang="ko-KR" sz="1500" kern="0" dirty="0" smtClean="0"/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ko-KR" altLang="en-US" sz="1500" kern="0" dirty="0" smtClean="0"/>
              <a:t>자신이 어떤 기능을 어떻게 개발하였는지 반드시 쓸 것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(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없으면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0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ko-KR" altLang="en-US" sz="1500" kern="0" dirty="0" smtClean="0">
                <a:solidFill>
                  <a:srgbClr val="FF0000"/>
                </a:solidFill>
              </a:rPr>
              <a:t>추가 구현 시 무엇을 어떻게 개발하였는지 반드시 쓸 것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marL="257175" lvl="1" indent="0" eaLnBrk="1" latinLnBrk="0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500" kern="0" dirty="0" smtClean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 smtClean="0"/>
              <a:t>프로그램 작성</a:t>
            </a:r>
            <a:endParaRPr lang="en-US" altLang="ko-KR" sz="1700" kern="0" dirty="0" smtClean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프로그램 구동 불가시 </a:t>
            </a:r>
            <a:r>
              <a:rPr lang="en-US" altLang="ko-KR" sz="1500" kern="0" dirty="0" smtClean="0"/>
              <a:t>0</a:t>
            </a:r>
            <a:r>
              <a:rPr lang="ko-KR" altLang="en-US" sz="1500" kern="0" dirty="0" smtClean="0"/>
              <a:t>점</a:t>
            </a:r>
            <a:r>
              <a:rPr lang="en-US" altLang="ko-KR" sz="1500" kern="0" dirty="0" smtClean="0"/>
              <a:t>,</a:t>
            </a:r>
            <a:r>
              <a:rPr lang="ko-KR" altLang="en-US" sz="1500" kern="0" dirty="0" smtClean="0"/>
              <a:t> 테스트 불가시 </a:t>
            </a:r>
            <a:r>
              <a:rPr lang="en-US" altLang="ko-KR" sz="1500" kern="0" dirty="0" smtClean="0"/>
              <a:t>0</a:t>
            </a:r>
            <a:r>
              <a:rPr lang="ko-KR" altLang="en-US" sz="1500" kern="0" dirty="0" smtClean="0"/>
              <a:t>점</a:t>
            </a:r>
            <a:r>
              <a:rPr lang="en-US" altLang="ko-KR" sz="1500" kern="0" dirty="0" smtClean="0"/>
              <a:t>,</a:t>
            </a:r>
            <a:r>
              <a:rPr lang="ko-KR" altLang="en-US" sz="1500" kern="0" dirty="0" smtClean="0"/>
              <a:t> 기본 </a:t>
            </a:r>
            <a:r>
              <a:rPr lang="ko-KR" altLang="en-US" sz="1500" kern="0" dirty="0"/>
              <a:t>기능 미구현시 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감점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테스트 도중 </a:t>
            </a:r>
            <a:r>
              <a:rPr lang="en-US" altLang="ko-KR" sz="1500" u="sng" kern="0" dirty="0" smtClean="0">
                <a:solidFill>
                  <a:srgbClr val="FF0000"/>
                </a:solidFill>
              </a:rPr>
              <a:t>Segmentation Fault</a:t>
            </a:r>
            <a:r>
              <a:rPr lang="ko-KR" altLang="en-US" sz="1500" u="sng" kern="0" dirty="0" smtClean="0">
                <a:solidFill>
                  <a:srgbClr val="FF0000"/>
                </a:solidFill>
              </a:rPr>
              <a:t>가 발생할 경우</a:t>
            </a:r>
            <a:r>
              <a:rPr lang="ko-KR" altLang="en-US" sz="1500" kern="0" dirty="0" smtClean="0"/>
              <a:t> 해당 테스트케이스 </a:t>
            </a:r>
            <a:r>
              <a:rPr lang="en-US" altLang="ko-KR" sz="1500" kern="0" dirty="0" smtClean="0"/>
              <a:t>0</a:t>
            </a:r>
            <a:r>
              <a:rPr lang="ko-KR" altLang="en-US" sz="1500" kern="0" dirty="0" smtClean="0"/>
              <a:t>점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자신의 </a:t>
            </a:r>
            <a:r>
              <a:rPr lang="ko-KR" altLang="en-US" sz="1500" kern="0" dirty="0"/>
              <a:t>코드를 </a:t>
            </a:r>
            <a:r>
              <a:rPr lang="ko-KR" altLang="en-US" sz="1500" u="sng" kern="0" dirty="0"/>
              <a:t>다른 사람이 알기 쉽게 주석을 자세히</a:t>
            </a:r>
            <a:r>
              <a:rPr lang="ko-KR" altLang="en-US" sz="1500" kern="0" dirty="0"/>
              <a:t> 적는다</a:t>
            </a:r>
            <a:r>
              <a:rPr lang="en-US" altLang="ko-KR" sz="1500" kern="0" dirty="0" smtClean="0"/>
              <a:t>.</a:t>
            </a:r>
            <a:r>
              <a:rPr lang="ko-KR" altLang="en-US" sz="1500" kern="0" dirty="0" smtClean="0"/>
              <a:t> 없을시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-5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500" kern="0" dirty="0" smtClean="0"/>
              <a:t>COPY </a:t>
            </a:r>
            <a:r>
              <a:rPr lang="ko-KR" altLang="en-US" sz="1500" kern="0" dirty="0" smtClean="0"/>
              <a:t>발견 시</a:t>
            </a:r>
            <a:r>
              <a:rPr lang="en-US" altLang="ko-KR" sz="1500" kern="0" dirty="0" smtClean="0"/>
              <a:t>, </a:t>
            </a:r>
            <a:r>
              <a:rPr lang="ko-KR" altLang="en-US" sz="1500" kern="0" dirty="0" smtClean="0"/>
              <a:t>이유를 불문하고 두 사람 모두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0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smtClean="0"/>
              <a:t>정적 배열 선언 불가능</a:t>
            </a:r>
            <a:r>
              <a:rPr lang="en-US" altLang="ko-KR" sz="1500" kern="0" dirty="0" smtClean="0"/>
              <a:t>.</a:t>
            </a:r>
            <a:r>
              <a:rPr lang="ko-KR" altLang="en-US" sz="1500" kern="0" dirty="0" smtClean="0"/>
              <a:t> 한번이라도 사용시 </a:t>
            </a:r>
            <a:r>
              <a:rPr lang="en-US" altLang="ko-KR" sz="1500" kern="0" dirty="0">
                <a:solidFill>
                  <a:srgbClr val="FF0000"/>
                </a:solidFill>
              </a:rPr>
              <a:t>0</a:t>
            </a:r>
            <a:r>
              <a:rPr lang="ko-KR" altLang="en-US" sz="1500" kern="0" dirty="0" smtClean="0">
                <a:solidFill>
                  <a:srgbClr val="FF0000"/>
                </a:solidFill>
              </a:rPr>
              <a:t>점</a:t>
            </a:r>
            <a:endParaRPr lang="en-US" altLang="ko-KR" sz="1500" kern="0" dirty="0" smtClean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 smtClean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700" kern="0" dirty="0" smtClean="0"/>
          </a:p>
        </p:txBody>
      </p:sp>
    </p:spTree>
    <p:extLst>
      <p:ext uri="{BB962C8B-B14F-4D97-AF65-F5344CB8AC3E}">
        <p14:creationId xmlns:p14="http://schemas.microsoft.com/office/powerpoint/2010/main" val="19620974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정의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설계 목표 및 제한 조건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설계 목표</a:t>
            </a: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 lvl="1"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미니 </a:t>
            </a:r>
            <a:r>
              <a:rPr lang="ko-KR" altLang="en-US" sz="2500" dirty="0" err="1" smtClean="0">
                <a:latin typeface="나눔고딕"/>
                <a:ea typeface="나눔고딕"/>
                <a:cs typeface="나눔고딕"/>
              </a:rPr>
              <a:t>그림판을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 제작해본다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altLang="ko-KR" dirty="0" smtClean="0">
              <a:latin typeface="나눔고딕"/>
              <a:ea typeface="나눔고딕"/>
              <a:cs typeface="나눔고딕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제한 조건</a:t>
            </a:r>
            <a:endParaRPr lang="en-US" altLang="ko-KR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구현 환경 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: Linux (</a:t>
            </a:r>
            <a:r>
              <a:rPr lang="en-US" altLang="ko-KR" sz="2500" dirty="0" err="1" smtClean="0">
                <a:latin typeface="나눔고딕"/>
                <a:ea typeface="나눔고딕"/>
                <a:cs typeface="나눔고딕"/>
              </a:rPr>
              <a:t>cspro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서버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)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기준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정적 배열의 사용 금지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전역변수 사용금지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z="2500" dirty="0" err="1" smtClean="0">
                <a:latin typeface="나눔고딕"/>
                <a:ea typeface="나눔고딕"/>
                <a:cs typeface="나눔고딕"/>
              </a:rPr>
              <a:t>String.h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라이브러리 사용금지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248072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 및 제출 </a:t>
            </a:r>
            <a:r>
              <a:rPr lang="ko-KR" altLang="en-US" dirty="0" smtClean="0"/>
              <a:t>마감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7213" y="1415067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 smtClean="0"/>
              <a:t>제출 방법</a:t>
            </a:r>
            <a:endParaRPr lang="en-US" altLang="ko-KR" kern="0" dirty="0" smtClean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ko-KR" sz="1800" kern="0" dirty="0" smtClean="0"/>
              <a:t>proj1_</a:t>
            </a:r>
            <a:r>
              <a:rPr lang="ko-KR" altLang="en-US" sz="1800" kern="0" dirty="0" smtClean="0"/>
              <a:t>학번의 폴더를 만들고</a:t>
            </a:r>
            <a:r>
              <a:rPr lang="en-US" altLang="ko-KR" sz="1800" kern="0" dirty="0" smtClean="0"/>
              <a:t>, </a:t>
            </a:r>
            <a:r>
              <a:rPr lang="ko-KR" altLang="en-US" sz="1800" kern="0" dirty="0" smtClean="0"/>
              <a:t>이 폴더에 소스파일</a:t>
            </a:r>
            <a:r>
              <a:rPr lang="en-US" altLang="ko-KR" sz="1800" kern="0" dirty="0" smtClean="0"/>
              <a:t>, </a:t>
            </a:r>
            <a:r>
              <a:rPr lang="ko-KR" altLang="en-US" sz="1800" kern="0" dirty="0" smtClean="0"/>
              <a:t>설계보고서를 넣어서 </a:t>
            </a:r>
            <a:r>
              <a:rPr lang="ko-KR" altLang="en-US" sz="1800" kern="0" dirty="0" smtClean="0">
                <a:solidFill>
                  <a:srgbClr val="FF0000"/>
                </a:solidFill>
              </a:rPr>
              <a:t>폴더를</a:t>
            </a:r>
            <a:r>
              <a:rPr lang="ko-KR" altLang="en-US" sz="1800" kern="0" dirty="0" smtClean="0"/>
              <a:t> </a:t>
            </a:r>
            <a:r>
              <a:rPr lang="en-US" altLang="ko-KR" sz="1800" kern="0" dirty="0" smtClean="0"/>
              <a:t>zip</a:t>
            </a:r>
            <a:r>
              <a:rPr lang="ko-KR" altLang="en-US" sz="1800" kern="0" dirty="0" smtClean="0"/>
              <a:t>로 압축하여 제출</a:t>
            </a:r>
            <a:r>
              <a:rPr lang="en-US" altLang="ko-KR" sz="1800" kern="0" dirty="0" smtClean="0"/>
              <a:t>. 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 smtClean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 smtClean="0"/>
              <a:t>제출 형식</a:t>
            </a:r>
            <a:endParaRPr lang="en-US" altLang="ko-KR" kern="0" dirty="0" smtClean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kern="0" dirty="0" smtClean="0"/>
              <a:t>main()</a:t>
            </a:r>
            <a:r>
              <a:rPr lang="ko-KR" altLang="en-US" sz="1600" kern="0" dirty="0" smtClean="0"/>
              <a:t>함수가 있는 파일</a:t>
            </a:r>
            <a:r>
              <a:rPr lang="en-US" altLang="ko-KR" sz="1600" kern="0" dirty="0" smtClean="0"/>
              <a:t> : </a:t>
            </a:r>
            <a:r>
              <a:rPr lang="ko-KR" altLang="en-US" sz="1600" kern="0" dirty="0" smtClean="0"/>
              <a:t>학번</a:t>
            </a:r>
            <a:r>
              <a:rPr lang="en-US" altLang="ko-KR" sz="1600" kern="0" dirty="0" smtClean="0"/>
              <a:t>.c ( 20170000.c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dirty="0" smtClean="0"/>
              <a:t>압축파일 </a:t>
            </a:r>
            <a:r>
              <a:rPr lang="en-US" altLang="ko-KR" sz="1800" kern="0" dirty="0" smtClean="0"/>
              <a:t>: proj1_</a:t>
            </a:r>
            <a:r>
              <a:rPr lang="ko-KR" altLang="en-US" sz="1800" kern="0" dirty="0" smtClean="0"/>
              <a:t>학번</a:t>
            </a:r>
            <a:r>
              <a:rPr lang="en-US" altLang="ko-KR" sz="1800" kern="0" dirty="0" smtClean="0"/>
              <a:t>.zip ( proj1_20170000.zip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dirty="0" smtClean="0"/>
              <a:t>메일 제목 </a:t>
            </a:r>
            <a:r>
              <a:rPr lang="en-US" altLang="ko-KR" sz="1800" kern="0" dirty="0" smtClean="0"/>
              <a:t>: [proj1]</a:t>
            </a:r>
            <a:r>
              <a:rPr lang="ko-KR" altLang="en-US" sz="1800" kern="0" dirty="0" smtClean="0"/>
              <a:t>학번</a:t>
            </a:r>
            <a:r>
              <a:rPr lang="en-US" altLang="ko-KR" sz="1800" kern="0" dirty="0" smtClean="0"/>
              <a:t>_</a:t>
            </a:r>
            <a:r>
              <a:rPr lang="ko-KR" altLang="en-US" sz="1800" kern="0" dirty="0" smtClean="0"/>
              <a:t>이름 </a:t>
            </a:r>
            <a:r>
              <a:rPr lang="en-US" altLang="ko-KR" sz="1800" kern="0" dirty="0" smtClean="0"/>
              <a:t>( [proj1]20170000_</a:t>
            </a:r>
            <a:r>
              <a:rPr lang="ko-KR" altLang="en-US" sz="1800" kern="0" dirty="0" smtClean="0"/>
              <a:t>홍길동</a:t>
            </a:r>
            <a:r>
              <a:rPr lang="en-US" altLang="ko-KR" sz="1800" kern="0" dirty="0" smtClean="0"/>
              <a:t> )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u="sng" kern="0" dirty="0" smtClean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 smtClean="0"/>
              <a:t>제출일</a:t>
            </a:r>
            <a:r>
              <a:rPr lang="ko-KR" altLang="en-US" sz="1600" kern="0" dirty="0" smtClean="0"/>
              <a:t> </a:t>
            </a:r>
            <a:r>
              <a:rPr lang="en-US" altLang="ko-KR" sz="1600" kern="0" dirty="0" smtClean="0"/>
              <a:t>: </a:t>
            </a:r>
            <a:r>
              <a:rPr lang="en-US" altLang="ko-KR" sz="1800" kern="0" dirty="0" smtClean="0"/>
              <a:t>2017/11/07(</a:t>
            </a:r>
            <a:r>
              <a:rPr lang="ko-KR" altLang="en-US" sz="1800" kern="0" dirty="0" smtClean="0"/>
              <a:t>화요일</a:t>
            </a:r>
            <a:r>
              <a:rPr lang="en-US" altLang="ko-KR" sz="1800" kern="0" dirty="0" smtClean="0"/>
              <a:t>) 23:59:59 </a:t>
            </a:r>
            <a:r>
              <a:rPr lang="ko-KR" altLang="en-US" sz="1800" kern="0" dirty="0" smtClean="0"/>
              <a:t>까지</a:t>
            </a:r>
            <a:endParaRPr lang="en-US" altLang="ko-KR" sz="1800" kern="0" dirty="0" smtClean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800" kern="0" dirty="0" smtClean="0"/>
              <a:t>                        Late – 2016/11/12(</a:t>
            </a:r>
            <a:r>
              <a:rPr lang="ko-KR" altLang="en-US" sz="1800" kern="0" dirty="0" smtClean="0"/>
              <a:t>일</a:t>
            </a:r>
            <a:r>
              <a:rPr lang="en-US" altLang="ko-KR" sz="1800" kern="0" dirty="0" smtClean="0"/>
              <a:t>) 23:59:59</a:t>
            </a:r>
            <a:r>
              <a:rPr lang="ko-KR" altLang="en-US" sz="1800" kern="0" dirty="0" smtClean="0"/>
              <a:t>까지 </a:t>
            </a:r>
            <a:r>
              <a:rPr lang="en-US" altLang="ko-KR" sz="1800" kern="0" dirty="0" smtClean="0"/>
              <a:t>(</a:t>
            </a:r>
            <a:r>
              <a:rPr lang="ko-KR" altLang="en-US" sz="1800" kern="0" dirty="0" smtClean="0"/>
              <a:t>하루당 </a:t>
            </a:r>
            <a:r>
              <a:rPr lang="en-US" altLang="ko-KR" sz="1800" kern="0" dirty="0" smtClean="0"/>
              <a:t>-10</a:t>
            </a:r>
            <a:r>
              <a:rPr lang="ko-KR" altLang="en-US" sz="1800" kern="0" dirty="0" smtClean="0"/>
              <a:t>점</a:t>
            </a:r>
            <a:r>
              <a:rPr lang="en-US" altLang="ko-KR" sz="1800" kern="0" dirty="0" smtClean="0"/>
              <a:t>,</a:t>
            </a:r>
            <a:r>
              <a:rPr lang="ko-KR" altLang="en-US" sz="1800" kern="0" dirty="0" smtClean="0"/>
              <a:t> 최대 </a:t>
            </a:r>
            <a:r>
              <a:rPr lang="en-US" altLang="ko-KR" sz="1800" kern="0" dirty="0" smtClean="0"/>
              <a:t>50</a:t>
            </a:r>
            <a:r>
              <a:rPr lang="ko-KR" altLang="en-US" sz="1800" kern="0" dirty="0" smtClean="0"/>
              <a:t>점 감점</a:t>
            </a:r>
            <a:r>
              <a:rPr lang="en-US" altLang="ko-KR" sz="1800" kern="0" dirty="0" smtClean="0"/>
              <a:t>)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 smtClean="0"/>
              <a:t>제출메일</a:t>
            </a:r>
            <a:r>
              <a:rPr lang="ko-KR" altLang="en-US" sz="1600" kern="0" dirty="0" smtClean="0"/>
              <a:t> </a:t>
            </a:r>
            <a:r>
              <a:rPr lang="en-US" altLang="ko-KR" sz="1600" kern="0" dirty="0" smtClean="0"/>
              <a:t>: </a:t>
            </a:r>
            <a:r>
              <a:rPr lang="en-US" altLang="ko-KR" sz="1800" kern="0" dirty="0" smtClean="0">
                <a:hlinkClick r:id="rId2"/>
              </a:rPr>
              <a:t>2017cprogramming03@gmail.com</a:t>
            </a:r>
            <a:r>
              <a:rPr lang="en-US" altLang="ko-KR" sz="1800" kern="0" dirty="0" smtClean="0"/>
              <a:t> 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37697340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mtClean="0"/>
              <a:t>Abeek</a:t>
            </a:r>
            <a:r>
              <a:rPr lang="ko-KR" altLang="en-US" smtClean="0"/>
              <a:t> 수업게시판에 질문 올리면 </a:t>
            </a:r>
            <a:r>
              <a:rPr lang="en-US" altLang="ko-KR" smtClean="0"/>
              <a:t>24</a:t>
            </a:r>
            <a:r>
              <a:rPr lang="ko-KR" altLang="en-US" smtClean="0"/>
              <a:t>시간 내에 답변</a:t>
            </a:r>
            <a:endParaRPr lang="en-US" altLang="ko-KR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mtClean="0"/>
              <a:t>질문 형식</a:t>
            </a:r>
            <a:endParaRPr lang="en-US" altLang="ko-KR" smtClean="0"/>
          </a:p>
          <a:p>
            <a:pPr lvl="1"/>
            <a:r>
              <a:rPr lang="ko-KR" altLang="en-US" smtClean="0"/>
              <a:t>질문 글 제목</a:t>
            </a:r>
            <a:endParaRPr lang="en-US" altLang="ko-KR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질문</a:t>
            </a:r>
            <a:r>
              <a:rPr lang="en-US" altLang="ko-KR" smtClean="0"/>
              <a:t>] 2017XXXX </a:t>
            </a:r>
            <a:r>
              <a:rPr lang="ko-KR" altLang="en-US" smtClean="0"/>
              <a:t>김주애 </a:t>
            </a:r>
            <a:endParaRPr lang="en-US" altLang="ko-KR" smtClean="0"/>
          </a:p>
          <a:p>
            <a:pPr lvl="1"/>
            <a:r>
              <a:rPr lang="ko-KR" altLang="en-US" smtClean="0"/>
              <a:t>글 내용에 질문 작성</a:t>
            </a:r>
            <a:endParaRPr lang="en-US" altLang="ko-KR" smtClean="0"/>
          </a:p>
          <a:p>
            <a:pPr lvl="1"/>
            <a:r>
              <a:rPr lang="ko-KR" altLang="en-US" smtClean="0"/>
              <a:t>답변글로 답변 예정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53146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정의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설계 목표 및 제한 조건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제한 조건</a:t>
            </a:r>
            <a:endParaRPr lang="en-US" altLang="ko-KR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입력되는 이미지의 가로와 세로의 길이는 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4096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을 넘지 않으며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각각의 길이는 다를 수 있다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범위를 벗어나는 경우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Size Error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를 출력한다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z="2500" dirty="0" err="1" smtClean="0">
                <a:latin typeface="나눔고딕"/>
                <a:ea typeface="나눔고딕"/>
                <a:cs typeface="나눔고딕"/>
              </a:rPr>
              <a:t>Realloc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을 사용하여 배열의 사이즈를 조절한다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64818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소개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미니 </a:t>
            </a:r>
            <a:r>
              <a:rPr lang="ko-KR" altLang="en-US" sz="2500" dirty="0" err="1" smtClean="0">
                <a:latin typeface="나눔고딕"/>
                <a:ea typeface="나눔고딕"/>
                <a:cs typeface="나눔고딕"/>
              </a:rPr>
              <a:t>그림판의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 기능에는 크기조절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회전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반전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복사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붙이기 및 채우기 </a:t>
            </a: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기능이 있다</a:t>
            </a:r>
            <a:r>
              <a:rPr lang="en-US" altLang="ko-KR" sz="25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학생들은 이번 프로젝트로 이차원 포인터와 </a:t>
            </a:r>
            <a:r>
              <a:rPr lang="ko-KR" altLang="en-US" sz="2500" b="0" dirty="0" err="1" smtClean="0">
                <a:latin typeface="나눔고딕"/>
                <a:ea typeface="나눔고딕"/>
                <a:cs typeface="나눔고딕"/>
              </a:rPr>
              <a:t>동적할당을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이용한 학습을 할 수 있다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25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96032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</a:t>
            </a:r>
            <a:r>
              <a:rPr lang="ko-KR" altLang="en-US" dirty="0" smtClean="0">
                <a:latin typeface="+mj-ea"/>
              </a:rPr>
              <a:t>소개</a:t>
            </a:r>
            <a:r>
              <a:rPr lang="en-US" altLang="ko-KR" dirty="0" smtClean="0">
                <a:latin typeface="+mj-ea"/>
              </a:rPr>
              <a:t> – </a:t>
            </a:r>
            <a:r>
              <a:rPr lang="ko-KR" altLang="en-US" dirty="0" smtClean="0">
                <a:latin typeface="+mj-ea"/>
              </a:rPr>
              <a:t>프로그램 진행과정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각각 입력한 그림에 따라 사용자가 입력한 기능을 수행하는 프로그램을 만든다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입력할 그림의 개수는 처음에 주어지며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각 그림의 가로 세로길이를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입력 받고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그 그림을 입력 받는다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그 그림에 대해 수행할 명령어의 개수를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입력 받으며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그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명령어의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개수만큼 명령어를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입력 받고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각각의 입력에 대해 수행결과를 출력한다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5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&gt;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입력의 경우 이미지 값을 한 줄씩 입력 받는다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&gt;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사용자가 입력한 가로와 세로길이를 초과하여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입력 받을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시에는 에러 </a:t>
            </a:r>
            <a:r>
              <a:rPr lang="ko-KR" altLang="en-US" sz="2500" b="0" dirty="0" err="1">
                <a:latin typeface="나눔고딕"/>
                <a:ea typeface="나눔고딕"/>
                <a:cs typeface="나눔고딕"/>
              </a:rPr>
              <a:t>메세지를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 출력한다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&gt;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입력되는 이미지 값은 공백이나 </a:t>
            </a:r>
            <a:r>
              <a:rPr lang="ko-KR" altLang="en-US" sz="2500" b="0" dirty="0" err="1">
                <a:latin typeface="나눔고딕"/>
                <a:ea typeface="나눔고딕"/>
                <a:cs typeface="나눔고딕"/>
              </a:rPr>
              <a:t>개행문자를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 제외한다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&gt;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출력의 경우 각 명령어가 끝났을 경우 이미지 전체를 </a:t>
            </a:r>
            <a:r>
              <a:rPr lang="ko-KR" altLang="en-US" sz="2500" b="0" dirty="0" err="1">
                <a:latin typeface="나눔고딕"/>
                <a:ea typeface="나눔고딕"/>
                <a:cs typeface="나눔고딕"/>
              </a:rPr>
              <a:t>출력해야한다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&gt;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존재하지 않는 명령어의 경우 </a:t>
            </a:r>
            <a:r>
              <a:rPr lang="ko-KR" altLang="en-US" sz="2500" b="0" dirty="0" err="1">
                <a:latin typeface="나눔고딕"/>
                <a:ea typeface="나눔고딕"/>
                <a:cs typeface="나눔고딕"/>
              </a:rPr>
              <a:t>에러메세지를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 표현한다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500" b="0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89367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설계 </a:t>
            </a:r>
            <a:r>
              <a:rPr lang="en-US" altLang="ko-KR" dirty="0" smtClean="0">
                <a:latin typeface="+mj-ea"/>
              </a:rPr>
              <a:t>–</a:t>
            </a:r>
            <a:r>
              <a:rPr lang="ko-KR" altLang="en-US" dirty="0" smtClean="0">
                <a:latin typeface="+mj-ea"/>
              </a:rPr>
              <a:t> 기본 구현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500" dirty="0" smtClean="0">
                <a:latin typeface="나눔고딕"/>
                <a:ea typeface="나눔고딕"/>
                <a:cs typeface="나눔고딕"/>
              </a:rPr>
              <a:t>기본 구현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입출력 </a:t>
            </a:r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크기조절 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(query 1: Resize())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회전 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(query 2: Rotate())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반전 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(query3: Flip())</a:t>
            </a:r>
            <a:endParaRPr lang="ko-KR" altLang="en-US" sz="2100" dirty="0">
              <a:latin typeface="나눔고딕"/>
              <a:ea typeface="나눔고딕"/>
              <a:cs typeface="나눔고딕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복사와 붙여넣기 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(query4: Copy(), Paste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())</a:t>
            </a:r>
            <a:endParaRPr lang="en-US" altLang="ko-KR" sz="2500" dirty="0" smtClean="0">
              <a:latin typeface="나눔고딕"/>
              <a:ea typeface="나눔고딕"/>
              <a:cs typeface="나눔고딕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채우기 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(query5: Fill())</a:t>
            </a:r>
          </a:p>
          <a:p>
            <a:pPr lvl="1" algn="just"/>
            <a:endParaRPr lang="en-US" altLang="ko-KR" sz="21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18122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입력과 출력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입력과 출력의 경우 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main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함수에서 진행하거나 함수를 따로 만들어 진행해도 무방하다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9075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입력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이미지의 가로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500" b="0" dirty="0" smtClean="0">
                <a:latin typeface="나눔고딕"/>
                <a:ea typeface="나눔고딕"/>
                <a:cs typeface="나눔고딕"/>
              </a:rPr>
              <a:t>세로 길이를 입력 받고 그에 맞는 이차원 배열을 동적 할당한 뒤 이미지 값을 입력 받는다</a:t>
            </a:r>
            <a:r>
              <a:rPr lang="en-US" altLang="ko-KR" sz="2500" b="0" dirty="0" smtClean="0">
                <a:latin typeface="나눔고딕"/>
                <a:ea typeface="나눔고딕"/>
                <a:cs typeface="나눔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07721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26108</TotalTime>
  <Pages>3</Pages>
  <Words>1726</Words>
  <Application>Microsoft Office PowerPoint</Application>
  <PresentationFormat>화면 슬라이드 쇼(4:3)</PresentationFormat>
  <Paragraphs>414</Paragraphs>
  <Slides>31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Monotype Sorts</vt:lpstr>
      <vt:lpstr>굴림</vt:lpstr>
      <vt:lpstr>나눔고딕</vt:lpstr>
      <vt:lpstr>돋움</vt:lpstr>
      <vt:lpstr>바탕체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Outline</vt:lpstr>
      <vt:lpstr>문제 정의 – 설계 목표 및 제한 조건</vt:lpstr>
      <vt:lpstr>문제 정의 – 설계 목표 및 제한 조건</vt:lpstr>
      <vt:lpstr>문제 소개</vt:lpstr>
      <vt:lpstr>문제 소개 – 프로그램 진행과정</vt:lpstr>
      <vt:lpstr>문제 설계 – 기본 구현</vt:lpstr>
      <vt:lpstr>입력과 출력</vt:lpstr>
      <vt:lpstr>입력</vt:lpstr>
      <vt:lpstr>출력</vt:lpstr>
      <vt:lpstr>Query1 : char **resize();</vt:lpstr>
      <vt:lpstr>Query1 : char **resize();</vt:lpstr>
      <vt:lpstr>Query1 : char **resize();</vt:lpstr>
      <vt:lpstr>Query2 : char** Rotate();</vt:lpstr>
      <vt:lpstr>Query3 : void Flip();</vt:lpstr>
      <vt:lpstr>Query4 : char* Copy();</vt:lpstr>
      <vt:lpstr>Query4 : void Paste();</vt:lpstr>
      <vt:lpstr>PowerPoint 프레젠테이션</vt:lpstr>
      <vt:lpstr>void fill();</vt:lpstr>
      <vt:lpstr>void fill();</vt:lpstr>
      <vt:lpstr>기능요약(1)</vt:lpstr>
      <vt:lpstr>기능요약(2)</vt:lpstr>
      <vt:lpstr>실행 화면(1) Input</vt:lpstr>
      <vt:lpstr>실행 화면(2) Resize 실행</vt:lpstr>
      <vt:lpstr>실행 화면(3) Rotate 실행</vt:lpstr>
      <vt:lpstr>실행 화면(4) Flip 실행</vt:lpstr>
      <vt:lpstr>실행 화면(5)  Copy &amp; Paste 실행</vt:lpstr>
      <vt:lpstr>실행 화면(6) Fill 실행</vt:lpstr>
      <vt:lpstr>평가 기준 및 제출 마감(1)</vt:lpstr>
      <vt:lpstr>평가 기준 및 제출 마감(2)</vt:lpstr>
      <vt:lpstr>질문 </vt:lpstr>
    </vt:vector>
  </TitlesOfParts>
  <Company>서강대학교 컴퓨터학과 모바일컴퓨팅 시스템 연구실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R912</cp:lastModifiedBy>
  <cp:revision>2585</cp:revision>
  <cp:lastPrinted>2013-10-10T10:30:18Z</cp:lastPrinted>
  <dcterms:created xsi:type="dcterms:W3CDTF">1996-06-27T04:55:18Z</dcterms:created>
  <dcterms:modified xsi:type="dcterms:W3CDTF">2017-10-19T06:29:58Z</dcterms:modified>
</cp:coreProperties>
</file>