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1" r:id="rId6"/>
    <p:sldId id="283" r:id="rId7"/>
    <p:sldId id="301" r:id="rId8"/>
    <p:sldId id="279" r:id="rId9"/>
    <p:sldId id="281" r:id="rId10"/>
    <p:sldId id="282" r:id="rId11"/>
    <p:sldId id="280" r:id="rId12"/>
    <p:sldId id="285" r:id="rId13"/>
    <p:sldId id="286" r:id="rId14"/>
    <p:sldId id="287" r:id="rId15"/>
    <p:sldId id="299" r:id="rId16"/>
    <p:sldId id="288" r:id="rId17"/>
    <p:sldId id="289" r:id="rId18"/>
    <p:sldId id="290" r:id="rId19"/>
    <p:sldId id="291" r:id="rId20"/>
    <p:sldId id="292" r:id="rId21"/>
    <p:sldId id="293" r:id="rId22"/>
    <p:sldId id="296" r:id="rId23"/>
    <p:sldId id="294" r:id="rId24"/>
    <p:sldId id="297" r:id="rId25"/>
    <p:sldId id="295" r:id="rId26"/>
    <p:sldId id="298" r:id="rId27"/>
    <p:sldId id="300" r:id="rId28"/>
    <p:sldId id="284" r:id="rId2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歡迎使用" id="{E75E278A-FF0E-49A4-B170-79828D63BBAD}">
          <p14:sldIdLst>
            <p14:sldId id="256"/>
          </p14:sldIdLst>
        </p14:section>
        <p14:section name="設計、轉化、註解、共同作業、操作說明搜尋" id="{B9B51309-D148-4332-87C2-07BE32FBCA3B}">
          <p14:sldIdLst>
            <p14:sldId id="271"/>
            <p14:sldId id="283"/>
            <p14:sldId id="301"/>
            <p14:sldId id="279"/>
            <p14:sldId id="281"/>
            <p14:sldId id="282"/>
            <p14:sldId id="280"/>
            <p14:sldId id="285"/>
            <p14:sldId id="286"/>
            <p14:sldId id="287"/>
            <p14:sldId id="299"/>
            <p14:sldId id="288"/>
            <p14:sldId id="289"/>
            <p14:sldId id="290"/>
            <p14:sldId id="291"/>
            <p14:sldId id="292"/>
            <p14:sldId id="293"/>
            <p14:sldId id="296"/>
            <p14:sldId id="294"/>
            <p14:sldId id="297"/>
            <p14:sldId id="295"/>
            <p14:sldId id="298"/>
          </p14:sldIdLst>
        </p14:section>
        <p14:section name="深入了解" id="{2CC34DB2-6590-42C0-AD4B-A04C6060184E}">
          <p14:sldIdLst>
            <p14:sldId id="30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92"/>
    <a:srgbClr val="F5F5F5"/>
    <a:srgbClr val="D24726"/>
    <a:srgbClr val="404040"/>
    <a:srgbClr val="FF9B45"/>
    <a:srgbClr val="DD462F"/>
    <a:srgbClr val="F8CFB6"/>
    <a:srgbClr val="F8CAB6"/>
    <a:srgbClr val="92392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241" autoAdjust="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A22203-C483-42FA-8700-B681F6F01B4D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2025/10/20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6C02CB6-EC10-40FB-BF56-67DDAFB1AB77}" type="datetime1">
              <a:rPr lang="zh-TW" altLang="en-US" noProof="0" smtClean="0"/>
              <a:t>2025/10/20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 smtClean="0"/>
              <a:t>按一下以編輯母片文字樣式</a:t>
            </a:r>
          </a:p>
          <a:p>
            <a:pPr lvl="1" rtl="0"/>
            <a:r>
              <a:rPr lang="zh-TW" altLang="en-US" noProof="0" dirty="0" smtClean="0"/>
              <a:t>第二層</a:t>
            </a:r>
          </a:p>
          <a:p>
            <a:pPr lvl="2" rtl="0"/>
            <a:r>
              <a:rPr lang="zh-TW" altLang="en-US" noProof="0" dirty="0" smtClean="0"/>
              <a:t>第三層</a:t>
            </a:r>
          </a:p>
          <a:p>
            <a:pPr lvl="3" rtl="0"/>
            <a:r>
              <a:rPr lang="zh-TW" altLang="en-US" noProof="0" dirty="0" smtClean="0"/>
              <a:t>第四層</a:t>
            </a:r>
          </a:p>
          <a:p>
            <a:pPr lvl="4" rtl="0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61EA0F-A667-4B49-8422-0062BC55E24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7236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1589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3219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1827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4341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5441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5701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4259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3768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982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3676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5144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662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0998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32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在投影片放映模式中，選取箭號即可瀏覽連結。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TW" smtClean="0"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8737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在投影片放映模式中，選取箭號即可瀏覽連結。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TW" smtClean="0"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401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9227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107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1971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2163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TW" altLang="en-US" noProof="0" dirty="0"/>
              <a:t>在投影片放映模式中，選取箭號即可瀏覽連結。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040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noProof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184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2" name="直線接點​​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編輯母片文字樣式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第二層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第三層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第四層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B24FFDF-C44B-4BC6-8CC2-3E2CCA5CBAD2}" type="datetime1">
              <a:rPr lang="zh-TW" altLang="en-US" smtClean="0"/>
              <a:t>2025/10/20</a:t>
            </a:fld>
            <a:endParaRPr lang="zh-TW" altLang="en-US" dirty="0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8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編輯母片文字樣式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第二層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第三層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第四層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0FC83EE-73F1-46EA-BC6E-B26AE4225C74}" type="datetime1">
              <a:rPr lang="zh-TW" altLang="en-US" noProof="0" smtClean="0"/>
              <a:t>2025/10/20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cxnSp>
        <p:nvCxnSpPr>
          <p:cNvPr id="8" name="直線接點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06958" y="2028801"/>
            <a:ext cx="8940021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TW" altLang="en-US" sz="4800" b="1" u="sng" dirty="0" smtClean="0">
                <a:solidFill>
                  <a:srgbClr val="F5F5F5"/>
                </a:solidFill>
              </a:rPr>
              <a:t>歡迎來到「</a:t>
            </a:r>
            <a:r>
              <a:rPr lang="en-US" altLang="zh-TW" sz="4800" b="1" u="sng" dirty="0" smtClean="0">
                <a:solidFill>
                  <a:srgbClr val="F5F5F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AD4</a:t>
            </a:r>
            <a:r>
              <a:rPr lang="zh-TW" altLang="en-US" sz="4800" b="1" u="sng" dirty="0" smtClean="0">
                <a:solidFill>
                  <a:srgbClr val="F5F5F5"/>
                </a:solidFill>
              </a:rPr>
              <a:t>」</a:t>
            </a:r>
            <a:r>
              <a:rPr lang="en-US" altLang="zh-TW" sz="4800" b="1" u="sng" dirty="0" smtClean="0">
                <a:solidFill>
                  <a:srgbClr val="F5F5F5"/>
                </a:solidFill>
              </a:rPr>
              <a:t>3C</a:t>
            </a:r>
            <a:r>
              <a:rPr lang="zh-TW" altLang="en-US" sz="4800" b="1" u="sng" dirty="0" smtClean="0">
                <a:solidFill>
                  <a:srgbClr val="F5F5F5"/>
                </a:solidFill>
              </a:rPr>
              <a:t> 購物系統</a:t>
            </a:r>
            <a:endParaRPr lang="en-US" altLang="zh-TW" sz="4800" b="1" u="sng" dirty="0">
              <a:solidFill>
                <a:srgbClr val="F5F5F5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6804476" y="5255891"/>
            <a:ext cx="5093482" cy="1137793"/>
          </a:xfrm>
        </p:spPr>
        <p:txBody>
          <a:bodyPr rtlCol="0">
            <a:normAutofit fontScale="77500" lnSpcReduction="20000"/>
          </a:bodyPr>
          <a:lstStyle/>
          <a:p>
            <a:pPr marL="0" indent="0" rtl="0">
              <a:buNone/>
            </a:pPr>
            <a:r>
              <a:rPr lang="zh-TW" altLang="en-US" sz="2400" dirty="0" smtClean="0">
                <a:solidFill>
                  <a:schemeClr val="bg1"/>
                </a:solidFill>
              </a:rPr>
              <a:t>組員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</a:p>
          <a:p>
            <a:pPr marL="0" indent="0" rtl="0">
              <a:buNone/>
            </a:pPr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zh-TW" altLang="en-US" sz="2400" dirty="0" smtClean="0">
                <a:solidFill>
                  <a:schemeClr val="bg1"/>
                </a:solidFill>
              </a:rPr>
              <a:t>陳柏仁、蔡宏奇、吳明鴻、黃世閔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系統</a:t>
            </a:r>
            <a:r>
              <a:rPr lang="zh-TW" altLang="en-US" dirty="0" smtClean="0">
                <a:cs typeface="Segoe UI Light" panose="020B0502040204020203" pitchFamily="34" charset="0"/>
              </a:rPr>
              <a:t>介紹</a:t>
            </a:r>
            <a:r>
              <a:rPr lang="en-US" altLang="zh-TW" dirty="0" smtClean="0">
                <a:cs typeface="Segoe UI Light" panose="020B0502040204020203" pitchFamily="34" charset="0"/>
              </a:rPr>
              <a:t>_menu</a:t>
            </a:r>
            <a:endParaRPr lang="zh-TW" altLang="en-US" dirty="0">
              <a:cs typeface="Segoe UI Light" panose="020B05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31" y="1538944"/>
            <a:ext cx="2314575" cy="1733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914" y="2946297"/>
            <a:ext cx="5257800" cy="3686175"/>
          </a:xfrm>
          <a:prstGeom prst="rect">
            <a:avLst/>
          </a:prstGeom>
        </p:spPr>
      </p:pic>
      <p:sp>
        <p:nvSpPr>
          <p:cNvPr id="8" name="內容版面配置區 4"/>
          <p:cNvSpPr>
            <a:spLocks noGrp="1"/>
          </p:cNvSpPr>
          <p:nvPr>
            <p:ph sz="half" idx="4294967295"/>
          </p:nvPr>
        </p:nvSpPr>
        <p:spPr>
          <a:xfrm>
            <a:off x="2961906" y="1628715"/>
            <a:ext cx="5073968" cy="7770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左上角會出現登入會員名字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9" name="內容版面配置區 4"/>
          <p:cNvSpPr>
            <a:spLocks noGrp="1"/>
          </p:cNvSpPr>
          <p:nvPr>
            <p:ph sz="half" idx="4294967295"/>
          </p:nvPr>
        </p:nvSpPr>
        <p:spPr>
          <a:xfrm>
            <a:off x="7916270" y="4996953"/>
            <a:ext cx="5073968" cy="7770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TW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可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選擇的</a:t>
            </a:r>
            <a:r>
              <a:rPr lang="en-US" altLang="zh-TW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menu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清單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系統</a:t>
            </a:r>
            <a:r>
              <a:rPr lang="zh-TW" altLang="en-US" dirty="0" smtClean="0">
                <a:cs typeface="Segoe UI Light" panose="020B0502040204020203" pitchFamily="34" charset="0"/>
              </a:rPr>
              <a:t>介紹</a:t>
            </a:r>
            <a:r>
              <a:rPr lang="en-US" altLang="zh-TW" dirty="0" smtClean="0">
                <a:cs typeface="Segoe UI Light" panose="020B0502040204020203" pitchFamily="34" charset="0"/>
              </a:rPr>
              <a:t>_shopping page</a:t>
            </a:r>
            <a:endParaRPr lang="zh-TW" altLang="en-US" dirty="0">
              <a:cs typeface="Segoe UI Light" panose="020B0502040204020203" pitchFamily="34" charset="0"/>
            </a:endParaRPr>
          </a:p>
        </p:txBody>
      </p:sp>
      <p:sp>
        <p:nvSpPr>
          <p:cNvPr id="9" name="內容版面配置區 4"/>
          <p:cNvSpPr>
            <a:spLocks noGrp="1"/>
          </p:cNvSpPr>
          <p:nvPr>
            <p:ph sz="half" idx="4294967295"/>
          </p:nvPr>
        </p:nvSpPr>
        <p:spPr>
          <a:xfrm>
            <a:off x="3697630" y="5396347"/>
            <a:ext cx="5073968" cy="7770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TW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可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選擇的</a:t>
            </a:r>
            <a:r>
              <a:rPr lang="zh-TW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分類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清單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568" y="1592315"/>
            <a:ext cx="2924175" cy="16478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055" y="2878683"/>
            <a:ext cx="2314575" cy="3000375"/>
          </a:xfrm>
          <a:prstGeom prst="rect">
            <a:avLst/>
          </a:prstGeom>
        </p:spPr>
      </p:pic>
      <p:sp>
        <p:nvSpPr>
          <p:cNvPr id="10" name="內容版面配置區 4"/>
          <p:cNvSpPr>
            <a:spLocks noGrp="1"/>
          </p:cNvSpPr>
          <p:nvPr>
            <p:ph sz="half" idx="4294967295"/>
          </p:nvPr>
        </p:nvSpPr>
        <p:spPr>
          <a:xfrm>
            <a:off x="6764671" y="2898877"/>
            <a:ext cx="5073968" cy="7770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個人購物車、返回</a:t>
            </a:r>
            <a:r>
              <a:rPr lang="en-US" altLang="zh-TW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menu 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按鈕</a:t>
            </a: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系統</a:t>
            </a:r>
            <a:r>
              <a:rPr lang="zh-TW" altLang="en-US" dirty="0" smtClean="0">
                <a:cs typeface="Segoe UI Light" panose="020B0502040204020203" pitchFamily="34" charset="0"/>
              </a:rPr>
              <a:t>介紹</a:t>
            </a:r>
            <a:r>
              <a:rPr lang="en-US" altLang="zh-TW" dirty="0" smtClean="0">
                <a:cs typeface="Segoe UI Light" panose="020B0502040204020203" pitchFamily="34" charset="0"/>
              </a:rPr>
              <a:t>_shopping page</a:t>
            </a:r>
            <a:endParaRPr lang="zh-TW" altLang="en-US" dirty="0">
              <a:cs typeface="Segoe UI Light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9" y="1644365"/>
            <a:ext cx="11529849" cy="434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2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系統</a:t>
            </a:r>
            <a:r>
              <a:rPr lang="zh-TW" altLang="en-US" dirty="0" smtClean="0">
                <a:cs typeface="Segoe UI Light" panose="020B0502040204020203" pitchFamily="34" charset="0"/>
              </a:rPr>
              <a:t>介紹</a:t>
            </a:r>
            <a:r>
              <a:rPr lang="en-US" altLang="zh-TW" dirty="0" smtClean="0">
                <a:cs typeface="Segoe UI Light" panose="020B0502040204020203" pitchFamily="34" charset="0"/>
              </a:rPr>
              <a:t>_</a:t>
            </a:r>
            <a:r>
              <a:rPr lang="zh-TW" altLang="en-US" dirty="0" smtClean="0">
                <a:cs typeface="Segoe UI Light" panose="020B0502040204020203" pitchFamily="34" charset="0"/>
              </a:rPr>
              <a:t>購物車</a:t>
            </a:r>
            <a:endParaRPr lang="zh-TW" altLang="en-US" dirty="0">
              <a:cs typeface="Segoe UI Light" panose="020B05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" y="1240221"/>
            <a:ext cx="11630025" cy="537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系統</a:t>
            </a:r>
            <a:r>
              <a:rPr lang="zh-TW" altLang="en-US" dirty="0" smtClean="0">
                <a:cs typeface="Segoe UI Light" panose="020B0502040204020203" pitchFamily="34" charset="0"/>
              </a:rPr>
              <a:t>介紹</a:t>
            </a:r>
            <a:r>
              <a:rPr lang="en-US" altLang="zh-TW" dirty="0" smtClean="0">
                <a:cs typeface="Segoe UI Light" panose="020B0502040204020203" pitchFamily="34" charset="0"/>
              </a:rPr>
              <a:t>_</a:t>
            </a:r>
            <a:r>
              <a:rPr lang="zh-TW" altLang="en-US" dirty="0" smtClean="0">
                <a:cs typeface="Segoe UI Light" panose="020B0502040204020203" pitchFamily="34" charset="0"/>
              </a:rPr>
              <a:t>購物車</a:t>
            </a:r>
            <a:r>
              <a:rPr lang="en-US" altLang="zh-TW" dirty="0" smtClean="0">
                <a:cs typeface="Segoe UI Light" panose="020B0502040204020203" pitchFamily="34" charset="0"/>
              </a:rPr>
              <a:t>-</a:t>
            </a:r>
            <a:r>
              <a:rPr lang="zh-TW" altLang="en-US" dirty="0" smtClean="0">
                <a:cs typeface="Segoe UI Light" panose="020B0502040204020203" pitchFamily="34" charset="0"/>
              </a:rPr>
              <a:t>修改數量</a:t>
            </a:r>
            <a:endParaRPr lang="zh-TW" altLang="en-US" dirty="0">
              <a:cs typeface="Segoe UI Light" panose="020B0502040204020203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129" y="2070045"/>
            <a:ext cx="58959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1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系統</a:t>
            </a:r>
            <a:r>
              <a:rPr lang="zh-TW" altLang="en-US" dirty="0" smtClean="0">
                <a:cs typeface="Segoe UI Light" panose="020B0502040204020203" pitchFamily="34" charset="0"/>
              </a:rPr>
              <a:t>介紹</a:t>
            </a:r>
            <a:r>
              <a:rPr lang="en-US" altLang="zh-TW" dirty="0" smtClean="0">
                <a:cs typeface="Segoe UI Light" panose="020B0502040204020203" pitchFamily="34" charset="0"/>
              </a:rPr>
              <a:t>_</a:t>
            </a:r>
            <a:r>
              <a:rPr lang="zh-TW" altLang="en-US" dirty="0" smtClean="0">
                <a:cs typeface="Segoe UI Light" panose="020B0502040204020203" pitchFamily="34" charset="0"/>
              </a:rPr>
              <a:t>購物記錄查詢</a:t>
            </a:r>
            <a:endParaRPr lang="zh-TW" altLang="en-US" dirty="0">
              <a:cs typeface="Segoe UI Light" panose="020B05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1827679"/>
            <a:ext cx="10986940" cy="379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3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系統</a:t>
            </a:r>
            <a:r>
              <a:rPr lang="zh-TW" altLang="en-US" dirty="0" smtClean="0">
                <a:cs typeface="Segoe UI Light" panose="020B0502040204020203" pitchFamily="34" charset="0"/>
              </a:rPr>
              <a:t>介紹</a:t>
            </a:r>
            <a:r>
              <a:rPr lang="en-US" altLang="zh-TW" dirty="0" smtClean="0">
                <a:cs typeface="Segoe UI Light" panose="020B0502040204020203" pitchFamily="34" charset="0"/>
              </a:rPr>
              <a:t>_</a:t>
            </a:r>
            <a:r>
              <a:rPr lang="zh-TW" altLang="en-US" dirty="0" smtClean="0">
                <a:cs typeface="Segoe UI Light" panose="020B0502040204020203" pitchFamily="34" charset="0"/>
              </a:rPr>
              <a:t>後台管理系統</a:t>
            </a:r>
            <a:endParaRPr lang="zh-TW" altLang="en-US" dirty="0">
              <a:cs typeface="Segoe UI Light" panose="020B0502040204020203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26" y="2981325"/>
            <a:ext cx="4838700" cy="38766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5" y="1392784"/>
            <a:ext cx="4830091" cy="940513"/>
          </a:xfrm>
          <a:prstGeom prst="rect">
            <a:avLst/>
          </a:prstGeom>
        </p:spPr>
      </p:pic>
      <p:sp>
        <p:nvSpPr>
          <p:cNvPr id="7" name="內容版面配置區 4"/>
          <p:cNvSpPr>
            <a:spLocks noGrp="1"/>
          </p:cNvSpPr>
          <p:nvPr>
            <p:ph sz="half" idx="4294967295"/>
          </p:nvPr>
        </p:nvSpPr>
        <p:spPr>
          <a:xfrm>
            <a:off x="766858" y="2390940"/>
            <a:ext cx="5073968" cy="777003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後台為獨立系統，故需另打網址進入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67608" y="1618593"/>
            <a:ext cx="2219702" cy="5465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699" y="1398685"/>
            <a:ext cx="3548769" cy="1984509"/>
          </a:xfrm>
          <a:prstGeom prst="rect">
            <a:avLst/>
          </a:prstGeom>
        </p:spPr>
      </p:pic>
      <p:sp>
        <p:nvSpPr>
          <p:cNvPr id="10" name="內容版面配置區 4"/>
          <p:cNvSpPr>
            <a:spLocks noGrp="1"/>
          </p:cNvSpPr>
          <p:nvPr>
            <p:ph sz="half" idx="4294967295"/>
          </p:nvPr>
        </p:nvSpPr>
        <p:spPr>
          <a:xfrm>
            <a:off x="6076094" y="3678622"/>
            <a:ext cx="5950269" cy="3016468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員工帳號有區分帳號權限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zh-TW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Admin: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新增</a:t>
            </a:r>
            <a:r>
              <a:rPr lang="en-US" altLang="zh-TW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(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含新增員工</a:t>
            </a: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)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、查詢、刪除</a:t>
            </a:r>
            <a:endParaRPr lang="en-US" altLang="zh-TW" sz="28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zh-TW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Manager: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修改、查詢</a:t>
            </a:r>
            <a:r>
              <a:rPr lang="en-US" altLang="zh-TW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(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含新增產品</a:t>
            </a:r>
            <a:r>
              <a:rPr lang="en-US" altLang="zh-TW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)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zh-TW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Staff: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查詢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3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系統</a:t>
            </a:r>
            <a:r>
              <a:rPr lang="zh-TW" altLang="en-US" dirty="0" smtClean="0">
                <a:cs typeface="Segoe UI Light" panose="020B0502040204020203" pitchFamily="34" charset="0"/>
              </a:rPr>
              <a:t>介紹</a:t>
            </a:r>
            <a:r>
              <a:rPr lang="en-US" altLang="zh-TW" dirty="0" smtClean="0">
                <a:cs typeface="Segoe UI Light" panose="020B0502040204020203" pitchFamily="34" charset="0"/>
              </a:rPr>
              <a:t>_</a:t>
            </a:r>
            <a:r>
              <a:rPr lang="zh-TW" altLang="en-US" dirty="0" smtClean="0">
                <a:cs typeface="Segoe UI Light" panose="020B0502040204020203" pitchFamily="34" charset="0"/>
              </a:rPr>
              <a:t>後台管理系統</a:t>
            </a:r>
            <a:r>
              <a:rPr lang="en-US" altLang="zh-TW" dirty="0" smtClean="0">
                <a:cs typeface="Segoe UI Light" panose="020B0502040204020203" pitchFamily="34" charset="0"/>
              </a:rPr>
              <a:t>-</a:t>
            </a:r>
            <a:r>
              <a:rPr lang="zh-TW" altLang="en-US" dirty="0" smtClean="0">
                <a:cs typeface="Segoe UI Light" panose="020B0502040204020203" pitchFamily="34" charset="0"/>
              </a:rPr>
              <a:t>會員資料</a:t>
            </a:r>
            <a:endParaRPr lang="zh-TW" altLang="en-US" dirty="0">
              <a:cs typeface="Segoe UI Light" panose="020B0502040204020203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1" y="1894759"/>
            <a:ext cx="11549791" cy="3822870"/>
          </a:xfrm>
          <a:prstGeom prst="rect">
            <a:avLst/>
          </a:prstGeom>
        </p:spPr>
      </p:pic>
      <p:sp>
        <p:nvSpPr>
          <p:cNvPr id="11" name="內容版面配置區 4"/>
          <p:cNvSpPr>
            <a:spLocks noGrp="1"/>
          </p:cNvSpPr>
          <p:nvPr>
            <p:ph sz="half" idx="4294967295"/>
          </p:nvPr>
        </p:nvSpPr>
        <p:spPr>
          <a:xfrm>
            <a:off x="8227588" y="5869313"/>
            <a:ext cx="3543998" cy="7770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zh-TW" sz="2800" dirty="0" smtClean="0">
                <a:solidFill>
                  <a:srgbClr val="FF0000"/>
                </a:solidFill>
                <a:cs typeface="Segoe UI" panose="020B0502040204020203" pitchFamily="34" charset="0"/>
              </a:rPr>
              <a:t>Admin</a:t>
            </a:r>
            <a:r>
              <a:rPr lang="zh-TW" altLang="en-US" sz="2800" dirty="0" smtClean="0">
                <a:solidFill>
                  <a:srgbClr val="FF0000"/>
                </a:solidFill>
                <a:cs typeface="Segoe UI" panose="020B0502040204020203" pitchFamily="34" charset="0"/>
              </a:rPr>
              <a:t>才</a:t>
            </a:r>
            <a:r>
              <a:rPr lang="zh-TW" altLang="en-US" sz="2800" dirty="0">
                <a:solidFill>
                  <a:srgbClr val="FF0000"/>
                </a:solidFill>
                <a:cs typeface="Segoe UI" panose="020B0502040204020203" pitchFamily="34" charset="0"/>
              </a:rPr>
              <a:t>有</a:t>
            </a:r>
            <a:r>
              <a:rPr lang="zh-TW" altLang="en-US" sz="2800" dirty="0" smtClean="0">
                <a:solidFill>
                  <a:srgbClr val="FF0000"/>
                </a:solidFill>
                <a:cs typeface="Segoe UI" panose="020B0502040204020203" pitchFamily="34" charset="0"/>
              </a:rPr>
              <a:t>刪除權限</a:t>
            </a: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731062" y="3720661"/>
            <a:ext cx="851338" cy="19969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6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系統</a:t>
            </a:r>
            <a:r>
              <a:rPr lang="zh-TW" altLang="en-US" dirty="0" smtClean="0">
                <a:cs typeface="Segoe UI Light" panose="020B0502040204020203" pitchFamily="34" charset="0"/>
              </a:rPr>
              <a:t>介紹</a:t>
            </a:r>
            <a:r>
              <a:rPr lang="en-US" altLang="zh-TW" dirty="0" smtClean="0">
                <a:cs typeface="Segoe UI Light" panose="020B0502040204020203" pitchFamily="34" charset="0"/>
              </a:rPr>
              <a:t>_</a:t>
            </a:r>
            <a:r>
              <a:rPr lang="zh-TW" altLang="en-US" dirty="0" smtClean="0">
                <a:cs typeface="Segoe UI Light" panose="020B0502040204020203" pitchFamily="34" charset="0"/>
              </a:rPr>
              <a:t>後台管理系統</a:t>
            </a:r>
            <a:r>
              <a:rPr lang="en-US" altLang="zh-TW" dirty="0" smtClean="0">
                <a:cs typeface="Segoe UI Light" panose="020B0502040204020203" pitchFamily="34" charset="0"/>
              </a:rPr>
              <a:t>-</a:t>
            </a:r>
            <a:r>
              <a:rPr lang="zh-TW" altLang="en-US" dirty="0" smtClean="0">
                <a:cs typeface="Segoe UI Light" panose="020B0502040204020203" pitchFamily="34" charset="0"/>
              </a:rPr>
              <a:t>產品</a:t>
            </a:r>
            <a:r>
              <a:rPr lang="zh-TW" altLang="en-US" dirty="0">
                <a:cs typeface="Segoe UI Light" panose="020B0502040204020203" pitchFamily="34" charset="0"/>
              </a:rPr>
              <a:t>資料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0" y="1628408"/>
            <a:ext cx="11605917" cy="4488613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sz="half" idx="4294967295"/>
          </p:nvPr>
        </p:nvSpPr>
        <p:spPr>
          <a:xfrm>
            <a:off x="5896302" y="3872714"/>
            <a:ext cx="3543998" cy="777003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TW" altLang="en-US" sz="2800" dirty="0">
                <a:solidFill>
                  <a:srgbClr val="FF0000"/>
                </a:solidFill>
                <a:cs typeface="Segoe UI" panose="020B0502040204020203" pitchFamily="34" charset="0"/>
              </a:rPr>
              <a:t>如果</a:t>
            </a:r>
            <a:r>
              <a:rPr lang="zh-TW" altLang="en-US" sz="2800" dirty="0" smtClean="0">
                <a:solidFill>
                  <a:srgbClr val="FF0000"/>
                </a:solidFill>
                <a:cs typeface="Segoe UI" panose="020B0502040204020203" pitchFamily="34" charset="0"/>
              </a:rPr>
              <a:t>是</a:t>
            </a:r>
            <a:r>
              <a:rPr lang="en-US" altLang="zh-TW" sz="2800" dirty="0" smtClean="0">
                <a:solidFill>
                  <a:srgbClr val="FF0000"/>
                </a:solidFill>
                <a:cs typeface="Segoe UI" panose="020B0502040204020203" pitchFamily="34" charset="0"/>
              </a:rPr>
              <a:t>Staff</a:t>
            </a:r>
            <a:r>
              <a:rPr lang="zh-TW" altLang="en-US" sz="2800" dirty="0" smtClean="0">
                <a:solidFill>
                  <a:srgbClr val="FF0000"/>
                </a:solidFill>
                <a:cs typeface="Segoe UI" panose="020B0502040204020203" pitchFamily="34" charset="0"/>
              </a:rPr>
              <a:t>權限無法新增產品</a:t>
            </a:r>
            <a:endParaRPr lang="en-US" altLang="zh-TW" sz="2800" dirty="0" smtClean="0">
              <a:solidFill>
                <a:srgbClr val="FF0000"/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0413" y="3163614"/>
            <a:ext cx="5475889" cy="1008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1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系統</a:t>
            </a:r>
            <a:r>
              <a:rPr lang="zh-TW" altLang="en-US" dirty="0" smtClean="0">
                <a:cs typeface="Segoe UI Light" panose="020B0502040204020203" pitchFamily="34" charset="0"/>
              </a:rPr>
              <a:t>介紹</a:t>
            </a:r>
            <a:r>
              <a:rPr lang="en-US" altLang="zh-TW" dirty="0" smtClean="0">
                <a:cs typeface="Segoe UI Light" panose="020B0502040204020203" pitchFamily="34" charset="0"/>
              </a:rPr>
              <a:t>_</a:t>
            </a:r>
            <a:r>
              <a:rPr lang="zh-TW" altLang="en-US" dirty="0" smtClean="0">
                <a:cs typeface="Segoe UI Light" panose="020B0502040204020203" pitchFamily="34" charset="0"/>
              </a:rPr>
              <a:t>後台管理系統</a:t>
            </a:r>
            <a:r>
              <a:rPr lang="en-US" altLang="zh-TW" dirty="0" smtClean="0">
                <a:cs typeface="Segoe UI Light" panose="020B0502040204020203" pitchFamily="34" charset="0"/>
              </a:rPr>
              <a:t>-</a:t>
            </a:r>
            <a:r>
              <a:rPr lang="zh-TW" altLang="en-US" dirty="0" smtClean="0">
                <a:cs typeface="Segoe UI Light" panose="020B0502040204020203" pitchFamily="34" charset="0"/>
              </a:rPr>
              <a:t>產品資料</a:t>
            </a:r>
            <a:r>
              <a:rPr lang="en-US" altLang="zh-TW" dirty="0" smtClean="0">
                <a:cs typeface="Segoe UI Light" panose="020B0502040204020203" pitchFamily="34" charset="0"/>
              </a:rPr>
              <a:t>-</a:t>
            </a:r>
            <a:r>
              <a:rPr lang="zh-TW" altLang="en-US" dirty="0" smtClean="0">
                <a:cs typeface="Segoe UI Light" panose="020B0502040204020203" pitchFamily="34" charset="0"/>
              </a:rPr>
              <a:t>修改</a:t>
            </a:r>
            <a:endParaRPr lang="zh-TW" altLang="en-US" dirty="0">
              <a:cs typeface="Segoe UI Light" panose="020B0502040204020203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23" y="2069665"/>
            <a:ext cx="49911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2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 altLang="en-US" sz="3200" dirty="0" smtClean="0">
                <a:cs typeface="Segoe UI Light" panose="020B0502040204020203" pitchFamily="34" charset="0"/>
              </a:rPr>
              <a:t>設計工具</a:t>
            </a:r>
            <a:endParaRPr lang="zh-TW" altLang="en-US" sz="3200" dirty="0">
              <a:cs typeface="Segoe UI Light" panose="020B0502040204020203" pitchFamily="34" charset="0"/>
            </a:endParaRPr>
          </a:p>
        </p:txBody>
      </p:sp>
      <p:sp>
        <p:nvSpPr>
          <p:cNvPr id="10" name="內容預留位置 17"/>
          <p:cNvSpPr txBox="1">
            <a:spLocks/>
          </p:cNvSpPr>
          <p:nvPr/>
        </p:nvSpPr>
        <p:spPr>
          <a:xfrm>
            <a:off x="3180187" y="1902374"/>
            <a:ext cx="4321704" cy="4955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TW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後</a:t>
            </a:r>
            <a:r>
              <a:rPr lang="zh-TW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端語言</a:t>
            </a:r>
            <a:r>
              <a:rPr lang="en-US" altLang="zh-TW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: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TW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	</a:t>
            </a:r>
            <a:r>
              <a:rPr lang="en-US" altLang="zh-TW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JAVA</a:t>
            </a:r>
            <a:r>
              <a:rPr lang="en-US" altLang="zh-TW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	</a:t>
            </a:r>
            <a:endParaRPr lang="en-US" altLang="zh-TW" sz="3200" dirty="0" smtClean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TW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	</a:t>
            </a:r>
            <a:endParaRPr lang="en-US" altLang="zh-TW" sz="3200" dirty="0" smtClean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TW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前端語言</a:t>
            </a:r>
            <a:r>
              <a:rPr lang="en-US" altLang="zh-TW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: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TW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	</a:t>
            </a:r>
            <a:r>
              <a:rPr lang="en-US" altLang="zh-TW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HTML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TW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	</a:t>
            </a:r>
            <a:r>
              <a:rPr lang="en-US" altLang="zh-TW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CSS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TW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	</a:t>
            </a:r>
            <a:r>
              <a:rPr lang="en-US" altLang="zh-TW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JavaScript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zh-TW" sz="3200" dirty="0" smtClean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TW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資料庫</a:t>
            </a:r>
            <a:r>
              <a:rPr lang="en-US" altLang="zh-TW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: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TW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	</a:t>
            </a:r>
            <a:r>
              <a:rPr lang="en-US" altLang="zh-TW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MySQL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TW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	</a:t>
            </a:r>
            <a:endParaRPr lang="en-US" altLang="zh-TW" sz="3200" dirty="0" smtClean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zh-TW" altLang="en-US" sz="32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463" y="1266975"/>
            <a:ext cx="1426070" cy="187865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91" y="3334298"/>
            <a:ext cx="2602201" cy="148036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93" y="5191996"/>
            <a:ext cx="2440566" cy="124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系統</a:t>
            </a:r>
            <a:r>
              <a:rPr lang="zh-TW" altLang="en-US" dirty="0" smtClean="0">
                <a:cs typeface="Segoe UI Light" panose="020B0502040204020203" pitchFamily="34" charset="0"/>
              </a:rPr>
              <a:t>介紹</a:t>
            </a:r>
            <a:r>
              <a:rPr lang="en-US" altLang="zh-TW" dirty="0" smtClean="0">
                <a:cs typeface="Segoe UI Light" panose="020B0502040204020203" pitchFamily="34" charset="0"/>
              </a:rPr>
              <a:t>_</a:t>
            </a:r>
            <a:r>
              <a:rPr lang="zh-TW" altLang="en-US" dirty="0" smtClean="0">
                <a:cs typeface="Segoe UI Light" panose="020B0502040204020203" pitchFamily="34" charset="0"/>
              </a:rPr>
              <a:t>後台管理系統</a:t>
            </a:r>
            <a:r>
              <a:rPr lang="en-US" altLang="zh-TW" dirty="0" smtClean="0">
                <a:cs typeface="Segoe UI Light" panose="020B0502040204020203" pitchFamily="34" charset="0"/>
              </a:rPr>
              <a:t>-</a:t>
            </a:r>
            <a:r>
              <a:rPr lang="zh-TW" altLang="en-US" dirty="0">
                <a:cs typeface="Segoe UI Light" panose="020B0502040204020203" pitchFamily="34" charset="0"/>
              </a:rPr>
              <a:t>訂單資料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0" y="2014725"/>
            <a:ext cx="11453566" cy="3881579"/>
          </a:xfrm>
          <a:prstGeom prst="rect">
            <a:avLst/>
          </a:prstGeom>
        </p:spPr>
      </p:pic>
      <p:sp>
        <p:nvSpPr>
          <p:cNvPr id="7" name="內容版面配置區 4"/>
          <p:cNvSpPr>
            <a:spLocks noGrp="1"/>
          </p:cNvSpPr>
          <p:nvPr>
            <p:ph sz="half" idx="4294967295"/>
          </p:nvPr>
        </p:nvSpPr>
        <p:spPr>
          <a:xfrm>
            <a:off x="8648002" y="6080997"/>
            <a:ext cx="3543998" cy="777003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TW" altLang="en-US" sz="2800" dirty="0" smtClean="0">
                <a:solidFill>
                  <a:srgbClr val="FF0000"/>
                </a:solidFill>
                <a:cs typeface="Segoe UI" panose="020B0502040204020203" pitchFamily="34" charset="0"/>
              </a:rPr>
              <a:t>只有</a:t>
            </a:r>
            <a:r>
              <a:rPr lang="en-US" altLang="zh-TW" sz="2800" dirty="0" smtClean="0">
                <a:solidFill>
                  <a:srgbClr val="FF0000"/>
                </a:solidFill>
                <a:cs typeface="Segoe UI" panose="020B0502040204020203" pitchFamily="34" charset="0"/>
              </a:rPr>
              <a:t>Admin</a:t>
            </a:r>
            <a:r>
              <a:rPr lang="zh-TW" altLang="en-US" sz="2800" dirty="0" smtClean="0">
                <a:solidFill>
                  <a:srgbClr val="FF0000"/>
                </a:solidFill>
                <a:cs typeface="Segoe UI" panose="020B0502040204020203" pitchFamily="34" charset="0"/>
              </a:rPr>
              <a:t>才有刪除權限</a:t>
            </a:r>
            <a:endParaRPr lang="en-US" altLang="zh-TW" sz="2800" dirty="0" smtClean="0">
              <a:solidFill>
                <a:srgbClr val="FF0000"/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98924" y="3781258"/>
            <a:ext cx="680462" cy="2115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96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系統</a:t>
            </a:r>
            <a:r>
              <a:rPr lang="zh-TW" altLang="en-US" dirty="0" smtClean="0">
                <a:cs typeface="Segoe UI Light" panose="020B0502040204020203" pitchFamily="34" charset="0"/>
              </a:rPr>
              <a:t>介紹</a:t>
            </a:r>
            <a:r>
              <a:rPr lang="en-US" altLang="zh-TW" dirty="0" smtClean="0">
                <a:cs typeface="Segoe UI Light" panose="020B0502040204020203" pitchFamily="34" charset="0"/>
              </a:rPr>
              <a:t>_</a:t>
            </a:r>
            <a:r>
              <a:rPr lang="zh-TW" altLang="en-US" dirty="0" smtClean="0">
                <a:cs typeface="Segoe UI Light" panose="020B0502040204020203" pitchFamily="34" charset="0"/>
              </a:rPr>
              <a:t>後台管理系統</a:t>
            </a:r>
            <a:r>
              <a:rPr lang="en-US" altLang="zh-TW" dirty="0" smtClean="0">
                <a:cs typeface="Segoe UI Light" panose="020B0502040204020203" pitchFamily="34" charset="0"/>
              </a:rPr>
              <a:t>-</a:t>
            </a:r>
            <a:r>
              <a:rPr lang="zh-TW" altLang="en-US" dirty="0" smtClean="0">
                <a:cs typeface="Segoe UI Light" panose="020B0502040204020203" pitchFamily="34" charset="0"/>
              </a:rPr>
              <a:t>訂單資料</a:t>
            </a:r>
            <a:r>
              <a:rPr lang="en-US" altLang="zh-TW" dirty="0" smtClean="0">
                <a:cs typeface="Segoe UI Light" panose="020B0502040204020203" pitchFamily="34" charset="0"/>
              </a:rPr>
              <a:t>-</a:t>
            </a:r>
            <a:r>
              <a:rPr lang="zh-TW" altLang="en-US" dirty="0">
                <a:cs typeface="Segoe UI Light" panose="020B0502040204020203" pitchFamily="34" charset="0"/>
              </a:rPr>
              <a:t>明細查詢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471" y="2128508"/>
            <a:ext cx="80391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系統</a:t>
            </a:r>
            <a:r>
              <a:rPr lang="zh-TW" altLang="en-US" dirty="0" smtClean="0">
                <a:cs typeface="Segoe UI Light" panose="020B0502040204020203" pitchFamily="34" charset="0"/>
              </a:rPr>
              <a:t>介紹</a:t>
            </a:r>
            <a:r>
              <a:rPr lang="en-US" altLang="zh-TW" dirty="0" smtClean="0">
                <a:cs typeface="Segoe UI Light" panose="020B0502040204020203" pitchFamily="34" charset="0"/>
              </a:rPr>
              <a:t>_</a:t>
            </a:r>
            <a:r>
              <a:rPr lang="zh-TW" altLang="en-US" dirty="0" smtClean="0">
                <a:cs typeface="Segoe UI Light" panose="020B0502040204020203" pitchFamily="34" charset="0"/>
              </a:rPr>
              <a:t>後台管理系統</a:t>
            </a:r>
            <a:r>
              <a:rPr lang="en-US" altLang="zh-TW" dirty="0" smtClean="0">
                <a:cs typeface="Segoe UI Light" panose="020B0502040204020203" pitchFamily="34" charset="0"/>
              </a:rPr>
              <a:t>-</a:t>
            </a:r>
            <a:r>
              <a:rPr lang="zh-TW" altLang="en-US" dirty="0" smtClean="0">
                <a:cs typeface="Segoe UI Light" panose="020B0502040204020203" pitchFamily="34" charset="0"/>
              </a:rPr>
              <a:t>員工資料</a:t>
            </a:r>
            <a:endParaRPr lang="zh-TW" altLang="en-US" dirty="0">
              <a:cs typeface="Segoe UI Light" panose="020B05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1888304"/>
            <a:ext cx="11083530" cy="4501985"/>
          </a:xfrm>
          <a:prstGeom prst="rect">
            <a:avLst/>
          </a:prstGeom>
        </p:spPr>
      </p:pic>
      <p:sp>
        <p:nvSpPr>
          <p:cNvPr id="9" name="內容版面配置區 4"/>
          <p:cNvSpPr>
            <a:spLocks noGrp="1"/>
          </p:cNvSpPr>
          <p:nvPr>
            <p:ph sz="half" idx="4294967295"/>
          </p:nvPr>
        </p:nvSpPr>
        <p:spPr>
          <a:xfrm>
            <a:off x="1818290" y="3276762"/>
            <a:ext cx="3543998" cy="7770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TW" altLang="en-US" sz="2800" dirty="0" smtClean="0">
                <a:solidFill>
                  <a:srgbClr val="FF0000"/>
                </a:solidFill>
                <a:cs typeface="Segoe UI" panose="020B0502040204020203" pitchFamily="34" charset="0"/>
              </a:rPr>
              <a:t>只能修改自己的資料</a:t>
            </a:r>
            <a:endParaRPr lang="en-US" altLang="zh-TW" sz="2800" dirty="0" smtClean="0">
              <a:solidFill>
                <a:srgbClr val="FF0000"/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662" y="3276762"/>
            <a:ext cx="1145628" cy="317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4"/>
          <p:cNvSpPr>
            <a:spLocks noGrp="1"/>
          </p:cNvSpPr>
          <p:nvPr>
            <p:ph sz="half" idx="4294967295"/>
          </p:nvPr>
        </p:nvSpPr>
        <p:spPr>
          <a:xfrm>
            <a:off x="8448306" y="6080997"/>
            <a:ext cx="3543998" cy="7770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TW" altLang="en-US" sz="2800" dirty="0" smtClean="0">
                <a:solidFill>
                  <a:srgbClr val="FF0000"/>
                </a:solidFill>
                <a:cs typeface="Segoe UI" panose="020B0502040204020203" pitchFamily="34" charset="0"/>
              </a:rPr>
              <a:t>只有</a:t>
            </a:r>
            <a:r>
              <a:rPr lang="en-US" altLang="zh-TW" sz="2800" dirty="0" smtClean="0">
                <a:solidFill>
                  <a:srgbClr val="FF0000"/>
                </a:solidFill>
                <a:cs typeface="Segoe UI" panose="020B0502040204020203" pitchFamily="34" charset="0"/>
              </a:rPr>
              <a:t>Admin</a:t>
            </a:r>
            <a:r>
              <a:rPr lang="zh-TW" altLang="en-US" sz="2800" dirty="0" smtClean="0">
                <a:solidFill>
                  <a:srgbClr val="FF0000"/>
                </a:solidFill>
                <a:cs typeface="Segoe UI" panose="020B0502040204020203" pitchFamily="34" charset="0"/>
              </a:rPr>
              <a:t>才有權限</a:t>
            </a:r>
            <a:endParaRPr lang="en-US" altLang="zh-TW" sz="2800" dirty="0" smtClean="0">
              <a:solidFill>
                <a:srgbClr val="FF0000"/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72552" y="4372303"/>
            <a:ext cx="3825765" cy="152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8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系統</a:t>
            </a:r>
            <a:r>
              <a:rPr lang="zh-TW" altLang="en-US" dirty="0" smtClean="0">
                <a:cs typeface="Segoe UI Light" panose="020B0502040204020203" pitchFamily="34" charset="0"/>
              </a:rPr>
              <a:t>介紹</a:t>
            </a:r>
            <a:r>
              <a:rPr lang="en-US" altLang="zh-TW" dirty="0" smtClean="0">
                <a:cs typeface="Segoe UI Light" panose="020B0502040204020203" pitchFamily="34" charset="0"/>
              </a:rPr>
              <a:t>_</a:t>
            </a:r>
            <a:r>
              <a:rPr lang="zh-TW" altLang="en-US" dirty="0" smtClean="0">
                <a:cs typeface="Segoe UI Light" panose="020B0502040204020203" pitchFamily="34" charset="0"/>
              </a:rPr>
              <a:t>後台管理系統</a:t>
            </a:r>
            <a:r>
              <a:rPr lang="en-US" altLang="zh-TW" dirty="0" smtClean="0">
                <a:cs typeface="Segoe UI Light" panose="020B0502040204020203" pitchFamily="34" charset="0"/>
              </a:rPr>
              <a:t>-</a:t>
            </a:r>
            <a:r>
              <a:rPr lang="zh-TW" altLang="en-US" dirty="0" smtClean="0">
                <a:cs typeface="Segoe UI Light" panose="020B0502040204020203" pitchFamily="34" charset="0"/>
              </a:rPr>
              <a:t>員工資料</a:t>
            </a:r>
            <a:r>
              <a:rPr lang="en-US" altLang="zh-TW" dirty="0" smtClean="0">
                <a:cs typeface="Segoe UI Light" panose="020B0502040204020203" pitchFamily="34" charset="0"/>
              </a:rPr>
              <a:t>-</a:t>
            </a:r>
            <a:r>
              <a:rPr lang="zh-TW" altLang="en-US" dirty="0">
                <a:cs typeface="Segoe UI Light" panose="020B0502040204020203" pitchFamily="34" charset="0"/>
              </a:rPr>
              <a:t>修改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581" y="2024555"/>
            <a:ext cx="4686300" cy="3124200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sz="half" idx="4294967295"/>
          </p:nvPr>
        </p:nvSpPr>
        <p:spPr>
          <a:xfrm>
            <a:off x="3588276" y="5471396"/>
            <a:ext cx="6396551" cy="77700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TW" altLang="en-US" sz="2800" dirty="0" smtClean="0">
                <a:solidFill>
                  <a:srgbClr val="FF0000"/>
                </a:solidFill>
                <a:cs typeface="Segoe UI" panose="020B0502040204020203" pitchFamily="34" charset="0"/>
              </a:rPr>
              <a:t>無論是甚麼權限，</a:t>
            </a:r>
            <a:endParaRPr lang="en-US" altLang="zh-TW" sz="2800" dirty="0" smtClean="0">
              <a:solidFill>
                <a:srgbClr val="FF0000"/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TW" altLang="en-US" sz="2800" dirty="0" smtClean="0">
                <a:solidFill>
                  <a:srgbClr val="FF0000"/>
                </a:solidFill>
                <a:cs typeface="Segoe UI" panose="020B0502040204020203" pitchFamily="34" charset="0"/>
              </a:rPr>
              <a:t>只能自己修改自己的</a:t>
            </a:r>
            <a:r>
              <a:rPr lang="zh-TW" altLang="en-US" sz="2800" dirty="0">
                <a:solidFill>
                  <a:srgbClr val="FF0000"/>
                </a:solidFill>
                <a:cs typeface="Segoe UI" panose="020B0502040204020203" pitchFamily="34" charset="0"/>
              </a:rPr>
              <a:t>資料</a:t>
            </a: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2696849" y="3205655"/>
            <a:ext cx="7140834" cy="1703307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8800" dirty="0">
                <a:solidFill>
                  <a:srgbClr val="0070C0"/>
                </a:solidFill>
                <a:cs typeface="Segoe UI Light" panose="020B0502040204020203" pitchFamily="34" charset="0"/>
              </a:rPr>
              <a:t>實際</a:t>
            </a:r>
            <a:r>
              <a:rPr lang="zh-TW" altLang="en-US" sz="8800" dirty="0" smtClean="0">
                <a:solidFill>
                  <a:srgbClr val="0070C0"/>
                </a:solidFill>
                <a:cs typeface="Segoe UI Light" panose="020B0502040204020203" pitchFamily="34" charset="0"/>
              </a:rPr>
              <a:t>作品</a:t>
            </a:r>
            <a:r>
              <a:rPr lang="zh-TW" altLang="en-US" sz="8800" dirty="0">
                <a:solidFill>
                  <a:srgbClr val="0070C0"/>
                </a:solidFill>
                <a:cs typeface="Segoe UI Light" panose="020B0502040204020203" pitchFamily="34" charset="0"/>
              </a:rPr>
              <a:t>展示</a:t>
            </a:r>
          </a:p>
        </p:txBody>
      </p:sp>
    </p:spTree>
    <p:extLst>
      <p:ext uri="{BB962C8B-B14F-4D97-AF65-F5344CB8AC3E}">
        <p14:creationId xmlns:p14="http://schemas.microsoft.com/office/powerpoint/2010/main" val="1107163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3590228" y="3058510"/>
            <a:ext cx="5070296" cy="1703307"/>
          </a:xfrm>
        </p:spPr>
        <p:txBody>
          <a:bodyPr rtlCol="0">
            <a:noAutofit/>
          </a:bodyPr>
          <a:lstStyle/>
          <a:p>
            <a:pPr rtl="0"/>
            <a:r>
              <a:rPr lang="en-US" altLang="zh-TW" sz="8800" dirty="0" smtClean="0">
                <a:solidFill>
                  <a:srgbClr val="0070C0"/>
                </a:solidFill>
                <a:cs typeface="Segoe UI Light" panose="020B0502040204020203" pitchFamily="34" charset="0"/>
              </a:rPr>
              <a:t>The End!</a:t>
            </a:r>
            <a:endParaRPr lang="zh-TW" altLang="en-US" sz="8800" dirty="0">
              <a:solidFill>
                <a:srgbClr val="0070C0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899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 altLang="en-US" sz="3200" dirty="0" smtClean="0">
                <a:cs typeface="Segoe UI Light" panose="020B0502040204020203" pitchFamily="34" charset="0"/>
              </a:rPr>
              <a:t>設計工具</a:t>
            </a:r>
            <a:endParaRPr lang="zh-TW" altLang="en-US" sz="3200" dirty="0">
              <a:cs typeface="Segoe UI Light" panose="020B0502040204020203" pitchFamily="34" charset="0"/>
            </a:endParaRPr>
          </a:p>
        </p:txBody>
      </p:sp>
      <p:sp>
        <p:nvSpPr>
          <p:cNvPr id="38" name="內容預留位置 17"/>
          <p:cNvSpPr txBox="1">
            <a:spLocks/>
          </p:cNvSpPr>
          <p:nvPr/>
        </p:nvSpPr>
        <p:spPr>
          <a:xfrm>
            <a:off x="3700288" y="1812236"/>
            <a:ext cx="4321704" cy="4692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TW" altLang="en-US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軟體</a:t>
            </a:r>
            <a:r>
              <a:rPr lang="en-US" altLang="zh-TW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: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TW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	</a:t>
            </a:r>
            <a:r>
              <a:rPr lang="en-US" altLang="zh-TW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Eclipse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TW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	</a:t>
            </a:r>
            <a:endParaRPr lang="en-US" altLang="zh-TW" sz="3200" dirty="0" smtClean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TW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	</a:t>
            </a:r>
            <a:r>
              <a:rPr lang="en-US" altLang="zh-TW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VS Code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zh-TW" sz="3200" dirty="0" smtClean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TW" alt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框架</a:t>
            </a:r>
            <a:r>
              <a:rPr lang="en-US" altLang="zh-TW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: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TW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	</a:t>
            </a:r>
            <a:r>
              <a:rPr lang="en-US" altLang="zh-TW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Spring Boot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TW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	</a:t>
            </a:r>
            <a:endParaRPr lang="en-US" altLang="zh-TW" sz="3200" dirty="0" smtClean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TW" sz="3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	jQuery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TW" sz="320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	</a:t>
            </a:r>
            <a:endParaRPr lang="en-US" altLang="zh-TW" sz="3200" dirty="0" smtClean="0">
              <a:solidFill>
                <a:prstClr val="black">
                  <a:lumMod val="75000"/>
                  <a:lumOff val="25000"/>
                </a:prst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zh-TW" altLang="en-US" sz="32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21" y="1719164"/>
            <a:ext cx="1219370" cy="100979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905" y="2725926"/>
            <a:ext cx="1376956" cy="102207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383" y="3806657"/>
            <a:ext cx="1243197" cy="11529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66" y="4959566"/>
            <a:ext cx="1068880" cy="9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0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zh-TW" altLang="en-US" sz="3200" dirty="0" smtClean="0">
                <a:cs typeface="Segoe UI Light" panose="020B0502040204020203" pitchFamily="34" charset="0"/>
              </a:rPr>
              <a:t>系統功能</a:t>
            </a:r>
            <a:endParaRPr lang="zh-TW" altLang="en-US" sz="3200" dirty="0">
              <a:cs typeface="Segoe UI Light" panose="020B0502040204020203" pitchFamily="34" charset="0"/>
            </a:endParaRPr>
          </a:p>
        </p:txBody>
      </p:sp>
      <p:sp>
        <p:nvSpPr>
          <p:cNvPr id="38" name="內容預留位置 17"/>
          <p:cNvSpPr txBox="1">
            <a:spLocks/>
          </p:cNvSpPr>
          <p:nvPr/>
        </p:nvSpPr>
        <p:spPr>
          <a:xfrm>
            <a:off x="2943544" y="2007477"/>
            <a:ext cx="4321704" cy="4692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TW" altLang="en-US" sz="3200" dirty="0" smtClean="0">
                <a:solidFill>
                  <a:srgbClr val="00B0F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會員</a:t>
            </a:r>
            <a:r>
              <a:rPr lang="zh-TW" altLang="en-US" sz="3200" dirty="0" smtClean="0">
                <a:solidFill>
                  <a:srgbClr val="00B0F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管理</a:t>
            </a:r>
            <a:r>
              <a:rPr lang="en-US" altLang="zh-TW" sz="3200" dirty="0" smtClean="0">
                <a:solidFill>
                  <a:srgbClr val="00B0F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:</a:t>
            </a:r>
            <a:endParaRPr lang="en-US" altLang="zh-TW" sz="3200" dirty="0" smtClean="0">
              <a:solidFill>
                <a:srgbClr val="00B0F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zh-TW" sz="3200" dirty="0">
              <a:solidFill>
                <a:srgbClr val="00B0F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TW" altLang="en-US" sz="3200" dirty="0" smtClean="0">
                <a:solidFill>
                  <a:srgbClr val="00B0F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購物</a:t>
            </a:r>
            <a:r>
              <a:rPr lang="zh-TW" altLang="en-US" sz="3200" dirty="0" smtClean="0">
                <a:solidFill>
                  <a:srgbClr val="00B0F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訂單</a:t>
            </a:r>
            <a:r>
              <a:rPr lang="en-US" altLang="zh-TW" sz="3200" dirty="0" smtClean="0">
                <a:solidFill>
                  <a:srgbClr val="00B0F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:</a:t>
            </a:r>
            <a:endParaRPr lang="en-US" altLang="zh-TW" sz="3200" dirty="0" smtClean="0">
              <a:solidFill>
                <a:srgbClr val="00B0F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zh-TW" sz="3200" dirty="0">
              <a:solidFill>
                <a:srgbClr val="00B0F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zh-TW" altLang="en-US" sz="3200" dirty="0" smtClean="0">
                <a:solidFill>
                  <a:srgbClr val="00B0F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類別</a:t>
            </a:r>
            <a:r>
              <a:rPr lang="zh-TW" altLang="en-US" sz="3200" dirty="0">
                <a:solidFill>
                  <a:srgbClr val="00B0F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商品</a:t>
            </a:r>
            <a:r>
              <a:rPr lang="zh-TW" altLang="en-US" sz="3200" dirty="0" smtClean="0">
                <a:solidFill>
                  <a:srgbClr val="00B0F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管理</a:t>
            </a:r>
            <a:r>
              <a:rPr lang="en-US" altLang="zh-TW" sz="3200" dirty="0" smtClean="0">
                <a:solidFill>
                  <a:srgbClr val="00B0F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:</a:t>
            </a:r>
            <a:endParaRPr lang="en-US" altLang="zh-TW" sz="3200" dirty="0" smtClean="0">
              <a:solidFill>
                <a:srgbClr val="00B0F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US" altLang="zh-TW" sz="3200" dirty="0">
              <a:solidFill>
                <a:srgbClr val="00B0F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zh-TW" altLang="en-US" sz="3200" dirty="0" smtClean="0">
                <a:solidFill>
                  <a:srgbClr val="00B0F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帳號</a:t>
            </a:r>
            <a:r>
              <a:rPr lang="zh-TW" altLang="en-US" sz="3200" dirty="0" smtClean="0">
                <a:solidFill>
                  <a:srgbClr val="00B0F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管理</a:t>
            </a:r>
            <a:r>
              <a:rPr lang="en-US" altLang="zh-TW" sz="3200" dirty="0" smtClean="0">
                <a:solidFill>
                  <a:srgbClr val="00B0F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:</a:t>
            </a:r>
            <a:endParaRPr lang="en-US" altLang="zh-TW" sz="3200" dirty="0" smtClean="0">
              <a:solidFill>
                <a:srgbClr val="00B0F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TW" sz="3200" dirty="0">
                <a:solidFill>
                  <a:srgbClr val="00B0F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Segoe UI" panose="020B0502040204020203" pitchFamily="34" charset="0"/>
              </a:rPr>
              <a:t>		</a:t>
            </a:r>
            <a:endParaRPr lang="en-US" altLang="zh-TW" sz="3200" dirty="0" smtClean="0">
              <a:solidFill>
                <a:srgbClr val="00B0F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zh-TW" altLang="en-US" sz="3200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432731" y="227023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6C92"/>
                </a:solidFill>
              </a:rPr>
              <a:t>會員新增、修改、刪除、查詢、登入購物</a:t>
            </a:r>
            <a:endParaRPr lang="zh-TW" altLang="en-US" dirty="0">
              <a:solidFill>
                <a:srgbClr val="006C92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420439" y="318957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6C92"/>
                </a:solidFill>
              </a:rPr>
              <a:t>購物車、訂單新增、修改、刪除、查詢</a:t>
            </a:r>
            <a:endParaRPr lang="zh-TW" altLang="en-US" dirty="0">
              <a:solidFill>
                <a:srgbClr val="006C92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432731" y="410891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6C92"/>
                </a:solidFill>
              </a:rPr>
              <a:t>類別新增、商品新增、修改、刪除</a:t>
            </a:r>
            <a:endParaRPr lang="zh-TW" altLang="en-US" dirty="0">
              <a:solidFill>
                <a:srgbClr val="006C92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432731" y="496562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6C92"/>
                </a:solidFill>
              </a:rPr>
              <a:t>員工新增、修改、刪除、查詢</a:t>
            </a:r>
            <a:endParaRPr lang="zh-TW" altLang="en-US" dirty="0">
              <a:solidFill>
                <a:srgbClr val="006C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6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3200" dirty="0" smtClean="0">
                <a:cs typeface="Segoe UI Light" panose="020B0502040204020203" pitchFamily="34" charset="0"/>
              </a:rPr>
              <a:t>資料庫結構</a:t>
            </a:r>
            <a:endParaRPr lang="zh-TW" altLang="en-US" sz="3200" dirty="0">
              <a:cs typeface="Segoe UI Light" panose="020B0502040204020203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45" y="1272772"/>
            <a:ext cx="7287610" cy="521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TW" altLang="en-US" sz="3200" dirty="0" smtClean="0">
                <a:cs typeface="Segoe UI Light" panose="020B0502040204020203" pitchFamily="34" charset="0"/>
              </a:rPr>
              <a:t>程式架構</a:t>
            </a:r>
            <a:endParaRPr lang="zh-TW" altLang="en-US" sz="3200" dirty="0">
              <a:cs typeface="Segoe UI Light" panose="020B0502040204020203" pitchFamily="34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4294967295"/>
          </p:nvPr>
        </p:nvSpPr>
        <p:spPr>
          <a:xfrm>
            <a:off x="1949995" y="1378457"/>
            <a:ext cx="7046860" cy="40659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zh-TW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                      MVC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架構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zh-TW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DAO+DTO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en-US" altLang="zh-TW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pattern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分層</a:t>
            </a:r>
            <a:endParaRPr lang="zh-TW" altLang="en-US" sz="28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99" y="1277311"/>
            <a:ext cx="2694425" cy="25275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41" y="3804899"/>
            <a:ext cx="8911953" cy="281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3474615" y="3226676"/>
            <a:ext cx="5196419" cy="1703307"/>
          </a:xfrm>
        </p:spPr>
        <p:txBody>
          <a:bodyPr rtlCol="0">
            <a:noAutofit/>
          </a:bodyPr>
          <a:lstStyle/>
          <a:p>
            <a:pPr rtl="0"/>
            <a:r>
              <a:rPr lang="zh-TW" altLang="en-US" sz="8800" dirty="0">
                <a:solidFill>
                  <a:srgbClr val="0070C0"/>
                </a:solidFill>
                <a:cs typeface="Segoe UI Light" panose="020B0502040204020203" pitchFamily="34" charset="0"/>
              </a:rPr>
              <a:t>介面</a:t>
            </a:r>
            <a:r>
              <a:rPr lang="zh-TW" altLang="en-US" sz="8800" dirty="0" smtClean="0">
                <a:solidFill>
                  <a:srgbClr val="0070C0"/>
                </a:solidFill>
                <a:cs typeface="Segoe UI Light" panose="020B0502040204020203" pitchFamily="34" charset="0"/>
              </a:rPr>
              <a:t>展示</a:t>
            </a:r>
            <a:endParaRPr lang="zh-TW" altLang="en-US" sz="8800" dirty="0">
              <a:solidFill>
                <a:srgbClr val="0070C0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系統</a:t>
            </a:r>
            <a:r>
              <a:rPr lang="zh-TW" altLang="en-US" dirty="0" smtClean="0">
                <a:cs typeface="Segoe UI Light" panose="020B0502040204020203" pitchFamily="34" charset="0"/>
              </a:rPr>
              <a:t>介紹</a:t>
            </a:r>
            <a:r>
              <a:rPr lang="en-US" altLang="zh-TW" dirty="0" smtClean="0">
                <a:cs typeface="Segoe UI Light" panose="020B0502040204020203" pitchFamily="34" charset="0"/>
              </a:rPr>
              <a:t>_Login(member)</a:t>
            </a:r>
            <a:endParaRPr lang="zh-TW" altLang="en-US" dirty="0">
              <a:cs typeface="Segoe UI Light" panose="020B0502040204020203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33" y="1255598"/>
            <a:ext cx="4497377" cy="5602402"/>
          </a:xfrm>
          <a:prstGeom prst="rect">
            <a:avLst/>
          </a:prstGeom>
        </p:spPr>
      </p:pic>
      <p:sp>
        <p:nvSpPr>
          <p:cNvPr id="32" name="內容版面配置區 4"/>
          <p:cNvSpPr>
            <a:spLocks noGrp="1"/>
          </p:cNvSpPr>
          <p:nvPr>
            <p:ph sz="half" idx="4294967295"/>
          </p:nvPr>
        </p:nvSpPr>
        <p:spPr>
          <a:xfrm>
            <a:off x="1417482" y="3094908"/>
            <a:ext cx="3809674" cy="159597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首頁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TW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會員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登入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zh-TW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(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以手機為帳號</a:t>
            </a:r>
            <a:r>
              <a:rPr lang="en-US" altLang="zh-TW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33" name="內容版面配置區 4"/>
          <p:cNvSpPr>
            <a:spLocks noGrp="1"/>
          </p:cNvSpPr>
          <p:nvPr>
            <p:ph sz="half" idx="4294967295"/>
          </p:nvPr>
        </p:nvSpPr>
        <p:spPr>
          <a:xfrm>
            <a:off x="7328174" y="5081558"/>
            <a:ext cx="2627587" cy="57845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TW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新增會員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3150313" y="3408261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左箭號 8"/>
          <p:cNvSpPr/>
          <p:nvPr/>
        </p:nvSpPr>
        <p:spPr>
          <a:xfrm>
            <a:off x="6190593" y="4886155"/>
            <a:ext cx="1051036" cy="48463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系統</a:t>
            </a:r>
            <a:r>
              <a:rPr lang="zh-TW" altLang="en-US" dirty="0" smtClean="0">
                <a:cs typeface="Segoe UI Light" panose="020B0502040204020203" pitchFamily="34" charset="0"/>
              </a:rPr>
              <a:t>介紹</a:t>
            </a:r>
            <a:r>
              <a:rPr lang="en-US" altLang="zh-TW" dirty="0" smtClean="0">
                <a:cs typeface="Segoe UI Light" panose="020B0502040204020203" pitchFamily="34" charset="0"/>
              </a:rPr>
              <a:t>_member</a:t>
            </a:r>
            <a:r>
              <a:rPr lang="zh-TW" altLang="en-US" dirty="0" smtClean="0">
                <a:cs typeface="Segoe UI Light" panose="020B0502040204020203" pitchFamily="34" charset="0"/>
              </a:rPr>
              <a:t>註冊</a:t>
            </a:r>
            <a:endParaRPr lang="zh-TW" altLang="en-US" dirty="0">
              <a:cs typeface="Segoe UI Light" panose="020B0502040204020203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50" y="1244827"/>
            <a:ext cx="4526182" cy="5474074"/>
          </a:xfrm>
          <a:prstGeom prst="rect">
            <a:avLst/>
          </a:prstGeom>
        </p:spPr>
      </p:pic>
      <p:sp>
        <p:nvSpPr>
          <p:cNvPr id="10" name="內容版面配置區 4"/>
          <p:cNvSpPr>
            <a:spLocks noGrp="1"/>
          </p:cNvSpPr>
          <p:nvPr>
            <p:ph sz="half" idx="4294967295"/>
          </p:nvPr>
        </p:nvSpPr>
        <p:spPr>
          <a:xfrm>
            <a:off x="8184832" y="2569389"/>
            <a:ext cx="3809674" cy="374732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會員資料</a:t>
            </a: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</a:t>
            </a:r>
            <a:r>
              <a:rPr lang="zh-TW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註冊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zh-TW" altLang="en-US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防呆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機制</a:t>
            </a:r>
            <a:r>
              <a:rPr lang="en-US" altLang="zh-TW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: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</a:t>
            </a:r>
            <a:r>
              <a:rPr lang="en-US" altLang="zh-TW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1.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欄位不可空白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</a:t>
            </a:r>
            <a:r>
              <a:rPr lang="en-US" altLang="zh-TW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2.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手機須</a:t>
            </a:r>
            <a:r>
              <a:rPr lang="en-US" altLang="zh-TW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10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碼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</a:t>
            </a:r>
            <a:r>
              <a:rPr lang="en-US" altLang="zh-TW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3.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密碼</a:t>
            </a:r>
            <a:r>
              <a:rPr lang="en-US" altLang="zh-TW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4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位數以上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</a:t>
            </a:r>
            <a:r>
              <a:rPr lang="en-US" altLang="zh-TW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4.email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需正確格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</a:t>
            </a:r>
            <a:r>
              <a:rPr lang="zh-TW" altLang="en-US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   式</a:t>
            </a:r>
            <a:r>
              <a:rPr lang="en-US" altLang="zh-TW" sz="28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(XX@XXX)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zh-TW" sz="28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	</a:t>
            </a:r>
            <a:endParaRPr lang="en-US" altLang="zh-TW" sz="28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2684735"/>
            <a:ext cx="3609662" cy="309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32_TF10001108.potx" id="{2936D2D2-BC60-48FB-9A7C-05EC47E6CC79}" vid="{78682B59-A957-44C7-AAB7-10BBFA6A1A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infopath/2007/PartnerControl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歡迎使用 PowerPoint</Template>
  <TotalTime>0</TotalTime>
  <Words>410</Words>
  <Application>Microsoft Office PowerPoint</Application>
  <PresentationFormat>寬螢幕</PresentationFormat>
  <Paragraphs>132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Microsoft JhengHei UI</vt:lpstr>
      <vt:lpstr>標楷體</vt:lpstr>
      <vt:lpstr>Arial</vt:lpstr>
      <vt:lpstr>Segoe UI</vt:lpstr>
      <vt:lpstr>Segoe UI Light</vt:lpstr>
      <vt:lpstr>WelcomeDoc</vt:lpstr>
      <vt:lpstr>歡迎來到「AD4」3C 購物系統</vt:lpstr>
      <vt:lpstr>設計工具</vt:lpstr>
      <vt:lpstr>設計工具</vt:lpstr>
      <vt:lpstr>系統功能</vt:lpstr>
      <vt:lpstr>資料庫結構</vt:lpstr>
      <vt:lpstr>程式架構</vt:lpstr>
      <vt:lpstr>介面展示</vt:lpstr>
      <vt:lpstr>系統介紹_Login(member)</vt:lpstr>
      <vt:lpstr>系統介紹_member註冊</vt:lpstr>
      <vt:lpstr>系統介紹_menu</vt:lpstr>
      <vt:lpstr>系統介紹_shopping page</vt:lpstr>
      <vt:lpstr>系統介紹_shopping page</vt:lpstr>
      <vt:lpstr>系統介紹_購物車</vt:lpstr>
      <vt:lpstr>系統介紹_購物車-修改數量</vt:lpstr>
      <vt:lpstr>系統介紹_購物記錄查詢</vt:lpstr>
      <vt:lpstr>系統介紹_後台管理系統</vt:lpstr>
      <vt:lpstr>系統介紹_後台管理系統-會員資料</vt:lpstr>
      <vt:lpstr>系統介紹_後台管理系統-產品資料</vt:lpstr>
      <vt:lpstr>系統介紹_後台管理系統-產品資料-修改</vt:lpstr>
      <vt:lpstr>系統介紹_後台管理系統-訂單資料</vt:lpstr>
      <vt:lpstr>系統介紹_後台管理系統-訂單資料-明細查詢</vt:lpstr>
      <vt:lpstr>系統介紹_後台管理系統-員工資料</vt:lpstr>
      <vt:lpstr>系統介紹_後台管理系統-員工資料-修改</vt:lpstr>
      <vt:lpstr>實際作品展示</vt:lpstr>
      <vt:lpstr>The 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2025-10-17T02:40:10Z</dcterms:created>
  <dcterms:modified xsi:type="dcterms:W3CDTF">2025-10-20T01:54:01Z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