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0" r:id="rId4"/>
    <p:sldId id="281" r:id="rId5"/>
    <p:sldId id="297" r:id="rId6"/>
    <p:sldId id="298" r:id="rId7"/>
    <p:sldId id="279" r:id="rId8"/>
    <p:sldId id="304" r:id="rId9"/>
    <p:sldId id="360" r:id="rId10"/>
    <p:sldId id="382" r:id="rId11"/>
    <p:sldId id="381" r:id="rId12"/>
    <p:sldId id="357" r:id="rId13"/>
    <p:sldId id="257" r:id="rId14"/>
    <p:sldId id="332" r:id="rId15"/>
    <p:sldId id="307" r:id="rId16"/>
    <p:sldId id="321" r:id="rId17"/>
    <p:sldId id="342" r:id="rId18"/>
    <p:sldId id="345" r:id="rId19"/>
    <p:sldId id="343" r:id="rId20"/>
    <p:sldId id="306" r:id="rId21"/>
    <p:sldId id="261" r:id="rId22"/>
    <p:sldId id="319" r:id="rId23"/>
    <p:sldId id="320" r:id="rId24"/>
    <p:sldId id="299" r:id="rId25"/>
    <p:sldId id="300" r:id="rId26"/>
    <p:sldId id="301" r:id="rId27"/>
    <p:sldId id="358" r:id="rId28"/>
    <p:sldId id="303" r:id="rId29"/>
    <p:sldId id="359" r:id="rId30"/>
    <p:sldId id="305" r:id="rId31"/>
    <p:sldId id="302" r:id="rId32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E278D"/>
    <a:srgbClr val="B6CC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gs" Target="tags/tag104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1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image" Target="../media/image10.png"/><Relationship Id="rId1" Type="http://schemas.openxmlformats.org/officeDocument/2006/relationships/tags" Target="../tags/tag7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4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5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7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1.xml"/><Relationship Id="rId2" Type="http://schemas.openxmlformats.org/officeDocument/2006/relationships/hyperlink" Target="https://learn.microsoft.com/zh-cn/dotnet/communitytoolkit/mvvm/generators/overview" TargetMode="External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3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tags" Target="../tags/tag9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4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98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tags" Target="../tags/tag9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9.xml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1.xml"/><Relationship Id="rId1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" Type="http://schemas.openxmlformats.org/officeDocument/2006/relationships/image" Target="../media/image3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image" Target="../media/image9.png"/><Relationship Id="rId3" Type="http://schemas.openxmlformats.org/officeDocument/2006/relationships/tags" Target="../tags/tag76.xml"/><Relationship Id="rId2" Type="http://schemas.openxmlformats.org/officeDocument/2006/relationships/image" Target="../media/image8.png"/><Relationship Id="rId1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-5080"/>
            <a:ext cx="9799200" cy="2570400"/>
          </a:xfrm>
        </p:spPr>
        <p:txBody>
          <a:bodyPr/>
          <a:p>
            <a:r>
              <a:rPr lang="zh-CN" altLang="zh-CN"/>
              <a:t>.NET MAUI框架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2640920"/>
            <a:ext cx="9799200" cy="1472400"/>
          </a:xfrm>
        </p:spPr>
        <p:txBody>
          <a:bodyPr/>
          <a:p>
            <a:r>
              <a:rPr lang="zh-CN" altLang="zh-CN">
                <a:sym typeface="+mn-ea"/>
              </a:rPr>
              <a:t>(</a:t>
            </a:r>
            <a:r>
              <a:rPr lang="zh-CN" altLang="zh-CN">
                <a:solidFill>
                  <a:srgbClr val="FF0000"/>
                </a:solidFill>
                <a:sym typeface="+mn-ea"/>
              </a:rPr>
              <a:t>M</a:t>
            </a:r>
            <a:r>
              <a:rPr lang="zh-CN" altLang="zh-CN">
                <a:sym typeface="+mn-ea"/>
              </a:rPr>
              <a:t>ulti-platform </a:t>
            </a:r>
            <a:r>
              <a:rPr lang="zh-CN" altLang="zh-CN">
                <a:solidFill>
                  <a:srgbClr val="FF0000"/>
                </a:solidFill>
                <a:sym typeface="+mn-ea"/>
              </a:rPr>
              <a:t>A</a:t>
            </a:r>
            <a:r>
              <a:rPr lang="zh-CN" altLang="zh-CN">
                <a:sym typeface="+mn-ea"/>
              </a:rPr>
              <a:t>pp </a:t>
            </a:r>
            <a:r>
              <a:rPr lang="zh-CN" altLang="zh-CN">
                <a:solidFill>
                  <a:srgbClr val="FF0000"/>
                </a:solidFill>
                <a:sym typeface="+mn-ea"/>
              </a:rPr>
              <a:t>UI</a:t>
            </a:r>
            <a:r>
              <a:rPr lang="zh-CN" altLang="zh-CN">
                <a:sym typeface="+mn-ea"/>
              </a:rPr>
              <a:t>)</a:t>
            </a:r>
            <a:endParaRPr lang="zh-CN" altLang="en-US"/>
          </a:p>
        </p:txBody>
      </p:sp>
      <p:pic>
        <p:nvPicPr>
          <p:cNvPr id="4" name="图片 3" descr="签到二维码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725" y="3911600"/>
            <a:ext cx="2119630" cy="21196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43585" y="970280"/>
            <a:ext cx="10582275" cy="5629275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8400" y="282645"/>
            <a:ext cx="10969200" cy="705600"/>
          </a:xfrm>
        </p:spPr>
        <p:txBody>
          <a:bodyPr/>
          <a:p>
            <a:pPr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sz="3000">
                <a:latin typeface="等线 Light" panose="02010600030101010101" charset="-122"/>
                <a:ea typeface="等线 Light" panose="02010600030101010101" charset="-122"/>
              </a:rPr>
              <a:t>Target Frameworks</a:t>
            </a:r>
            <a:endParaRPr lang="en-US" altLang="zh-CN" sz="3000">
              <a:latin typeface="等线 Light" panose="02010600030101010101" charset="-122"/>
              <a:ea typeface="等线 Light" panose="02010600030101010101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350" y="1103630"/>
            <a:ext cx="9450070" cy="575437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8400" y="282645"/>
            <a:ext cx="10969200" cy="705600"/>
          </a:xfrm>
        </p:spPr>
        <p:txBody>
          <a:bodyPr/>
          <a:p>
            <a:pPr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sz="3000">
                <a:latin typeface="等线 Light" panose="02010600030101010101" charset="-122"/>
                <a:ea typeface="等线 Light" panose="02010600030101010101" charset="-122"/>
              </a:rPr>
              <a:t>S</a:t>
            </a:r>
            <a:r>
              <a:rPr lang="en-US" altLang="zh-CN" sz="3000">
                <a:latin typeface="等线 Light" panose="02010600030101010101" charset="-122"/>
                <a:ea typeface="等线 Light" panose="02010600030101010101" charset="-122"/>
              </a:rPr>
              <a:t>ame code on Different platforms with MAUI</a:t>
            </a:r>
            <a:endParaRPr lang="en-US" altLang="zh-CN" sz="3000">
              <a:latin typeface="等线 Light" panose="02010600030101010101" charset="-122"/>
              <a:ea typeface="等线 Light" panose="0201060003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sz="3000">
                <a:latin typeface="等线 Light" panose="02010600030101010101" charset="-122"/>
                <a:ea typeface="等线 Light" panose="02010600030101010101" charset="-122"/>
              </a:rPr>
              <a:t>What MAUI Provides</a:t>
            </a:r>
            <a:endParaRPr lang="en-US" altLang="zh-CN" sz="3000">
              <a:latin typeface="等线 Light" panose="02010600030101010101" charset="-122"/>
              <a:ea typeface="等线 Light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39795" y="2192655"/>
            <a:ext cx="4064000" cy="29997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40+ Controls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Cross-platform APIs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Cross-platform graphics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Single Project	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MVVM &amp; MVU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Customize handlers to enhance UI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Hot-Reload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l">
              <a:spcBef>
                <a:spcPts val="0"/>
              </a:spcBef>
              <a:buClrTx/>
              <a:buSzTx/>
              <a:buFontTx/>
            </a:pPr>
            <a:r>
              <a:rPr lang="en-US" altLang="zh-CN" sz="3000">
                <a:latin typeface="等线 Light" panose="02010600030101010101" charset="-122"/>
                <a:ea typeface="等线 Light" panose="02010600030101010101" charset="-122"/>
              </a:rPr>
              <a:t>.NET 7 Performance Improvements in .NET MAUI</a:t>
            </a:r>
            <a:endParaRPr lang="en-US" altLang="zh-CN" sz="3000">
              <a:latin typeface="等线 Light" panose="02010600030101010101" charset="-122"/>
              <a:ea typeface="等线 Light" panose="0201060003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0745" y="1776095"/>
            <a:ext cx="4295775" cy="17526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45" y="4349750"/>
            <a:ext cx="4295775" cy="17621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96950" y="62363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Smaller size in iOS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996950" y="37299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Faster startup in Android</a:t>
            </a:r>
            <a:endParaRPr lang="en-US" altLang="zh-CN"/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5360670" y="1776095"/>
            <a:ext cx="6831330" cy="31629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文本框 9"/>
          <p:cNvSpPr txBox="1"/>
          <p:nvPr/>
        </p:nvSpPr>
        <p:spPr>
          <a:xfrm>
            <a:off x="6587490" y="5401310"/>
            <a:ext cx="4064000" cy="7004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/>
              <a:t>1000 </a:t>
            </a:r>
            <a:r>
              <a:rPr lang="en-US" altLang="zh-CN"/>
              <a:t>rows of two data-bound labels with CollectionView in Android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sz="3000">
                <a:latin typeface="等线 Light" panose="02010600030101010101" charset="-122"/>
                <a:ea typeface="等线 Light" panose="02010600030101010101" charset="-122"/>
              </a:rPr>
              <a:t>Single Project</a:t>
            </a:r>
            <a:endParaRPr lang="en-US" altLang="zh-CN" sz="3000">
              <a:latin typeface="等线 Light" panose="02010600030101010101" charset="-122"/>
              <a:ea typeface="等线 Light" panose="0201060003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5420" y="1529080"/>
            <a:ext cx="2600325" cy="42570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870" y="1529080"/>
            <a:ext cx="2265680" cy="4257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865" y="1529080"/>
            <a:ext cx="2457450" cy="42291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52575" y="6102350"/>
            <a:ext cx="176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X</a:t>
            </a:r>
            <a:r>
              <a:rPr lang="en-US" altLang="zh-CN"/>
              <a:t>amarin.Forms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578475" y="6102350"/>
            <a:ext cx="1974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MAUI - Platforms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9065260" y="6102350"/>
            <a:ext cx="2120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MAUI - Resources</a:t>
            </a:r>
            <a:endParaRPr lang="en-US" altLang="zh-CN"/>
          </a:p>
        </p:txBody>
      </p:sp>
      <p:sp>
        <p:nvSpPr>
          <p:cNvPr id="13" name="右箭头 12"/>
          <p:cNvSpPr/>
          <p:nvPr/>
        </p:nvSpPr>
        <p:spPr>
          <a:xfrm>
            <a:off x="4015105" y="3495675"/>
            <a:ext cx="977900" cy="2108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矩形 14"/>
          <p:cNvSpPr/>
          <p:nvPr/>
        </p:nvSpPr>
        <p:spPr>
          <a:xfrm>
            <a:off x="4638040" y="2268220"/>
            <a:ext cx="2818130" cy="2262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**/**/*.Android.cs</a:t>
            </a:r>
            <a:endParaRPr lang="en-US" altLang="zh-CN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**/**/*.MaciOS.cs</a:t>
            </a:r>
            <a:endParaRPr lang="en-US" altLang="zh-CN">
              <a:solidFill>
                <a:schemeClr val="bg1"/>
              </a:solidFill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**/**/*.iOS.cs</a:t>
            </a:r>
            <a:endParaRPr lang="en-US" altLang="zh-CN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**/**/*.MacCatalyst.cs</a:t>
            </a:r>
            <a:endParaRPr lang="en-US" altLang="zh-CN">
              <a:solidFill>
                <a:schemeClr val="bg1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sym typeface="+mn-ea"/>
              </a:rPr>
              <a:t>**/**/*.Windows.cs</a:t>
            </a: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sz="3000">
                <a:latin typeface="等线 Light" panose="02010600030101010101" charset="-122"/>
                <a:ea typeface="等线 Light" panose="02010600030101010101" charset="-122"/>
              </a:rPr>
              <a:t>Configure multi-targeting</a:t>
            </a:r>
            <a:endParaRPr lang="en-US" altLang="zh-CN" sz="3000">
              <a:latin typeface="等线 Light" panose="02010600030101010101" charset="-122"/>
              <a:ea typeface="等线 Light" panose="0201060003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42415" y="5541010"/>
            <a:ext cx="958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Default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994275" y="5541010"/>
            <a:ext cx="19164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/>
              <a:t>F</a:t>
            </a:r>
            <a:r>
              <a:rPr lang="zh-CN" altLang="en-US"/>
              <a:t>ilename-based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403715" y="5598160"/>
            <a:ext cx="15722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/>
              <a:t>F</a:t>
            </a:r>
            <a:r>
              <a:rPr lang="zh-CN" altLang="en-US"/>
              <a:t>older-based</a:t>
            </a:r>
            <a:endParaRPr lang="zh-CN" altLang="en-US"/>
          </a:p>
        </p:txBody>
      </p:sp>
      <p:pic>
        <p:nvPicPr>
          <p:cNvPr id="102" name="图片 101"/>
          <p:cNvPicPr/>
          <p:nvPr/>
        </p:nvPicPr>
        <p:blipFill>
          <a:blip r:embed="rId1"/>
          <a:stretch>
            <a:fillRect/>
          </a:stretch>
        </p:blipFill>
        <p:spPr>
          <a:xfrm>
            <a:off x="608330" y="2297430"/>
            <a:ext cx="2738120" cy="2260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矩形 15"/>
          <p:cNvSpPr/>
          <p:nvPr/>
        </p:nvSpPr>
        <p:spPr>
          <a:xfrm>
            <a:off x="8684895" y="2268220"/>
            <a:ext cx="2818130" cy="22625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**/Android/**/*.cs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**/MaciOS/**/*.cs</a:t>
            </a:r>
            <a:endParaRPr lang="en-US" altLang="zh-CN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**/iOS/**/*.cs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**/MacCatalyst/**/*.cs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>
                <a:sym typeface="+mn-ea"/>
              </a:rPr>
              <a:t>**/Windows/**/*.cs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spcBef>
                <a:spcPts val="0"/>
              </a:spcBef>
              <a:buClrTx/>
              <a:buSzTx/>
              <a:buFontTx/>
            </a:pPr>
            <a:r>
              <a:rPr lang="en-US" altLang="zh-CN" sz="3000">
                <a:latin typeface="等线 Light" panose="02010600030101010101" charset="-122"/>
                <a:ea typeface="等线 Light" panose="02010600030101010101" charset="-122"/>
              </a:rPr>
              <a:t>Profiling .NET MAUI Apps</a:t>
            </a:r>
            <a:endParaRPr lang="en-US" altLang="zh-CN" sz="3000">
              <a:latin typeface="等线 Light" panose="02010600030101010101" charset="-122"/>
              <a:ea typeface="等线 Light" panose="02010600030101010101" charset="-122"/>
            </a:endParaRPr>
          </a:p>
        </p:txBody>
      </p:sp>
      <p:pic>
        <p:nvPicPr>
          <p:cNvPr id="103" name="图片 102"/>
          <p:cNvPicPr/>
          <p:nvPr/>
        </p:nvPicPr>
        <p:blipFill>
          <a:blip r:embed="rId1"/>
          <a:stretch>
            <a:fillRect/>
          </a:stretch>
        </p:blipFill>
        <p:spPr>
          <a:xfrm>
            <a:off x="686435" y="1496695"/>
            <a:ext cx="8234045" cy="46907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文本框 15"/>
          <p:cNvSpPr txBox="1"/>
          <p:nvPr/>
        </p:nvSpPr>
        <p:spPr>
          <a:xfrm>
            <a:off x="9681845" y="1497330"/>
            <a:ext cx="2425700" cy="1508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/>
              <a:t>Windows</a:t>
            </a:r>
            <a:r>
              <a:rPr lang="zh-CN" altLang="en-US" sz="2200" b="1"/>
              <a:t>：</a:t>
            </a:r>
            <a:endParaRPr lang="zh-CN" altLang="en-US" sz="2200" b="1"/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perfview</a:t>
            </a:r>
            <a:endParaRPr lang="en-US" altLang="zh-CN"/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dotnet-trace</a:t>
            </a:r>
            <a:endParaRPr lang="en-US" altLang="zh-CN"/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adb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9681845" y="3080385"/>
            <a:ext cx="2425700" cy="1508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/>
              <a:t>Android</a:t>
            </a:r>
            <a:r>
              <a:rPr lang="zh-CN" altLang="en-US" sz="2200" b="1"/>
              <a:t>：</a:t>
            </a:r>
            <a:endParaRPr lang="zh-CN" altLang="en-US" sz="2200" b="1"/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dotnet-dsrouter</a:t>
            </a:r>
            <a:endParaRPr lang="en-US" altLang="zh-CN"/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dotnet-trace</a:t>
            </a:r>
            <a:endParaRPr lang="en-US" altLang="zh-CN"/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adb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9681845" y="4663440"/>
            <a:ext cx="2425700" cy="1508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200" b="1"/>
              <a:t>iOS &amp; Mac</a:t>
            </a:r>
            <a:r>
              <a:rPr lang="zh-CN" altLang="en-US" sz="2200" b="1"/>
              <a:t>：</a:t>
            </a:r>
            <a:endParaRPr lang="zh-CN" altLang="en-US" sz="2200" b="1"/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dotnet-dsrouter</a:t>
            </a:r>
            <a:endParaRPr lang="en-US" altLang="zh-CN"/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dotnet-trace</a:t>
            </a:r>
            <a:endParaRPr lang="en-US" altLang="zh-CN"/>
          </a:p>
          <a:p>
            <a:pPr marL="285750" indent="-2857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/>
              <a:t>mlaunch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spcBef>
                <a:spcPts val="0"/>
              </a:spcBef>
              <a:buClrTx/>
              <a:buSzTx/>
              <a:buFontTx/>
            </a:pPr>
            <a:r>
              <a:rPr lang="en-US" altLang="zh-CN" sz="3000">
                <a:latin typeface="等线 Light" panose="02010600030101010101" charset="-122"/>
                <a:ea typeface="等线 Light" panose="02010600030101010101" charset="-122"/>
              </a:rPr>
              <a:t>Profiling .NET MAUI Apps</a:t>
            </a:r>
            <a:endParaRPr lang="en-US" altLang="zh-CN" sz="3000">
              <a:latin typeface="等线 Light" panose="02010600030101010101" charset="-122"/>
              <a:ea typeface="等线 Light" panose="0201060003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989830" y="2499360"/>
            <a:ext cx="1965325" cy="3653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dotnet-dsrouter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1238885" y="2499360"/>
            <a:ext cx="1965325" cy="3653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dotnet-trace</a:t>
            </a:r>
            <a:endParaRPr lang="en-US" altLang="zh-CN"/>
          </a:p>
          <a:p>
            <a:pPr algn="ctr"/>
            <a:r>
              <a:rPr lang="en-US" altLang="zh-CN"/>
              <a:t>dotnet-counters</a:t>
            </a:r>
            <a:endParaRPr lang="en-US" altLang="zh-CN"/>
          </a:p>
          <a:p>
            <a:pPr algn="ctr"/>
            <a:r>
              <a:rPr lang="en-US" altLang="zh-CN"/>
              <a:t>(diagnostic tools...)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8740775" y="2499360"/>
            <a:ext cx="1965325" cy="36531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.NET </a:t>
            </a:r>
            <a:r>
              <a:rPr lang="en-US" altLang="zh-CN"/>
              <a:t>mobile</a:t>
            </a:r>
            <a:endParaRPr lang="en-US" altLang="zh-CN"/>
          </a:p>
          <a:p>
            <a:pPr algn="ctr"/>
            <a:r>
              <a:rPr lang="en-US" altLang="zh-CN"/>
              <a:t>applications</a:t>
            </a:r>
            <a:endParaRPr lang="en-US" altLang="zh-CN"/>
          </a:p>
        </p:txBody>
      </p:sp>
      <p:sp>
        <p:nvSpPr>
          <p:cNvPr id="8" name="左右箭头 7"/>
          <p:cNvSpPr/>
          <p:nvPr/>
        </p:nvSpPr>
        <p:spPr>
          <a:xfrm>
            <a:off x="3460115" y="4372610"/>
            <a:ext cx="1411605" cy="131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左右箭头 8"/>
          <p:cNvSpPr/>
          <p:nvPr/>
        </p:nvSpPr>
        <p:spPr>
          <a:xfrm>
            <a:off x="7142480" y="4368165"/>
            <a:ext cx="1411605" cy="13144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377430" y="3999865"/>
            <a:ext cx="960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TCP/IP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774440" y="3999865"/>
            <a:ext cx="645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IPC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608330" y="1313815"/>
            <a:ext cx="4064000" cy="445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300" b="1" u="sng"/>
              <a:t>Android</a:t>
            </a:r>
            <a:r>
              <a:rPr lang="zh-CN" altLang="en-US" sz="2300" b="1" u="sng"/>
              <a:t>为例</a:t>
            </a:r>
            <a:endParaRPr lang="zh-CN" altLang="en-US" sz="2300" b="1" u="sng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spcBef>
                <a:spcPts val="0"/>
              </a:spcBef>
              <a:buClrTx/>
              <a:buSzTx/>
              <a:buFontTx/>
            </a:pPr>
            <a:r>
              <a:rPr lang="en-US" altLang="zh-CN" sz="3000">
                <a:latin typeface="等线 Light" panose="02010600030101010101" charset="-122"/>
                <a:ea typeface="等线 Light" panose="02010600030101010101" charset="-122"/>
              </a:rPr>
              <a:t>Profiling .NET MAUI Apps</a:t>
            </a:r>
            <a:endParaRPr lang="en-US" altLang="zh-CN" sz="3000">
              <a:latin typeface="等线 Light" panose="02010600030101010101" charset="-122"/>
              <a:ea typeface="等线 Light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3740" y="1584960"/>
            <a:ext cx="82067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adb reverse tcp:9000 tcp:9001</a:t>
            </a:r>
            <a:endParaRPr lang="zh-CN" altLang="en-US"/>
          </a:p>
          <a:p>
            <a:r>
              <a:rPr lang="zh-CN" altLang="en-US"/>
              <a:t>设置反向端口转发：真机或模拟器上的端口</a:t>
            </a:r>
            <a:r>
              <a:rPr lang="en-US" altLang="zh-CN"/>
              <a:t>9000</a:t>
            </a:r>
            <a:r>
              <a:rPr lang="zh-CN" altLang="en-US"/>
              <a:t>转发到主机上的端口</a:t>
            </a:r>
            <a:r>
              <a:rPr lang="en-US" altLang="zh-CN"/>
              <a:t>9001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713740" y="2725420"/>
            <a:ext cx="82061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adb shell setprop debug.mono.profile '127.0.0.1:9000,suspend'</a:t>
            </a:r>
            <a:endParaRPr lang="zh-CN" altLang="en-US"/>
          </a:p>
          <a:p>
            <a:r>
              <a:rPr lang="zh-CN" altLang="en-US"/>
              <a:t>配置</a:t>
            </a:r>
            <a:r>
              <a:rPr lang="zh-CN" altLang="en-US">
                <a:sym typeface="+mn-ea"/>
              </a:rPr>
              <a:t>真机或模拟器</a:t>
            </a:r>
            <a:r>
              <a:rPr lang="zh-CN" altLang="en-US"/>
              <a:t>，以便分析的应用程序挂起，直到跟踪实用程序连接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13740" y="3865880"/>
            <a:ext cx="91414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dotnet-dsrouter client-server -tcps 127.0.0.1:9001 -ipcc /tmp/maui-app --verbose debug</a:t>
            </a:r>
            <a:endParaRPr lang="zh-CN" altLang="en-US"/>
          </a:p>
          <a:p>
            <a:r>
              <a:rPr lang="zh-CN" altLang="en-US"/>
              <a:t>主机上端口</a:t>
            </a:r>
            <a:r>
              <a:rPr lang="en-US" altLang="zh-CN"/>
              <a:t>9001</a:t>
            </a:r>
            <a:r>
              <a:rPr lang="zh-CN" altLang="en-US"/>
              <a:t>启动</a:t>
            </a:r>
            <a:r>
              <a:rPr lang="en-US" altLang="zh-CN"/>
              <a:t>TCP/IP</a:t>
            </a:r>
            <a:r>
              <a:rPr lang="zh-CN" altLang="en-US"/>
              <a:t>服务端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zh-CN" altLang="en-US"/>
              <a:t>在</a:t>
            </a:r>
            <a:r>
              <a:rPr lang="en-US" altLang="zh-CN"/>
              <a:t>socket name/path</a:t>
            </a:r>
            <a:r>
              <a:rPr lang="zh-CN" altLang="en-US"/>
              <a:t>路径上启动</a:t>
            </a:r>
            <a:r>
              <a:rPr lang="en-US" altLang="zh-CN"/>
              <a:t>IPC</a:t>
            </a:r>
            <a:r>
              <a:rPr lang="zh-CN" altLang="en-US"/>
              <a:t>客户端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13740" y="5006340"/>
            <a:ext cx="8206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dotnet-trace collect --diagnostic-port /tmp/maui-app --format speedscope</a:t>
            </a:r>
            <a:endParaRPr lang="zh-CN" altLang="en-US"/>
          </a:p>
          <a:p>
            <a:r>
              <a:rPr lang="zh-CN" altLang="en-US">
                <a:sym typeface="+mn-ea"/>
              </a:rPr>
              <a:t>事件流从移动应用经由</a:t>
            </a:r>
            <a:r>
              <a:rPr lang="en-US" altLang="zh-CN">
                <a:sym typeface="+mn-ea"/>
              </a:rPr>
              <a:t>dotnet-dsrouter</a:t>
            </a:r>
            <a:r>
              <a:rPr lang="zh-CN" altLang="en-US">
                <a:sym typeface="+mn-ea"/>
              </a:rPr>
              <a:t>流向</a:t>
            </a:r>
            <a:r>
              <a:rPr lang="en-US" altLang="zh-CN">
                <a:sym typeface="+mn-ea"/>
              </a:rPr>
              <a:t>dotnet-trace nettrace</a:t>
            </a:r>
            <a:r>
              <a:rPr lang="zh-CN" altLang="en-US">
                <a:sym typeface="+mn-ea"/>
              </a:rPr>
              <a:t>文件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13740" y="5944235"/>
            <a:ext cx="86398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dotnet build -f net7.0-android -t:Run -c Release -p:AndroidEnableProfiler=true</a:t>
            </a:r>
            <a:endParaRPr lang="en-US" altLang="zh-CN"/>
          </a:p>
          <a:p>
            <a:r>
              <a:rPr lang="zh-CN" altLang="en-US"/>
              <a:t>编译并运行应用</a:t>
            </a:r>
            <a:r>
              <a:rPr lang="zh-CN" altLang="en-US"/>
              <a:t>程序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spcBef>
                <a:spcPts val="0"/>
              </a:spcBef>
              <a:buClrTx/>
              <a:buSzTx/>
              <a:buFontTx/>
            </a:pPr>
            <a:r>
              <a:rPr lang="en-US" altLang="zh-CN" sz="3000">
                <a:latin typeface="等线 Light" panose="02010600030101010101" charset="-122"/>
                <a:ea typeface="等线 Light" panose="02010600030101010101" charset="-122"/>
              </a:rPr>
              <a:t>Far Away from Code-behind</a:t>
            </a:r>
            <a:endParaRPr lang="en-US" altLang="zh-CN" sz="3000">
              <a:latin typeface="等线 Light" panose="02010600030101010101" charset="-122"/>
              <a:ea typeface="等线 Light" panose="0201060003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en-US" altLang="zh-CN"/>
              <a:t>MVVM </a:t>
            </a:r>
            <a:r>
              <a:rPr lang="zh-CN" altLang="en-US"/>
              <a:t>核心：数据</a:t>
            </a:r>
            <a:r>
              <a:rPr lang="zh-CN" altLang="en-US"/>
              <a:t>绑定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行为</a:t>
            </a:r>
            <a:r>
              <a:rPr lang="en-US" altLang="zh-CN"/>
              <a:t>behaviors</a:t>
            </a:r>
            <a:r>
              <a:rPr lang="zh-CN" altLang="en-US"/>
              <a:t>：附加属性</a:t>
            </a:r>
            <a:r>
              <a:rPr lang="en-US" altLang="zh-CN"/>
              <a:t> </a:t>
            </a:r>
            <a:r>
              <a:rPr lang="zh-CN" altLang="en-US"/>
              <a:t>或</a:t>
            </a:r>
            <a:r>
              <a:rPr lang="en-US" altLang="zh-CN"/>
              <a:t> </a:t>
            </a:r>
            <a:r>
              <a:rPr lang="zh-CN" altLang="en-US"/>
              <a:t>继承</a:t>
            </a:r>
            <a:r>
              <a:rPr lang="en-US" altLang="zh-CN"/>
              <a:t>Behavior</a:t>
            </a:r>
            <a:r>
              <a:rPr lang="zh-CN" altLang="en-US"/>
              <a:t>或</a:t>
            </a:r>
            <a:r>
              <a:rPr lang="en-US" altLang="zh-CN"/>
              <a:t>Behavior&lt;T&gt;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可绑定属性</a:t>
            </a:r>
            <a:r>
              <a:rPr lang="en-US" altLang="zh-CN"/>
              <a:t> &amp; </a:t>
            </a:r>
            <a:r>
              <a:rPr lang="zh-CN" altLang="en-US"/>
              <a:t>附加属性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触发器</a:t>
            </a:r>
            <a:r>
              <a:rPr lang="en-US" altLang="zh-CN"/>
              <a:t>Triggers</a:t>
            </a:r>
            <a:r>
              <a:rPr lang="zh-CN" altLang="en-US"/>
              <a:t>：属性，数据，事件，状态，自适应，比较状态，设备状态，方向状态</a:t>
            </a:r>
            <a:r>
              <a:rPr lang="zh-CN" altLang="en-US"/>
              <a:t>触发器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绑定值转换器：</a:t>
            </a:r>
            <a:r>
              <a:rPr lang="en-US" altLang="zh-CN"/>
              <a:t>Binding Converter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设置样式：</a:t>
            </a:r>
            <a:r>
              <a:rPr lang="en-US" altLang="zh-CN"/>
              <a:t>XMAL</a:t>
            </a:r>
            <a:r>
              <a:rPr lang="zh-CN" altLang="en-US"/>
              <a:t>形式</a:t>
            </a:r>
            <a:r>
              <a:rPr lang="en-US" altLang="zh-CN"/>
              <a:t> | CSS</a:t>
            </a:r>
            <a:r>
              <a:rPr lang="zh-CN" altLang="en-US"/>
              <a:t>形式；主题</a:t>
            </a:r>
            <a:r>
              <a:rPr lang="zh-CN" altLang="en-US"/>
              <a:t>更改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en-US" altLang="zh-CN"/>
              <a:t>EventToCommand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55980" y="466090"/>
            <a:ext cx="104806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4000">
                <a:latin typeface="等线 Light" panose="02010600030101010101" charset="-122"/>
                <a:ea typeface="等线 Light" panose="02010600030101010101" charset="-122"/>
              </a:rPr>
              <a:t>What kind of </a:t>
            </a:r>
            <a:r>
              <a:rPr lang="en-US" altLang="zh-CN" sz="4000" b="1">
                <a:solidFill>
                  <a:srgbClr val="2E278D"/>
                </a:solidFill>
                <a:latin typeface="等线 Light" panose="02010600030101010101" charset="-122"/>
                <a:ea typeface="等线 Light" panose="02010600030101010101" charset="-122"/>
              </a:rPr>
              <a:t>App Development</a:t>
            </a:r>
            <a:r>
              <a:rPr lang="en-US" altLang="zh-CN" sz="4000">
                <a:latin typeface="等线 Light" panose="02010600030101010101" charset="-122"/>
                <a:ea typeface="等线 Light" panose="02010600030101010101" charset="-122"/>
              </a:rPr>
              <a:t> to </a:t>
            </a:r>
            <a:r>
              <a:rPr lang="en-US" altLang="zh-CN" sz="4000" b="1">
                <a:solidFill>
                  <a:srgbClr val="2E278D"/>
                </a:solidFill>
                <a:latin typeface="等线 Light" panose="02010600030101010101" charset="-122"/>
                <a:ea typeface="等线 Light" panose="02010600030101010101" charset="-122"/>
              </a:rPr>
              <a:t>Choose?</a:t>
            </a:r>
            <a:endParaRPr lang="en-US" altLang="zh-CN" sz="4000" b="1">
              <a:solidFill>
                <a:srgbClr val="2E278D"/>
              </a:solidFill>
              <a:latin typeface="等线 Light" panose="02010600030101010101" charset="-122"/>
              <a:ea typeface="等线 Light" panose="02010600030101010101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1406525"/>
            <a:ext cx="12201525" cy="0"/>
          </a:xfrm>
          <a:prstGeom prst="line">
            <a:avLst/>
          </a:prstGeom>
          <a:ln w="22225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45565" y="1702435"/>
            <a:ext cx="1842770" cy="4304665"/>
          </a:xfrm>
          <a:prstGeom prst="round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7470" y="1702435"/>
            <a:ext cx="1877060" cy="4304665"/>
          </a:xfrm>
          <a:prstGeom prst="round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3665" y="1709420"/>
            <a:ext cx="1857375" cy="4297680"/>
          </a:xfrm>
          <a:prstGeom prst="round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606550" y="6303010"/>
            <a:ext cx="1320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WEB APP</a:t>
            </a:r>
            <a:endParaRPr lang="en-US" altLang="zh-CN" b="1"/>
          </a:p>
        </p:txBody>
      </p:sp>
      <p:sp>
        <p:nvSpPr>
          <p:cNvPr id="10" name="文本框 9"/>
          <p:cNvSpPr txBox="1"/>
          <p:nvPr/>
        </p:nvSpPr>
        <p:spPr>
          <a:xfrm>
            <a:off x="5307965" y="6309995"/>
            <a:ext cx="1586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HYBRID APP</a:t>
            </a:r>
            <a:endParaRPr lang="en-US" altLang="zh-CN" b="1"/>
          </a:p>
        </p:txBody>
      </p:sp>
      <p:sp>
        <p:nvSpPr>
          <p:cNvPr id="11" name="文本框 10"/>
          <p:cNvSpPr txBox="1"/>
          <p:nvPr/>
        </p:nvSpPr>
        <p:spPr>
          <a:xfrm>
            <a:off x="9152890" y="6309995"/>
            <a:ext cx="1558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NATIVE</a:t>
            </a:r>
            <a:r>
              <a:rPr lang="en-US" altLang="zh-CN"/>
              <a:t> </a:t>
            </a:r>
            <a:r>
              <a:rPr lang="en-US" altLang="zh-CN" b="1"/>
              <a:t>APP</a:t>
            </a:r>
            <a:endParaRPr lang="en-US" altLang="zh-CN" b="1"/>
          </a:p>
        </p:txBody>
      </p:sp>
    </p:spTree>
    <p:custDataLst>
      <p:tags r:id="rId5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spcBef>
                <a:spcPts val="0"/>
              </a:spcBef>
              <a:buClrTx/>
              <a:buSzTx/>
              <a:buFontTx/>
            </a:pPr>
            <a:r>
              <a:rPr lang="en-US" altLang="zh-CN" sz="3000">
                <a:latin typeface="等线 Light" panose="02010600030101010101" charset="-122"/>
                <a:ea typeface="等线 Light" panose="02010600030101010101" charset="-122"/>
              </a:rPr>
              <a:t>MVVM with Source Generator</a:t>
            </a:r>
            <a:endParaRPr lang="en-US" altLang="zh-CN" sz="3000">
              <a:latin typeface="等线 Light" panose="02010600030101010101" charset="-122"/>
              <a:ea typeface="等线 Light" panose="02010600030101010101" charset="-122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227455" y="2311400"/>
            <a:ext cx="9914255" cy="39255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608330" y="131381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u="sng">
                <a:solidFill>
                  <a:srgbClr val="2E278D"/>
                </a:solidFill>
                <a:sym typeface="+mn-ea"/>
                <a:hlinkClick r:id="rId2" action="ppaction://hlinkfile"/>
              </a:rPr>
              <a:t>CommunityToolkit.Mvvm</a:t>
            </a:r>
            <a:r>
              <a:rPr lang="en-US" altLang="zh-CN" u="sng">
                <a:solidFill>
                  <a:srgbClr val="2E278D"/>
                </a:solidFill>
                <a:sym typeface="+mn-ea"/>
                <a:hlinkClick r:id="rId2" action="ppaction://hlinkfile"/>
              </a:rPr>
              <a:t> Package</a:t>
            </a:r>
            <a:endParaRPr lang="en-US" altLang="zh-CN" u="sng">
              <a:solidFill>
                <a:srgbClr val="2E278D"/>
              </a:solidFill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spcBef>
                <a:spcPts val="0"/>
              </a:spcBef>
              <a:buClrTx/>
              <a:buSzTx/>
              <a:buFontTx/>
            </a:pPr>
            <a:r>
              <a:rPr lang="en-US" altLang="zh-CN" sz="3000">
                <a:latin typeface="等线 Light" panose="02010600030101010101" charset="-122"/>
                <a:ea typeface="等线 Light" panose="02010600030101010101" charset="-122"/>
              </a:rPr>
              <a:t>The Old Style</a:t>
            </a:r>
            <a:endParaRPr lang="en-US" altLang="zh-CN" sz="3000">
              <a:latin typeface="等线 Light" panose="02010600030101010101" charset="-122"/>
              <a:ea typeface="等线 Light" panose="0201060003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9135" y="1913255"/>
            <a:ext cx="4333875" cy="4257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420" y="1484630"/>
            <a:ext cx="6972300" cy="46863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spcBef>
                <a:spcPts val="0"/>
              </a:spcBef>
              <a:buClrTx/>
              <a:buSzTx/>
              <a:buFontTx/>
            </a:pPr>
            <a:r>
              <a:rPr lang="en-US" altLang="zh-CN" sz="3000">
                <a:latin typeface="等线 Light" panose="02010600030101010101" charset="-122"/>
                <a:ea typeface="等线 Light" panose="02010600030101010101" charset="-122"/>
              </a:rPr>
              <a:t>The New Way</a:t>
            </a:r>
            <a:endParaRPr lang="en-US" altLang="zh-CN" sz="3000">
              <a:latin typeface="等线 Light" panose="02010600030101010101" charset="-122"/>
              <a:ea typeface="等线 Light" panose="0201060003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1334135"/>
            <a:ext cx="5153025" cy="27527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5" y="4107180"/>
            <a:ext cx="5760085" cy="2524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367780" y="1468120"/>
            <a:ext cx="5617845" cy="2639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L</a:t>
            </a:r>
            <a:r>
              <a:rPr lang="en-US" altLang="zh-CN"/>
              <a:t>ess Code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Better Performance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More Controls (Not only Propertychanged Stage)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Platform and Runtime Independent</a:t>
            </a:r>
            <a:endParaRPr lang="en-US" altLang="zh-CN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Simple to pick-up and use</a:t>
            </a:r>
            <a:endParaRPr lang="en-US" altLang="zh-CN"/>
          </a:p>
        </p:txBody>
      </p:sp>
      <p:sp>
        <p:nvSpPr>
          <p:cNvPr id="9" name="云形 8"/>
          <p:cNvSpPr/>
          <p:nvPr/>
        </p:nvSpPr>
        <p:spPr>
          <a:xfrm>
            <a:off x="8126730" y="4617720"/>
            <a:ext cx="2769870" cy="1677035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Generated Source Code</a:t>
            </a:r>
            <a:endParaRPr lang="en-US" altLang="zh-CN"/>
          </a:p>
        </p:txBody>
      </p:sp>
      <p:sp>
        <p:nvSpPr>
          <p:cNvPr id="10" name="右箭头 9"/>
          <p:cNvSpPr/>
          <p:nvPr/>
        </p:nvSpPr>
        <p:spPr>
          <a:xfrm>
            <a:off x="6667500" y="5355590"/>
            <a:ext cx="1159510" cy="201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700">
                <a:latin typeface="等线 Light" panose="02010600030101010101" charset="-122"/>
                <a:ea typeface="等线 Light" panose="02010600030101010101" charset="-122"/>
              </a:rPr>
              <a:t>Traditional Hybrid Web view App (Cordova, Ionic)</a:t>
            </a:r>
            <a:endParaRPr lang="en-US" altLang="zh-CN" sz="2700">
              <a:latin typeface="等线 Light" panose="02010600030101010101" charset="-122"/>
              <a:ea typeface="等线 Light" panose="02010600030101010101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62280" y="2182495"/>
            <a:ext cx="1771015" cy="391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Code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1029970" y="1463675"/>
            <a:ext cx="63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App</a:t>
            </a:r>
            <a:endParaRPr lang="en-US" altLang="zh-CN"/>
          </a:p>
        </p:txBody>
      </p:sp>
      <p:cxnSp>
        <p:nvCxnSpPr>
          <p:cNvPr id="26" name="直接连接符 25"/>
          <p:cNvCxnSpPr/>
          <p:nvPr/>
        </p:nvCxnSpPr>
        <p:spPr>
          <a:xfrm>
            <a:off x="6004560" y="1752600"/>
            <a:ext cx="0" cy="4610100"/>
          </a:xfrm>
          <a:prstGeom prst="line">
            <a:avLst/>
          </a:prstGeom>
          <a:ln w="15875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9686290" y="2182495"/>
            <a:ext cx="1892935" cy="536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Canvas</a:t>
            </a:r>
            <a:endParaRPr lang="en-US" altLang="zh-CN"/>
          </a:p>
        </p:txBody>
      </p:sp>
      <p:sp>
        <p:nvSpPr>
          <p:cNvPr id="28" name="圆角矩形 27"/>
          <p:cNvSpPr/>
          <p:nvPr/>
        </p:nvSpPr>
        <p:spPr>
          <a:xfrm>
            <a:off x="6497955" y="403796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Location</a:t>
            </a:r>
            <a:endParaRPr lang="en-US" altLang="zh-CN"/>
          </a:p>
        </p:txBody>
      </p:sp>
      <p:sp>
        <p:nvSpPr>
          <p:cNvPr id="29" name="圆角矩形 28"/>
          <p:cNvSpPr/>
          <p:nvPr/>
        </p:nvSpPr>
        <p:spPr>
          <a:xfrm>
            <a:off x="6497955" y="483552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0" name="圆角矩形 29"/>
          <p:cNvSpPr/>
          <p:nvPr/>
        </p:nvSpPr>
        <p:spPr>
          <a:xfrm>
            <a:off x="6497955" y="563308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Camera</a:t>
            </a:r>
            <a:endParaRPr lang="en-US" altLang="zh-CN"/>
          </a:p>
        </p:txBody>
      </p:sp>
      <p:sp>
        <p:nvSpPr>
          <p:cNvPr id="31" name="圆角矩形 30"/>
          <p:cNvSpPr/>
          <p:nvPr/>
        </p:nvSpPr>
        <p:spPr>
          <a:xfrm>
            <a:off x="9327515" y="403796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Bluetooth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9327515" y="483552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Sensor</a:t>
            </a:r>
            <a:endParaRPr lang="en-US" altLang="zh-CN"/>
          </a:p>
        </p:txBody>
      </p:sp>
      <p:sp>
        <p:nvSpPr>
          <p:cNvPr id="33" name="圆角矩形 32"/>
          <p:cNvSpPr/>
          <p:nvPr/>
        </p:nvSpPr>
        <p:spPr>
          <a:xfrm>
            <a:off x="9327515" y="563308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Etc...</a:t>
            </a:r>
            <a:endParaRPr lang="en-US" altLang="zh-CN"/>
          </a:p>
        </p:txBody>
      </p:sp>
      <p:sp>
        <p:nvSpPr>
          <p:cNvPr id="34" name="圆角矩形 33"/>
          <p:cNvSpPr/>
          <p:nvPr/>
        </p:nvSpPr>
        <p:spPr>
          <a:xfrm>
            <a:off x="9686290" y="2855595"/>
            <a:ext cx="1892935" cy="536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Events</a:t>
            </a:r>
            <a:endParaRPr lang="en-US" altLang="zh-CN"/>
          </a:p>
        </p:txBody>
      </p:sp>
      <p:sp>
        <p:nvSpPr>
          <p:cNvPr id="37" name="圆角矩形 36"/>
          <p:cNvSpPr/>
          <p:nvPr/>
        </p:nvSpPr>
        <p:spPr>
          <a:xfrm>
            <a:off x="6497955" y="2163445"/>
            <a:ext cx="1779905" cy="1542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Javascript Framework / </a:t>
            </a:r>
            <a:endParaRPr lang="en-US" altLang="zh-CN"/>
          </a:p>
          <a:p>
            <a:pPr algn="ctr"/>
            <a:r>
              <a:rPr lang="en-US" altLang="zh-CN"/>
              <a:t>Web view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3250565" y="4497705"/>
            <a:ext cx="1789430" cy="1595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Bridge</a:t>
            </a:r>
            <a:endParaRPr lang="en-US" altLang="zh-CN"/>
          </a:p>
        </p:txBody>
      </p:sp>
      <p:sp>
        <p:nvSpPr>
          <p:cNvPr id="39" name="左右箭头 38"/>
          <p:cNvSpPr/>
          <p:nvPr/>
        </p:nvSpPr>
        <p:spPr>
          <a:xfrm>
            <a:off x="2404745" y="5199380"/>
            <a:ext cx="681355" cy="1638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左右箭头 39"/>
          <p:cNvSpPr/>
          <p:nvPr/>
        </p:nvSpPr>
        <p:spPr>
          <a:xfrm>
            <a:off x="2406015" y="2905760"/>
            <a:ext cx="3895725" cy="1638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7562215" y="1463675"/>
            <a:ext cx="1175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</a:t>
            </a:r>
            <a:r>
              <a:rPr lang="en-US" altLang="zh-CN"/>
              <a:t>latform</a:t>
            </a:r>
            <a:endParaRPr lang="en-US" altLang="zh-CN"/>
          </a:p>
        </p:txBody>
      </p:sp>
      <p:sp>
        <p:nvSpPr>
          <p:cNvPr id="42" name="左右箭头 41"/>
          <p:cNvSpPr/>
          <p:nvPr/>
        </p:nvSpPr>
        <p:spPr>
          <a:xfrm>
            <a:off x="8473440" y="2905760"/>
            <a:ext cx="1098550" cy="1638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左右箭头 43"/>
          <p:cNvSpPr/>
          <p:nvPr/>
        </p:nvSpPr>
        <p:spPr>
          <a:xfrm>
            <a:off x="5236210" y="5199380"/>
            <a:ext cx="1090930" cy="1638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spcBef>
                <a:spcPts val="0"/>
              </a:spcBef>
              <a:buClrTx/>
              <a:buSzTx/>
              <a:buFontTx/>
            </a:pPr>
            <a:r>
              <a:rPr lang="en-US" altLang="zh-CN" sz="3000">
                <a:latin typeface="等线 Light" panose="02010600030101010101" charset="-122"/>
                <a:ea typeface="等线 Light" panose="02010600030101010101" charset="-122"/>
              </a:rPr>
              <a:t>Blazor Hybrid App</a:t>
            </a:r>
            <a:endParaRPr lang="en-US" altLang="zh-CN" sz="3000">
              <a:latin typeface="等线 Light" panose="02010600030101010101" charset="-122"/>
              <a:ea typeface="等线 Light" panose="02010600030101010101" charset="-122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62280" y="2182495"/>
            <a:ext cx="1771015" cy="391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Code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1029970" y="1463675"/>
            <a:ext cx="63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App</a:t>
            </a:r>
            <a:endParaRPr lang="en-US" altLang="zh-CN"/>
          </a:p>
        </p:txBody>
      </p:sp>
      <p:cxnSp>
        <p:nvCxnSpPr>
          <p:cNvPr id="26" name="直接连接符 25"/>
          <p:cNvCxnSpPr/>
          <p:nvPr/>
        </p:nvCxnSpPr>
        <p:spPr>
          <a:xfrm>
            <a:off x="6004560" y="1752600"/>
            <a:ext cx="0" cy="4610100"/>
          </a:xfrm>
          <a:prstGeom prst="line">
            <a:avLst/>
          </a:prstGeom>
          <a:ln w="15875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9686290" y="2182495"/>
            <a:ext cx="1892935" cy="536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Canvas</a:t>
            </a:r>
            <a:endParaRPr lang="en-US" altLang="zh-CN"/>
          </a:p>
        </p:txBody>
      </p:sp>
      <p:sp>
        <p:nvSpPr>
          <p:cNvPr id="28" name="圆角矩形 27"/>
          <p:cNvSpPr/>
          <p:nvPr/>
        </p:nvSpPr>
        <p:spPr>
          <a:xfrm>
            <a:off x="6497955" y="403796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Location</a:t>
            </a:r>
            <a:endParaRPr lang="en-US" altLang="zh-CN"/>
          </a:p>
        </p:txBody>
      </p:sp>
      <p:sp>
        <p:nvSpPr>
          <p:cNvPr id="29" name="圆角矩形 28"/>
          <p:cNvSpPr/>
          <p:nvPr/>
        </p:nvSpPr>
        <p:spPr>
          <a:xfrm>
            <a:off x="6497955" y="483552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30" name="圆角矩形 29"/>
          <p:cNvSpPr/>
          <p:nvPr/>
        </p:nvSpPr>
        <p:spPr>
          <a:xfrm>
            <a:off x="6497955" y="563308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Camera</a:t>
            </a:r>
            <a:endParaRPr lang="en-US" altLang="zh-CN"/>
          </a:p>
        </p:txBody>
      </p:sp>
      <p:sp>
        <p:nvSpPr>
          <p:cNvPr id="31" name="圆角矩形 30"/>
          <p:cNvSpPr/>
          <p:nvPr/>
        </p:nvSpPr>
        <p:spPr>
          <a:xfrm>
            <a:off x="9327515" y="403796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Bluetooth</a:t>
            </a:r>
            <a:endParaRPr lang="en-US" altLang="zh-CN"/>
          </a:p>
        </p:txBody>
      </p:sp>
      <p:sp>
        <p:nvSpPr>
          <p:cNvPr id="32" name="圆角矩形 31"/>
          <p:cNvSpPr/>
          <p:nvPr/>
        </p:nvSpPr>
        <p:spPr>
          <a:xfrm>
            <a:off x="9327515" y="483552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Sensor</a:t>
            </a:r>
            <a:endParaRPr lang="en-US" altLang="zh-CN"/>
          </a:p>
        </p:txBody>
      </p:sp>
      <p:sp>
        <p:nvSpPr>
          <p:cNvPr id="33" name="圆角矩形 32"/>
          <p:cNvSpPr/>
          <p:nvPr/>
        </p:nvSpPr>
        <p:spPr>
          <a:xfrm>
            <a:off x="9327515" y="563308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Etc...</a:t>
            </a:r>
            <a:endParaRPr lang="en-US" altLang="zh-CN"/>
          </a:p>
        </p:txBody>
      </p:sp>
      <p:sp>
        <p:nvSpPr>
          <p:cNvPr id="34" name="圆角矩形 33"/>
          <p:cNvSpPr/>
          <p:nvPr/>
        </p:nvSpPr>
        <p:spPr>
          <a:xfrm>
            <a:off x="9686290" y="2855595"/>
            <a:ext cx="1892935" cy="536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Events</a:t>
            </a:r>
            <a:endParaRPr lang="en-US" altLang="zh-CN"/>
          </a:p>
        </p:txBody>
      </p:sp>
      <p:sp>
        <p:nvSpPr>
          <p:cNvPr id="37" name="圆角矩形 36"/>
          <p:cNvSpPr/>
          <p:nvPr/>
        </p:nvSpPr>
        <p:spPr>
          <a:xfrm>
            <a:off x="6497955" y="2163445"/>
            <a:ext cx="1779905" cy="1542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Web view</a:t>
            </a:r>
            <a:endParaRPr lang="en-US" altLang="zh-CN"/>
          </a:p>
        </p:txBody>
      </p:sp>
      <p:sp>
        <p:nvSpPr>
          <p:cNvPr id="38" name="圆角矩形 37"/>
          <p:cNvSpPr/>
          <p:nvPr/>
        </p:nvSpPr>
        <p:spPr>
          <a:xfrm>
            <a:off x="3250565" y="4497705"/>
            <a:ext cx="1789430" cy="1595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Bridge</a:t>
            </a:r>
            <a:endParaRPr lang="en-US" altLang="zh-CN"/>
          </a:p>
        </p:txBody>
      </p:sp>
      <p:sp>
        <p:nvSpPr>
          <p:cNvPr id="39" name="左右箭头 38"/>
          <p:cNvSpPr/>
          <p:nvPr/>
        </p:nvSpPr>
        <p:spPr>
          <a:xfrm>
            <a:off x="2404745" y="5199380"/>
            <a:ext cx="681355" cy="1638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7562215" y="1463675"/>
            <a:ext cx="1175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</a:t>
            </a:r>
            <a:r>
              <a:rPr lang="en-US" altLang="zh-CN"/>
              <a:t>latform</a:t>
            </a:r>
            <a:endParaRPr lang="en-US" altLang="zh-CN"/>
          </a:p>
        </p:txBody>
      </p:sp>
      <p:sp>
        <p:nvSpPr>
          <p:cNvPr id="42" name="左右箭头 41"/>
          <p:cNvSpPr/>
          <p:nvPr/>
        </p:nvSpPr>
        <p:spPr>
          <a:xfrm>
            <a:off x="8473440" y="2905760"/>
            <a:ext cx="1098550" cy="1638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左右箭头 43"/>
          <p:cNvSpPr/>
          <p:nvPr/>
        </p:nvSpPr>
        <p:spPr>
          <a:xfrm>
            <a:off x="5236210" y="5199380"/>
            <a:ext cx="1090930" cy="1638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223895" y="2110105"/>
            <a:ext cx="1789430" cy="1595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Blazor</a:t>
            </a:r>
            <a:endParaRPr lang="en-US" altLang="zh-CN"/>
          </a:p>
          <a:p>
            <a:pPr algn="ctr"/>
            <a:r>
              <a:rPr lang="en-US" altLang="zh-CN"/>
              <a:t>Webview</a:t>
            </a:r>
            <a:endParaRPr lang="en-US" altLang="zh-CN"/>
          </a:p>
        </p:txBody>
      </p:sp>
      <p:sp>
        <p:nvSpPr>
          <p:cNvPr id="5" name="左右箭头 4"/>
          <p:cNvSpPr/>
          <p:nvPr/>
        </p:nvSpPr>
        <p:spPr>
          <a:xfrm>
            <a:off x="2378075" y="2811780"/>
            <a:ext cx="681355" cy="1638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左右箭头 5"/>
          <p:cNvSpPr/>
          <p:nvPr/>
        </p:nvSpPr>
        <p:spPr>
          <a:xfrm>
            <a:off x="5209540" y="2811780"/>
            <a:ext cx="1090930" cy="1638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spcBef>
                <a:spcPts val="0"/>
              </a:spcBef>
              <a:buClrTx/>
              <a:buSzTx/>
              <a:buFontTx/>
            </a:pPr>
            <a:r>
              <a:rPr lang="en-US" altLang="zh-CN" sz="3000">
                <a:latin typeface="等线 Light" panose="02010600030101010101" charset="-122"/>
                <a:ea typeface="等线 Light" panose="02010600030101010101" charset="-122"/>
              </a:rPr>
              <a:t>Blazor Hybrid for Desktop &amp; Mobile</a:t>
            </a:r>
            <a:endParaRPr lang="en-US" altLang="zh-CN" sz="3000">
              <a:latin typeface="等线 Light" panose="02010600030101010101" charset="-122"/>
              <a:ea typeface="等线 Light" panose="0201060003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723505" y="1776095"/>
            <a:ext cx="2286000" cy="4133850"/>
          </a:xfrm>
          <a:prstGeom prst="round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35" y="1709420"/>
            <a:ext cx="4800600" cy="3438525"/>
          </a:xfrm>
          <a:prstGeom prst="round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260" y="5147945"/>
            <a:ext cx="142875" cy="6191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230" y="5147945"/>
            <a:ext cx="142875" cy="6191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6985" y="5767070"/>
            <a:ext cx="2171700" cy="1428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1121410"/>
            <a:ext cx="10828655" cy="5631180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08400" y="294075"/>
            <a:ext cx="10969200" cy="705600"/>
          </a:xfrm>
        </p:spPr>
        <p:txBody>
          <a:bodyPr/>
          <a:p>
            <a:pPr algn="l">
              <a:spcBef>
                <a:spcPts val="0"/>
              </a:spcBef>
              <a:buClrTx/>
              <a:buSzTx/>
              <a:buFontTx/>
            </a:pPr>
            <a:r>
              <a:rPr lang="en-US" altLang="zh-CN" sz="3000">
                <a:latin typeface="等线 Light" panose="02010600030101010101" charset="-122"/>
                <a:ea typeface="等线 Light" panose="02010600030101010101" charset="-122"/>
                <a:sym typeface="+mn-ea"/>
              </a:rPr>
              <a:t>Same code on Different platforms with Blazor Hybrid</a:t>
            </a:r>
            <a:endParaRPr lang="en-US" altLang="zh-CN" sz="3000">
              <a:latin typeface="等线 Light" panose="02010600030101010101" charset="-122"/>
              <a:ea typeface="等线 Light" panose="0201060003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spcBef>
                <a:spcPts val="0"/>
              </a:spcBef>
              <a:buClrTx/>
              <a:buSzTx/>
              <a:buFontTx/>
            </a:pPr>
            <a:r>
              <a:rPr lang="en-US" altLang="zh-CN" sz="3000">
                <a:latin typeface="等线 Light" panose="02010600030101010101" charset="-122"/>
                <a:ea typeface="等线 Light" panose="02010600030101010101" charset="-122"/>
              </a:rPr>
              <a:t>Superior Code Reusability</a:t>
            </a:r>
            <a:endParaRPr lang="en-US" altLang="zh-CN" sz="3000">
              <a:latin typeface="等线 Light" panose="02010600030101010101" charset="-122"/>
              <a:ea typeface="等线 Light" panose="0201060003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2645" y="1693545"/>
            <a:ext cx="2089785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537970" y="1885315"/>
            <a:ext cx="699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Web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125855" y="2555875"/>
            <a:ext cx="1524000" cy="814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Blazor</a:t>
            </a:r>
            <a:endParaRPr lang="en-US" altLang="zh-CN"/>
          </a:p>
          <a:p>
            <a:pPr algn="ctr"/>
            <a:r>
              <a:rPr lang="en-US" altLang="zh-CN"/>
              <a:t>Client App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125855" y="3755390"/>
            <a:ext cx="1524000" cy="814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ASP.NET Core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1125855" y="4954270"/>
            <a:ext cx="1524000" cy="814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.NET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122795" y="1693545"/>
            <a:ext cx="419862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818120" y="1885315"/>
            <a:ext cx="3027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Desktop / Mobile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8460105" y="2364105"/>
            <a:ext cx="1524000" cy="814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Blazor</a:t>
            </a:r>
            <a:endParaRPr lang="en-US" altLang="zh-CN"/>
          </a:p>
          <a:p>
            <a:pPr algn="ctr"/>
            <a:r>
              <a:rPr lang="en-US" altLang="zh-CN"/>
              <a:t>Client App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7406005" y="3370580"/>
            <a:ext cx="3737610" cy="8147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.NET MAUI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7406005" y="4436745"/>
            <a:ext cx="1524000" cy="690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.NET for</a:t>
            </a:r>
            <a:endParaRPr lang="en-US" altLang="zh-CN"/>
          </a:p>
          <a:p>
            <a:pPr algn="ctr"/>
            <a:r>
              <a:rPr lang="en-US" altLang="zh-CN"/>
              <a:t>Android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7406005" y="5378450"/>
            <a:ext cx="1524000" cy="690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.NET for</a:t>
            </a:r>
            <a:endParaRPr lang="en-US" altLang="zh-CN"/>
          </a:p>
          <a:p>
            <a:pPr algn="ctr"/>
            <a:r>
              <a:rPr lang="en-US" altLang="zh-CN"/>
              <a:t>iOS</a:t>
            </a:r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9619615" y="4436745"/>
            <a:ext cx="1524000" cy="690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.NET for</a:t>
            </a:r>
            <a:endParaRPr lang="en-US" altLang="zh-CN"/>
          </a:p>
          <a:p>
            <a:pPr algn="ctr"/>
            <a:r>
              <a:rPr lang="en-US" altLang="zh-CN"/>
              <a:t>Mac</a:t>
            </a:r>
            <a:endParaRPr lang="en-US" altLang="zh-CN"/>
          </a:p>
        </p:txBody>
      </p:sp>
      <p:sp>
        <p:nvSpPr>
          <p:cNvPr id="17" name="矩形 16"/>
          <p:cNvSpPr/>
          <p:nvPr/>
        </p:nvSpPr>
        <p:spPr>
          <a:xfrm>
            <a:off x="9619615" y="5378450"/>
            <a:ext cx="1524000" cy="690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WINUI 3</a:t>
            </a:r>
            <a:endParaRPr lang="en-US" altLang="zh-CN"/>
          </a:p>
        </p:txBody>
      </p:sp>
      <p:sp>
        <p:nvSpPr>
          <p:cNvPr id="18" name="矩形 17"/>
          <p:cNvSpPr/>
          <p:nvPr/>
        </p:nvSpPr>
        <p:spPr>
          <a:xfrm>
            <a:off x="4176395" y="3691890"/>
            <a:ext cx="1629410" cy="11118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Razor</a:t>
            </a:r>
            <a:endParaRPr lang="en-US" altLang="zh-CN"/>
          </a:p>
          <a:p>
            <a:pPr algn="ctr"/>
            <a:r>
              <a:rPr lang="en-US" altLang="zh-CN"/>
              <a:t>Class Library</a:t>
            </a:r>
            <a:endParaRPr lang="en-US" altLang="zh-CN"/>
          </a:p>
        </p:txBody>
      </p:sp>
      <p:sp>
        <p:nvSpPr>
          <p:cNvPr id="19" name="上箭头 18"/>
          <p:cNvSpPr/>
          <p:nvPr/>
        </p:nvSpPr>
        <p:spPr>
          <a:xfrm rot="18900000">
            <a:off x="3364865" y="2717165"/>
            <a:ext cx="76200" cy="169735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上箭头 19"/>
          <p:cNvSpPr/>
          <p:nvPr/>
        </p:nvSpPr>
        <p:spPr>
          <a:xfrm rot="3720000">
            <a:off x="6894195" y="2284730"/>
            <a:ext cx="90170" cy="21875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828040"/>
            <a:ext cx="10006330" cy="5953125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8400" y="122625"/>
            <a:ext cx="10969200" cy="705600"/>
          </a:xfrm>
        </p:spPr>
        <p:txBody>
          <a:bodyPr/>
          <a:p>
            <a:pPr algn="l">
              <a:spcBef>
                <a:spcPts val="0"/>
              </a:spcBef>
              <a:buClrTx/>
              <a:buSzTx/>
              <a:buFontTx/>
            </a:pPr>
            <a:r>
              <a:rPr lang="en-US" altLang="zh-CN" sz="3000">
                <a:latin typeface="等线 Light" panose="02010600030101010101" charset="-122"/>
                <a:ea typeface="等线 Light" panose="02010600030101010101" charset="-122"/>
              </a:rPr>
              <a:t>S</a:t>
            </a:r>
            <a:r>
              <a:rPr lang="en-US" altLang="zh-CN" sz="3000">
                <a:latin typeface="等线 Light" panose="02010600030101010101" charset="-122"/>
                <a:ea typeface="等线 Light" panose="02010600030101010101" charset="-122"/>
              </a:rPr>
              <a:t>hare Codes with Web and App</a:t>
            </a:r>
            <a:endParaRPr lang="en-US" altLang="zh-CN" sz="3000">
              <a:latin typeface="等线 Light" panose="02010600030101010101" charset="-122"/>
              <a:ea typeface="等线 Light" panose="02010600030101010101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8324850" y="2181225"/>
            <a:ext cx="1590675" cy="647700"/>
          </a:xfrm>
          <a:prstGeom prst="roundRect">
            <a:avLst/>
          </a:prstGeom>
          <a:noFill/>
          <a:ln w="66675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324850" y="3832225"/>
            <a:ext cx="1590675" cy="647700"/>
          </a:xfrm>
          <a:prstGeom prst="roundRect">
            <a:avLst/>
          </a:prstGeom>
          <a:noFill/>
          <a:ln w="66675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右大括号 10"/>
          <p:cNvSpPr/>
          <p:nvPr/>
        </p:nvSpPr>
        <p:spPr>
          <a:xfrm>
            <a:off x="10006330" y="2466975"/>
            <a:ext cx="609600" cy="180975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858500" y="3152775"/>
            <a:ext cx="1228725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razor library</a:t>
            </a:r>
            <a:endParaRPr lang="en-US" altLang="zh-CN"/>
          </a:p>
        </p:txBody>
      </p:sp>
      <p:cxnSp>
        <p:nvCxnSpPr>
          <p:cNvPr id="13" name="肘形连接符 12"/>
          <p:cNvCxnSpPr>
            <a:stCxn id="12" idx="2"/>
            <a:endCxn id="14" idx="3"/>
          </p:cNvCxnSpPr>
          <p:nvPr/>
        </p:nvCxnSpPr>
        <p:spPr>
          <a:xfrm rot="5400000">
            <a:off x="9754870" y="3884295"/>
            <a:ext cx="1878330" cy="1557655"/>
          </a:xfrm>
          <a:prstGeom prst="bentConnector2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/>
        </p:nvSpPr>
        <p:spPr>
          <a:xfrm>
            <a:off x="8324850" y="5483225"/>
            <a:ext cx="1590675" cy="238125"/>
          </a:xfrm>
          <a:prstGeom prst="roundRect">
            <a:avLst/>
          </a:prstGeom>
          <a:noFill/>
          <a:ln w="66675" cmpd="sng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spcBef>
                <a:spcPts val="0"/>
              </a:spcBef>
              <a:buClrTx/>
              <a:buSzTx/>
              <a:buFontTx/>
            </a:pPr>
            <a:r>
              <a:rPr lang="en-US" altLang="zh-CN" sz="3000">
                <a:latin typeface="等线 Light" panose="02010600030101010101" charset="-122"/>
                <a:ea typeface="等线 Light" panose="02010600030101010101" charset="-122"/>
              </a:rPr>
              <a:t>What Are The Tradeoffs?</a:t>
            </a:r>
            <a:endParaRPr lang="en-US" altLang="zh-CN" sz="3000">
              <a:latin typeface="等线 Light" panose="02010600030101010101" charset="-122"/>
              <a:ea typeface="等线 Light" panose="02010600030101010101" charset="-122"/>
            </a:endParaRPr>
          </a:p>
        </p:txBody>
      </p:sp>
      <p:sp>
        <p:nvSpPr>
          <p:cNvPr id="4" name="标题 7"/>
          <p:cNvSpPr>
            <a:spLocks noGrp="1"/>
          </p:cNvSpPr>
          <p:nvPr/>
        </p:nvSpPr>
        <p:spPr>
          <a:xfrm>
            <a:off x="697230" y="2163445"/>
            <a:ext cx="4413885" cy="396367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endParaRPr lang="en-US" altLang="zh-CN" sz="2700">
              <a:latin typeface="等线 Light" panose="02010600030101010101" charset="-122"/>
              <a:ea typeface="等线 Light" panose="0201060003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06500" y="3303270"/>
            <a:ext cx="3670935" cy="168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300"/>
              <a:t>Native UX</a:t>
            </a:r>
            <a:endParaRPr lang="en-US" altLang="zh-CN" sz="23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300"/>
              <a:t>Better Performance</a:t>
            </a:r>
            <a:endParaRPr lang="en-US" altLang="zh-CN" sz="23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300"/>
              <a:t>Hardware Integration</a:t>
            </a:r>
            <a:endParaRPr lang="en-US" altLang="zh-CN" sz="2300"/>
          </a:p>
        </p:txBody>
      </p:sp>
      <p:sp>
        <p:nvSpPr>
          <p:cNvPr id="6" name="文本框 5"/>
          <p:cNvSpPr txBox="1"/>
          <p:nvPr/>
        </p:nvSpPr>
        <p:spPr>
          <a:xfrm>
            <a:off x="7659370" y="3303270"/>
            <a:ext cx="3670935" cy="168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300"/>
              <a:t>Reusable Code</a:t>
            </a:r>
            <a:endParaRPr lang="en-US" altLang="zh-CN" sz="23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300"/>
              <a:t>Faster Development</a:t>
            </a:r>
            <a:endParaRPr lang="en-US" altLang="zh-CN" sz="23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300"/>
              <a:t>Less Expensive</a:t>
            </a:r>
            <a:endParaRPr lang="en-US" altLang="zh-CN" sz="2300"/>
          </a:p>
        </p:txBody>
      </p:sp>
      <p:sp>
        <p:nvSpPr>
          <p:cNvPr id="7" name="文本框 6"/>
          <p:cNvSpPr txBox="1"/>
          <p:nvPr/>
        </p:nvSpPr>
        <p:spPr>
          <a:xfrm>
            <a:off x="1963420" y="2306955"/>
            <a:ext cx="1370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Native</a:t>
            </a:r>
            <a:endParaRPr lang="en-US" altLang="zh-CN" sz="2800" b="1"/>
          </a:p>
        </p:txBody>
      </p:sp>
      <p:sp>
        <p:nvSpPr>
          <p:cNvPr id="10" name="文本框 9"/>
          <p:cNvSpPr txBox="1"/>
          <p:nvPr/>
        </p:nvSpPr>
        <p:spPr>
          <a:xfrm>
            <a:off x="8138160" y="2306955"/>
            <a:ext cx="13709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Hybrid</a:t>
            </a:r>
            <a:endParaRPr lang="en-US" altLang="zh-CN" sz="2800" b="1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700">
                <a:latin typeface="等线 Light" panose="02010600030101010101" charset="-122"/>
                <a:ea typeface="等线 Light" panose="02010600030101010101" charset="-122"/>
              </a:rPr>
              <a:t>Pure Native App</a:t>
            </a:r>
            <a:endParaRPr lang="en-US" altLang="zh-CN" sz="2700">
              <a:latin typeface="等线 Light" panose="02010600030101010101" charset="-122"/>
              <a:ea typeface="等线 Light" panose="02010600030101010101" charset="-122"/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1286510" y="2182495"/>
            <a:ext cx="1771015" cy="391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Code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854200" y="1463675"/>
            <a:ext cx="63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App</a:t>
            </a:r>
            <a:endParaRPr lang="en-US" altLang="zh-CN"/>
          </a:p>
        </p:txBody>
      </p:sp>
      <p:cxnSp>
        <p:nvCxnSpPr>
          <p:cNvPr id="6" name="直接连接符 5"/>
          <p:cNvCxnSpPr/>
          <p:nvPr/>
        </p:nvCxnSpPr>
        <p:spPr>
          <a:xfrm>
            <a:off x="4029710" y="1743075"/>
            <a:ext cx="0" cy="4610100"/>
          </a:xfrm>
          <a:prstGeom prst="line">
            <a:avLst/>
          </a:prstGeom>
          <a:ln w="15875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/>
        </p:nvSpPr>
        <p:spPr>
          <a:xfrm>
            <a:off x="5089525" y="2185035"/>
            <a:ext cx="2251075" cy="120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</a:t>
            </a:r>
            <a:r>
              <a:rPr lang="en-US" altLang="zh-CN"/>
              <a:t>ative</a:t>
            </a:r>
            <a:endParaRPr lang="en-US" altLang="zh-CN"/>
          </a:p>
          <a:p>
            <a:pPr algn="ctr"/>
            <a:r>
              <a:rPr lang="en-US" altLang="zh-CN"/>
              <a:t>Widgets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8737600" y="2182495"/>
            <a:ext cx="1892935" cy="536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Canvas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5088890" y="403796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Location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5088890" y="483552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5088890" y="563308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Camera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8378825" y="403796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Bluetooth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8378825" y="483552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Sensor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8378825" y="563308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Etc...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8737600" y="2855595"/>
            <a:ext cx="1892935" cy="536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Events</a:t>
            </a:r>
            <a:endParaRPr lang="en-US" altLang="zh-CN"/>
          </a:p>
        </p:txBody>
      </p:sp>
      <p:sp>
        <p:nvSpPr>
          <p:cNvPr id="16" name="左右箭头 15"/>
          <p:cNvSpPr/>
          <p:nvPr/>
        </p:nvSpPr>
        <p:spPr>
          <a:xfrm>
            <a:off x="3411220" y="2642235"/>
            <a:ext cx="1332230" cy="1917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左右箭头 16"/>
          <p:cNvSpPr/>
          <p:nvPr/>
        </p:nvSpPr>
        <p:spPr>
          <a:xfrm>
            <a:off x="3407410" y="5103495"/>
            <a:ext cx="1332230" cy="1917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左右箭头 17"/>
          <p:cNvSpPr/>
          <p:nvPr/>
        </p:nvSpPr>
        <p:spPr>
          <a:xfrm>
            <a:off x="7536180" y="2683510"/>
            <a:ext cx="1005840" cy="1631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562215" y="1463675"/>
            <a:ext cx="1175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</a:t>
            </a:r>
            <a:r>
              <a:rPr lang="en-US" altLang="zh-CN"/>
              <a:t>latform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评估二维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6800" y="2209800"/>
            <a:ext cx="2438400" cy="24384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700">
                <a:latin typeface="等线 Light" panose="02010600030101010101" charset="-122"/>
                <a:ea typeface="等线 Light" panose="02010600030101010101" charset="-122"/>
              </a:rPr>
              <a:t>Xamarin, Uno Platform &amp; React Native Apps</a:t>
            </a:r>
            <a:endParaRPr lang="en-US" altLang="zh-CN" sz="2700">
              <a:latin typeface="等线 Light" panose="02010600030101010101" charset="-122"/>
              <a:ea typeface="等线 Light" panose="0201060003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56870" y="2182495"/>
            <a:ext cx="1771015" cy="391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Code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24560" y="1463675"/>
            <a:ext cx="63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App</a:t>
            </a:r>
            <a:endParaRPr lang="en-US" altLang="zh-CN"/>
          </a:p>
        </p:txBody>
      </p:sp>
      <p:cxnSp>
        <p:nvCxnSpPr>
          <p:cNvPr id="7" name="直接连接符 6"/>
          <p:cNvCxnSpPr/>
          <p:nvPr/>
        </p:nvCxnSpPr>
        <p:spPr>
          <a:xfrm>
            <a:off x="5179695" y="1743075"/>
            <a:ext cx="0" cy="4610100"/>
          </a:xfrm>
          <a:prstGeom prst="line">
            <a:avLst/>
          </a:prstGeom>
          <a:ln w="15875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6057265" y="2185035"/>
            <a:ext cx="2251075" cy="1206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</a:t>
            </a:r>
            <a:r>
              <a:rPr lang="en-US" altLang="zh-CN"/>
              <a:t>ative</a:t>
            </a:r>
            <a:endParaRPr lang="en-US" altLang="zh-CN"/>
          </a:p>
          <a:p>
            <a:pPr algn="ctr"/>
            <a:r>
              <a:rPr lang="en-US" altLang="zh-CN"/>
              <a:t>Widgets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9705340" y="2182495"/>
            <a:ext cx="1892935" cy="536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Canvas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6056630" y="403796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Location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6056630" y="483552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6056630" y="563308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Camera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9346565" y="403796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Bluetooth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9346565" y="483552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Sensor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9346565" y="563308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Etc...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9705340" y="2855595"/>
            <a:ext cx="1892935" cy="536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Events</a:t>
            </a:r>
            <a:endParaRPr lang="en-US" altLang="zh-CN"/>
          </a:p>
        </p:txBody>
      </p:sp>
      <p:sp>
        <p:nvSpPr>
          <p:cNvPr id="17" name="左右箭头 16"/>
          <p:cNvSpPr/>
          <p:nvPr/>
        </p:nvSpPr>
        <p:spPr>
          <a:xfrm>
            <a:off x="4561205" y="2642235"/>
            <a:ext cx="1332230" cy="1917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左右箭头 17"/>
          <p:cNvSpPr/>
          <p:nvPr/>
        </p:nvSpPr>
        <p:spPr>
          <a:xfrm>
            <a:off x="4557395" y="5103495"/>
            <a:ext cx="1332230" cy="1917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左右箭头 18"/>
          <p:cNvSpPr/>
          <p:nvPr/>
        </p:nvSpPr>
        <p:spPr>
          <a:xfrm>
            <a:off x="8503920" y="2683510"/>
            <a:ext cx="1005840" cy="1631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3023235" y="2185035"/>
            <a:ext cx="1260475" cy="391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r>
              <a:rPr lang="en-US" altLang="zh-CN"/>
              <a:t>ridge</a:t>
            </a:r>
            <a:endParaRPr lang="en-US" altLang="zh-CN"/>
          </a:p>
        </p:txBody>
      </p:sp>
      <p:sp>
        <p:nvSpPr>
          <p:cNvPr id="21" name="左右箭头 20"/>
          <p:cNvSpPr/>
          <p:nvPr/>
        </p:nvSpPr>
        <p:spPr>
          <a:xfrm>
            <a:off x="2213610" y="2656840"/>
            <a:ext cx="702310" cy="1631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左右箭头 21"/>
          <p:cNvSpPr/>
          <p:nvPr/>
        </p:nvSpPr>
        <p:spPr>
          <a:xfrm>
            <a:off x="2224405" y="5103495"/>
            <a:ext cx="702310" cy="1631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171180" y="1463675"/>
            <a:ext cx="1175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</a:t>
            </a:r>
            <a:r>
              <a:rPr lang="en-US" altLang="zh-CN"/>
              <a:t>latform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2700">
                <a:latin typeface="等线 Light" panose="02010600030101010101" charset="-122"/>
                <a:ea typeface="等线 Light" panose="02010600030101010101" charset="-122"/>
              </a:rPr>
              <a:t>Flutter App</a:t>
            </a:r>
            <a:endParaRPr lang="en-US" altLang="zh-CN" sz="2700">
              <a:latin typeface="等线 Light" panose="02010600030101010101" charset="-122"/>
              <a:ea typeface="等线 Light" panose="02010600030101010101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62280" y="2068195"/>
            <a:ext cx="1771015" cy="39103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Code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029970" y="1349375"/>
            <a:ext cx="635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App</a:t>
            </a:r>
            <a:endParaRPr lang="en-US" altLang="zh-CN"/>
          </a:p>
        </p:txBody>
      </p:sp>
      <p:cxnSp>
        <p:nvCxnSpPr>
          <p:cNvPr id="7" name="直接连接符 6"/>
          <p:cNvCxnSpPr/>
          <p:nvPr/>
        </p:nvCxnSpPr>
        <p:spPr>
          <a:xfrm>
            <a:off x="6004560" y="1638300"/>
            <a:ext cx="0" cy="4610100"/>
          </a:xfrm>
          <a:prstGeom prst="line">
            <a:avLst/>
          </a:prstGeom>
          <a:ln w="15875" cmpd="sng">
            <a:solidFill>
              <a:schemeClr val="accent1">
                <a:shade val="5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9686290" y="2068195"/>
            <a:ext cx="1892935" cy="536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Canvas</a:t>
            </a:r>
            <a:endParaRPr lang="en-US" altLang="zh-CN"/>
          </a:p>
        </p:txBody>
      </p:sp>
      <p:sp>
        <p:nvSpPr>
          <p:cNvPr id="10" name="圆角矩形 9"/>
          <p:cNvSpPr/>
          <p:nvPr/>
        </p:nvSpPr>
        <p:spPr>
          <a:xfrm>
            <a:off x="6497955" y="392366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Location</a:t>
            </a:r>
            <a:endParaRPr lang="en-US" altLang="zh-CN"/>
          </a:p>
        </p:txBody>
      </p:sp>
      <p:sp>
        <p:nvSpPr>
          <p:cNvPr id="11" name="圆角矩形 10"/>
          <p:cNvSpPr/>
          <p:nvPr/>
        </p:nvSpPr>
        <p:spPr>
          <a:xfrm>
            <a:off x="6497955" y="472122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Audio</a:t>
            </a:r>
            <a:endParaRPr lang="en-US" altLang="zh-CN"/>
          </a:p>
        </p:txBody>
      </p:sp>
      <p:sp>
        <p:nvSpPr>
          <p:cNvPr id="12" name="圆角矩形 11"/>
          <p:cNvSpPr/>
          <p:nvPr/>
        </p:nvSpPr>
        <p:spPr>
          <a:xfrm>
            <a:off x="6497955" y="551878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Camera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9327515" y="392366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Bluetooth</a:t>
            </a:r>
            <a:endParaRPr lang="en-US" altLang="zh-CN"/>
          </a:p>
        </p:txBody>
      </p:sp>
      <p:sp>
        <p:nvSpPr>
          <p:cNvPr id="14" name="圆角矩形 13"/>
          <p:cNvSpPr/>
          <p:nvPr/>
        </p:nvSpPr>
        <p:spPr>
          <a:xfrm>
            <a:off x="9327515" y="472122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Sensor</a:t>
            </a:r>
            <a:endParaRPr lang="en-US" altLang="zh-CN"/>
          </a:p>
        </p:txBody>
      </p:sp>
      <p:sp>
        <p:nvSpPr>
          <p:cNvPr id="15" name="圆角矩形 14"/>
          <p:cNvSpPr/>
          <p:nvPr/>
        </p:nvSpPr>
        <p:spPr>
          <a:xfrm>
            <a:off x="9327515" y="5518785"/>
            <a:ext cx="2251710" cy="4597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Etc...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9686290" y="2741295"/>
            <a:ext cx="1892935" cy="5365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Events</a:t>
            </a:r>
            <a:endParaRPr lang="en-US" altLang="zh-CN"/>
          </a:p>
        </p:txBody>
      </p:sp>
      <p:sp>
        <p:nvSpPr>
          <p:cNvPr id="17" name="左右箭头 16"/>
          <p:cNvSpPr/>
          <p:nvPr/>
        </p:nvSpPr>
        <p:spPr>
          <a:xfrm>
            <a:off x="5306695" y="2741295"/>
            <a:ext cx="4112895" cy="2139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左右箭头 17"/>
          <p:cNvSpPr/>
          <p:nvPr/>
        </p:nvSpPr>
        <p:spPr>
          <a:xfrm>
            <a:off x="5306695" y="4989195"/>
            <a:ext cx="1052195" cy="19177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3260090" y="2068195"/>
            <a:ext cx="1779905" cy="15424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Widgets / Rendering</a:t>
            </a:r>
            <a:endParaRPr lang="en-US" altLang="zh-CN"/>
          </a:p>
          <a:p>
            <a:pPr algn="ctr"/>
            <a:r>
              <a:rPr lang="en-US" altLang="zh-CN"/>
              <a:t>(Skia)</a:t>
            </a:r>
            <a:endParaRPr lang="en-US" altLang="zh-CN"/>
          </a:p>
        </p:txBody>
      </p:sp>
      <p:sp>
        <p:nvSpPr>
          <p:cNvPr id="21" name="圆角矩形 20"/>
          <p:cNvSpPr/>
          <p:nvPr/>
        </p:nvSpPr>
        <p:spPr>
          <a:xfrm>
            <a:off x="3250565" y="4383405"/>
            <a:ext cx="1789430" cy="15957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Events</a:t>
            </a:r>
            <a:endParaRPr lang="en-US" altLang="zh-CN"/>
          </a:p>
          <a:p>
            <a:pPr algn="ctr"/>
            <a:r>
              <a:rPr lang="en-US" altLang="zh-CN"/>
              <a:t>Channel</a:t>
            </a:r>
            <a:endParaRPr lang="en-US" altLang="zh-CN"/>
          </a:p>
        </p:txBody>
      </p:sp>
      <p:sp>
        <p:nvSpPr>
          <p:cNvPr id="22" name="左右箭头 21"/>
          <p:cNvSpPr/>
          <p:nvPr/>
        </p:nvSpPr>
        <p:spPr>
          <a:xfrm>
            <a:off x="2404745" y="5085080"/>
            <a:ext cx="681355" cy="1638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左右箭头 22"/>
          <p:cNvSpPr/>
          <p:nvPr/>
        </p:nvSpPr>
        <p:spPr>
          <a:xfrm>
            <a:off x="2406015" y="2791460"/>
            <a:ext cx="681355" cy="16383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562215" y="1349375"/>
            <a:ext cx="1175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P</a:t>
            </a:r>
            <a:r>
              <a:rPr lang="en-US" altLang="zh-CN"/>
              <a:t>latform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462280" y="6388735"/>
            <a:ext cx="6604000" cy="321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500">
                <a:solidFill>
                  <a:srgbClr val="FF0000"/>
                </a:solidFill>
              </a:rPr>
              <a:t>Microsoft.Maui.Graphics.Controls</a:t>
            </a:r>
            <a:r>
              <a:rPr lang="en-US" altLang="zh-CN" sz="1500">
                <a:solidFill>
                  <a:srgbClr val="FF0000"/>
                </a:solidFill>
              </a:rPr>
              <a:t> - </a:t>
            </a:r>
            <a:r>
              <a:rPr lang="zh-CN" altLang="en-US" sz="1500">
                <a:solidFill>
                  <a:srgbClr val="FF0000"/>
                </a:solidFill>
              </a:rPr>
              <a:t>实验性的跨平台绘制控件</a:t>
            </a:r>
            <a:endParaRPr lang="zh-CN" altLang="en-US" sz="150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880" y="320040"/>
            <a:ext cx="10968990" cy="1885950"/>
          </a:xfrm>
        </p:spPr>
        <p:txBody>
          <a:bodyPr>
            <a:normAutofit fontScale="90000"/>
          </a:bodyPr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000" b="0">
                <a:ea typeface="等线 Light" panose="02010600030101010101" charset="-122"/>
                <a:cs typeface="+mj-lt"/>
              </a:rPr>
              <a:t>.NET MAUI is a cross-platform framework</a:t>
            </a:r>
            <a:br>
              <a:rPr lang="en-US" altLang="zh-CN" sz="3000" b="0">
                <a:ea typeface="等线 Light" panose="02010600030101010101" charset="-122"/>
                <a:cs typeface="+mj-lt"/>
              </a:rPr>
            </a:br>
            <a:r>
              <a:rPr lang="en-US" altLang="zh-CN" sz="3000" b="0">
                <a:ea typeface="等线 Light" panose="02010600030101010101" charset="-122"/>
                <a:cs typeface="+mj-lt"/>
              </a:rPr>
              <a:t>for creating</a:t>
            </a:r>
            <a:br>
              <a:rPr lang="en-US" altLang="zh-CN" sz="3000" b="0">
                <a:ea typeface="等线 Light" panose="02010600030101010101" charset="-122"/>
                <a:cs typeface="+mj-lt"/>
              </a:rPr>
            </a:br>
            <a:r>
              <a:rPr lang="en-US" altLang="zh-CN" sz="3000" u="sng">
                <a:ea typeface="等线 Light" panose="02010600030101010101" charset="-122"/>
                <a:cs typeface="+mj-lt"/>
              </a:rPr>
              <a:t>native mobile and desktop apps</a:t>
            </a:r>
            <a:br>
              <a:rPr lang="en-US" altLang="zh-CN" sz="3000" b="0">
                <a:ea typeface="等线 Light" panose="02010600030101010101" charset="-122"/>
                <a:cs typeface="+mj-lt"/>
              </a:rPr>
            </a:br>
            <a:r>
              <a:rPr lang="en-US" altLang="zh-CN" sz="3000" b="0">
                <a:ea typeface="等线 Light" panose="02010600030101010101" charset="-122"/>
                <a:cs typeface="+mj-lt"/>
              </a:rPr>
              <a:t>with C# and XAML</a:t>
            </a:r>
            <a:endParaRPr lang="en-US" altLang="zh-CN" sz="3000" b="0">
              <a:ea typeface="等线 Light" panose="02010600030101010101" charset="-122"/>
              <a:cs typeface="+mj-lt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369945" y="2288540"/>
            <a:ext cx="5356225" cy="429323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734820" y="1080770"/>
            <a:ext cx="8877935" cy="56140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63880" y="320040"/>
            <a:ext cx="10968990" cy="923925"/>
          </a:xfrm>
        </p:spPr>
        <p:txBody>
          <a:bodyPr>
            <a:normAutofit/>
          </a:bodyPr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000" b="0">
                <a:ea typeface="等线 Light" panose="02010600030101010101" charset="-122"/>
                <a:cs typeface="+mj-lt"/>
              </a:rPr>
              <a:t>H</a:t>
            </a:r>
            <a:r>
              <a:rPr lang="en-US" altLang="zh-CN" sz="3000" b="0">
                <a:ea typeface="等线 Light" panose="02010600030101010101" charset="-122"/>
                <a:cs typeface="+mj-lt"/>
              </a:rPr>
              <a:t>ow .NET MAUI works</a:t>
            </a:r>
            <a:endParaRPr lang="en-US" altLang="zh-CN" sz="3000" b="0">
              <a:ea typeface="等线 Light" panose="02010600030101010101" charset="-122"/>
              <a:cs typeface="+mj-lt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789305" y="904240"/>
            <a:ext cx="10481945" cy="58966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282645"/>
            <a:ext cx="10969200" cy="705600"/>
          </a:xfrm>
        </p:spPr>
        <p:txBody>
          <a:bodyPr/>
          <a:p>
            <a:pPr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sz="3000">
                <a:latin typeface="等线 Light" panose="02010600030101010101" charset="-122"/>
                <a:ea typeface="等线 Light" panose="02010600030101010101" charset="-122"/>
              </a:rPr>
              <a:t>The MAUI Milestone</a:t>
            </a:r>
            <a:endParaRPr lang="en-US" altLang="zh-CN" sz="3000">
              <a:latin typeface="等线 Light" panose="02010600030101010101" charset="-122"/>
              <a:ea typeface="等线 Light" panose="0201060003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5165" y="1211580"/>
            <a:ext cx="4448175" cy="50958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b="9870"/>
          <a:stretch>
            <a:fillRect/>
          </a:stretch>
        </p:blipFill>
        <p:spPr>
          <a:xfrm>
            <a:off x="6490970" y="1233805"/>
            <a:ext cx="4695825" cy="5073650"/>
          </a:xfrm>
          <a:prstGeom prst="rect">
            <a:avLst/>
          </a:prstGeom>
        </p:spPr>
      </p:pic>
      <p:sp>
        <p:nvSpPr>
          <p:cNvPr id="8" name="标题 7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8400" y="282645"/>
            <a:ext cx="10969200" cy="705600"/>
          </a:xfrm>
        </p:spPr>
        <p:txBody>
          <a:bodyPr/>
          <a:p>
            <a:pPr algn="l">
              <a:lnSpc>
                <a:spcPct val="100000"/>
              </a:lnSpc>
              <a:spcBef>
                <a:spcPts val="0"/>
              </a:spcBef>
              <a:buClrTx/>
              <a:buSzTx/>
              <a:buFontTx/>
            </a:pPr>
            <a:r>
              <a:rPr lang="en-US" altLang="zh-CN" sz="3000">
                <a:latin typeface="等线 Light" panose="02010600030101010101" charset="-122"/>
                <a:ea typeface="等线 Light" panose="02010600030101010101" charset="-122"/>
              </a:rPr>
              <a:t>All in .NET world</a:t>
            </a:r>
            <a:endParaRPr lang="en-US" altLang="zh-CN" sz="3000">
              <a:latin typeface="等线 Light" panose="02010600030101010101" charset="-122"/>
              <a:ea typeface="等线 Light" panose="02010600030101010101" charset="-122"/>
            </a:endParaRPr>
          </a:p>
        </p:txBody>
      </p: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4.xml><?xml version="1.0" encoding="utf-8"?>
<p:tagLst xmlns:p="http://schemas.openxmlformats.org/presentationml/2006/main">
  <p:tag name="COMMONDATA" val="eyJoZGlkIjoiMWVmNjFmMDJmOTA5MWNlODBhOGJhZGU0OWVmZDRiYjUifQ=="/>
  <p:tag name="KSO_WPP_MARK_KEY" val="2f1f34b4-118d-4bf9-be9d-8fa36146526c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PLACING_PICTURE_USER_VIEWPORT" val="{&quot;height&quot;:5955,&quot;width&quot;:2550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KSO_WM_UNIT_PLACING_PICTURE_USER_VIEWPORT" val="{&quot;height&quot;:6705,&quot;width&quot;:6825}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7.xml><?xml version="1.0" encoding="utf-8"?>
<p:tagLst xmlns:p="http://schemas.openxmlformats.org/presentationml/2006/main">
  <p:tag name="KSO_WM_UNIT_PLACING_PICTURE_USER_VIEWPORT" val="{&quot;height&quot;:6510,&quot;width&quot;:3600}"/>
</p:tagLst>
</file>

<file path=ppt/tags/tag9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3182</Words>
  <Application>WPS 演示</Application>
  <PresentationFormat>宽屏</PresentationFormat>
  <Paragraphs>349</Paragraphs>
  <Slides>30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</vt:lpstr>
      <vt:lpstr>宋体</vt:lpstr>
      <vt:lpstr>Wingdings</vt:lpstr>
      <vt:lpstr>Wingdings</vt:lpstr>
      <vt:lpstr>等线 Light</vt:lpstr>
      <vt:lpstr>微软雅黑</vt:lpstr>
      <vt:lpstr>Arial Unicode MS</vt:lpstr>
      <vt:lpstr>Calibri</vt:lpstr>
      <vt:lpstr>Office 主题​​</vt:lpstr>
      <vt:lpstr>.NET MAUI框架</vt:lpstr>
      <vt:lpstr>PowerPoint 演示文稿</vt:lpstr>
      <vt:lpstr>Pure Native App</vt:lpstr>
      <vt:lpstr>Xamarin, Uno Platform &amp; React Native Apps</vt:lpstr>
      <vt:lpstr>Flutter App</vt:lpstr>
      <vt:lpstr>.NET MAUI is a cross-platform framework for creating native mobile and desktop apps with C# and XAML</vt:lpstr>
      <vt:lpstr>How .NET MAUI works</vt:lpstr>
      <vt:lpstr>Same code on Different platforms with MAUI</vt:lpstr>
      <vt:lpstr>The MAUI Milestone</vt:lpstr>
      <vt:lpstr>All in .NET world</vt:lpstr>
      <vt:lpstr>Same code on Different platforms with MAUI</vt:lpstr>
      <vt:lpstr>What MAUI Provides</vt:lpstr>
      <vt:lpstr>.NET 7 Performance Improvements in .NET MAUI</vt:lpstr>
      <vt:lpstr>Single Project</vt:lpstr>
      <vt:lpstr>Configure multi-targeting</vt:lpstr>
      <vt:lpstr>Profiling .NET MAUI Apps</vt:lpstr>
      <vt:lpstr>Profiling .NET MAUI Apps</vt:lpstr>
      <vt:lpstr>Profiling .NET MAUI Apps</vt:lpstr>
      <vt:lpstr>Far Away from Code-behind</vt:lpstr>
      <vt:lpstr>MVVM with Source Generator</vt:lpstr>
      <vt:lpstr>The Old Style</vt:lpstr>
      <vt:lpstr>The New Way</vt:lpstr>
      <vt:lpstr>Traditional Hybrid Web view App (Cordova, Ionic)</vt:lpstr>
      <vt:lpstr>Blazor Hybrid App</vt:lpstr>
      <vt:lpstr>Blazor Hybrid for Desktop &amp; Mobile</vt:lpstr>
      <vt:lpstr>Same code on Different platforms with Blazor Hybrid</vt:lpstr>
      <vt:lpstr>Superior Code Reusability</vt:lpstr>
      <vt:lpstr>Share Codes with Web and App</vt:lpstr>
      <vt:lpstr>What Are The Tradeoffs?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xjl50</cp:lastModifiedBy>
  <cp:revision>228</cp:revision>
  <dcterms:created xsi:type="dcterms:W3CDTF">2019-06-19T02:08:00Z</dcterms:created>
  <dcterms:modified xsi:type="dcterms:W3CDTF">2022-12-15T03:42:55Z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CBD01F859B0147E49607E5B5984AF93C</vt:lpwstr>
  </property>
</Properties>
</file>