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97" r:id="rId6"/>
    <p:sldId id="298" r:id="rId7"/>
    <p:sldId id="279" r:id="rId8"/>
    <p:sldId id="304" r:id="rId9"/>
    <p:sldId id="257" r:id="rId10"/>
    <p:sldId id="332" r:id="rId11"/>
    <p:sldId id="307" r:id="rId12"/>
    <p:sldId id="321" r:id="rId13"/>
    <p:sldId id="342" r:id="rId14"/>
    <p:sldId id="345" r:id="rId15"/>
    <p:sldId id="343" r:id="rId16"/>
    <p:sldId id="306" r:id="rId17"/>
    <p:sldId id="261" r:id="rId18"/>
    <p:sldId id="319" r:id="rId19"/>
    <p:sldId id="320" r:id="rId20"/>
    <p:sldId id="299" r:id="rId21"/>
    <p:sldId id="300" r:id="rId22"/>
    <p:sldId id="301" r:id="rId23"/>
    <p:sldId id="303" r:id="rId24"/>
    <p:sldId id="305" r:id="rId25"/>
    <p:sldId id="30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78D"/>
    <a:srgbClr val="B6CC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9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hyperlink" Target="https://learn.microsoft.com/zh-cn/dotnet/communitytoolkit/mvvm/generators/overview" TargetMode="Externa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-5080"/>
            <a:ext cx="9799200" cy="2570400"/>
          </a:xfrm>
        </p:spPr>
        <p:txBody>
          <a:bodyPr/>
          <a:p>
            <a:r>
              <a:rPr lang="zh-CN" altLang="zh-CN"/>
              <a:t>.NET MAUI框架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2640920"/>
            <a:ext cx="9799200" cy="1472400"/>
          </a:xfrm>
        </p:spPr>
        <p:txBody>
          <a:bodyPr/>
          <a:p>
            <a:r>
              <a:rPr lang="zh-CN" altLang="zh-CN">
                <a:sym typeface="+mn-ea"/>
              </a:rPr>
              <a:t>(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zh-CN">
                <a:sym typeface="+mn-ea"/>
              </a:rPr>
              <a:t>ulti-platform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zh-CN">
                <a:sym typeface="+mn-ea"/>
              </a:rPr>
              <a:t>pp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UI</a:t>
            </a:r>
            <a:r>
              <a:rPr lang="zh-CN" altLang="zh-CN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4" name="图片 3" descr="签到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3911600"/>
            <a:ext cx="2119630" cy="2119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Single Project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420" y="1529080"/>
            <a:ext cx="2600325" cy="425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870" y="1529080"/>
            <a:ext cx="2265680" cy="425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1529080"/>
            <a:ext cx="2457450" cy="4229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2575" y="6102350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</a:t>
            </a:r>
            <a:r>
              <a:rPr lang="en-US" altLang="zh-CN"/>
              <a:t>amarin.Forms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578475" y="610235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MAUI - Platforms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65260" y="610235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MAUI - Resources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4015105" y="3495675"/>
            <a:ext cx="97790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4638040" y="2268220"/>
            <a:ext cx="2818130" cy="226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**/**/*.Android.cs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**/**/*.MaciOS.cs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**/**/*.iOS.cs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**/**/*.MacCatalyst.cs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**/**/*.Windows.cs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Configure multi-targeting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2415" y="554101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Default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94275" y="5541010"/>
            <a:ext cx="191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F</a:t>
            </a:r>
            <a:r>
              <a:rPr lang="zh-CN" altLang="en-US"/>
              <a:t>ilename-based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03715" y="5598160"/>
            <a:ext cx="1572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F</a:t>
            </a:r>
            <a:r>
              <a:rPr lang="zh-CN" altLang="en-US"/>
              <a:t>older-based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2297430"/>
            <a:ext cx="2738120" cy="226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8684895" y="2268220"/>
            <a:ext cx="2818130" cy="226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**/Android/**/*.cs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**/MaciOS/**/*.cs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**/iOS/**/*.cs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**/MacCatalyst/**/*.cs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**/Windows/**/*.cs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86435" y="1496695"/>
            <a:ext cx="8234045" cy="469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9681845" y="1497330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Windows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perfview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adb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681845" y="3080385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Android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dotnet-dsrouter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adb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681845" y="4663440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iOS &amp; Mac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dotnet-dsrouter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mlaunch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89830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dotnet-dsrouter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238885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dotnet-trace</a:t>
            </a:r>
            <a:endParaRPr lang="en-US" altLang="zh-CN"/>
          </a:p>
          <a:p>
            <a:pPr algn="ctr"/>
            <a:r>
              <a:rPr lang="en-US" altLang="zh-CN"/>
              <a:t>dotnet-counters</a:t>
            </a:r>
            <a:endParaRPr lang="en-US" altLang="zh-CN"/>
          </a:p>
          <a:p>
            <a:pPr algn="ctr"/>
            <a:r>
              <a:rPr lang="en-US" altLang="zh-CN"/>
              <a:t>(diagnostic tools...)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740775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</a:t>
            </a:r>
            <a:r>
              <a:rPr lang="en-US" altLang="zh-CN"/>
              <a:t>mobile</a:t>
            </a:r>
            <a:endParaRPr lang="en-US" altLang="zh-CN"/>
          </a:p>
          <a:p>
            <a:pPr algn="ctr"/>
            <a:r>
              <a:rPr lang="en-US" altLang="zh-CN"/>
              <a:t>applications</a:t>
            </a:r>
            <a:endParaRPr lang="en-US" altLang="zh-CN"/>
          </a:p>
        </p:txBody>
      </p:sp>
      <p:sp>
        <p:nvSpPr>
          <p:cNvPr id="8" name="左右箭头 7"/>
          <p:cNvSpPr/>
          <p:nvPr/>
        </p:nvSpPr>
        <p:spPr>
          <a:xfrm>
            <a:off x="3460115" y="4372610"/>
            <a:ext cx="1411605" cy="131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7142480" y="4368165"/>
            <a:ext cx="1411605" cy="131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77430" y="399986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TCP/IP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774440" y="399986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08330" y="1313815"/>
            <a:ext cx="40640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300" b="1" u="sng"/>
              <a:t>Android</a:t>
            </a:r>
            <a:r>
              <a:rPr lang="zh-CN" altLang="en-US" sz="2300" b="1" u="sng"/>
              <a:t>为例</a:t>
            </a:r>
            <a:endParaRPr lang="zh-CN" altLang="en-US" sz="2300" b="1" u="sng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740" y="1584960"/>
            <a:ext cx="8206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adb reverse tcp:9000 tcp:9001</a:t>
            </a:r>
            <a:endParaRPr lang="zh-CN" altLang="en-US"/>
          </a:p>
          <a:p>
            <a:r>
              <a:rPr lang="zh-CN" altLang="en-US"/>
              <a:t>设置反向端口转发：真机或模拟器上的端口</a:t>
            </a:r>
            <a:r>
              <a:rPr lang="en-US" altLang="zh-CN"/>
              <a:t>9000</a:t>
            </a:r>
            <a:r>
              <a:rPr lang="zh-CN" altLang="en-US"/>
              <a:t>转发到主机上的端口</a:t>
            </a:r>
            <a:r>
              <a:rPr lang="en-US" altLang="zh-CN"/>
              <a:t>9001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13740" y="2725420"/>
            <a:ext cx="8206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adb shell setprop debug.mono.profile '127.0.0.1:9000,suspend'</a:t>
            </a:r>
            <a:endParaRPr lang="zh-CN" altLang="en-US"/>
          </a:p>
          <a:p>
            <a:r>
              <a:rPr lang="zh-CN" altLang="en-US"/>
              <a:t>配置</a:t>
            </a:r>
            <a:r>
              <a:rPr lang="zh-CN" altLang="en-US">
                <a:sym typeface="+mn-ea"/>
              </a:rPr>
              <a:t>真机或模拟器</a:t>
            </a:r>
            <a:r>
              <a:rPr lang="zh-CN" altLang="en-US"/>
              <a:t>，以便分析的应用程序挂起，直到跟踪实用程序连接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740" y="3865880"/>
            <a:ext cx="914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dotnet-dsrouter client-server -tcps 127.0.0.1:9001 -ipcc /tmp/maui-app --verbose debug</a:t>
            </a:r>
            <a:endParaRPr lang="zh-CN" altLang="en-US"/>
          </a:p>
          <a:p>
            <a:r>
              <a:rPr lang="zh-CN" altLang="en-US"/>
              <a:t>主机上端口</a:t>
            </a:r>
            <a:r>
              <a:rPr lang="en-US" altLang="zh-CN"/>
              <a:t>9001</a:t>
            </a:r>
            <a:r>
              <a:rPr lang="zh-CN" altLang="en-US"/>
              <a:t>启动</a:t>
            </a:r>
            <a:r>
              <a:rPr lang="en-US" altLang="zh-CN"/>
              <a:t>TCP/IP</a:t>
            </a:r>
            <a:r>
              <a:rPr lang="zh-CN" altLang="en-US"/>
              <a:t>服务端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socket name/path</a:t>
            </a:r>
            <a:r>
              <a:rPr lang="zh-CN" altLang="en-US"/>
              <a:t>路径上启动</a:t>
            </a:r>
            <a:r>
              <a:rPr lang="en-US" altLang="zh-CN"/>
              <a:t>IPC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40" y="5006340"/>
            <a:ext cx="8206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dotnet-trace collect --diagnostic-port /tmp/maui-app --format speedscope</a:t>
            </a:r>
            <a:endParaRPr lang="zh-CN" altLang="en-US"/>
          </a:p>
          <a:p>
            <a:r>
              <a:rPr lang="zh-CN" altLang="en-US">
                <a:sym typeface="+mn-ea"/>
              </a:rPr>
              <a:t>事件流从移动应用经由</a:t>
            </a:r>
            <a:r>
              <a:rPr lang="en-US" altLang="zh-CN">
                <a:sym typeface="+mn-ea"/>
              </a:rPr>
              <a:t>dotnet-dsrouter</a:t>
            </a:r>
            <a:r>
              <a:rPr lang="zh-CN" altLang="en-US">
                <a:sym typeface="+mn-ea"/>
              </a:rPr>
              <a:t>流向</a:t>
            </a:r>
            <a:r>
              <a:rPr lang="en-US" altLang="zh-CN">
                <a:sym typeface="+mn-ea"/>
              </a:rPr>
              <a:t>dotnet-trace nettrace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740" y="5944235"/>
            <a:ext cx="863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dotnet build -f net7.0-android -t:Run -c Release -p:AndroidEnableProfiler=true</a:t>
            </a:r>
            <a:endParaRPr lang="en-US" altLang="zh-CN"/>
          </a:p>
          <a:p>
            <a:r>
              <a:rPr lang="zh-CN" altLang="en-US"/>
              <a:t>编译并运行应用</a:t>
            </a:r>
            <a:r>
              <a:rPr lang="zh-CN" altLang="en-US"/>
              <a:t>程序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Far Away from Code-behind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MVVM </a:t>
            </a:r>
            <a:r>
              <a:rPr lang="zh-CN" altLang="en-US"/>
              <a:t>核心：数据</a:t>
            </a:r>
            <a:r>
              <a:rPr lang="zh-CN" altLang="en-US"/>
              <a:t>绑定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行为</a:t>
            </a:r>
            <a:r>
              <a:rPr lang="en-US" altLang="zh-CN"/>
              <a:t>behaviors</a:t>
            </a:r>
            <a:r>
              <a:rPr lang="zh-CN" altLang="en-US"/>
              <a:t>：附加属性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</a:t>
            </a:r>
            <a:r>
              <a:rPr lang="zh-CN" altLang="en-US"/>
              <a:t>继承</a:t>
            </a:r>
            <a:r>
              <a:rPr lang="en-US" altLang="zh-CN"/>
              <a:t>Behavior</a:t>
            </a:r>
            <a:r>
              <a:rPr lang="zh-CN" altLang="en-US"/>
              <a:t>或</a:t>
            </a:r>
            <a:r>
              <a:rPr lang="en-US" altLang="zh-CN"/>
              <a:t>Behavior&lt;T&gt;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可绑定属性</a:t>
            </a:r>
            <a:r>
              <a:rPr lang="en-US" altLang="zh-CN"/>
              <a:t> &amp; </a:t>
            </a:r>
            <a:r>
              <a:rPr lang="zh-CN" altLang="en-US"/>
              <a:t>附加属性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</a:t>
            </a:r>
            <a:r>
              <a:rPr lang="en-US" altLang="zh-CN"/>
              <a:t>Triggers</a:t>
            </a:r>
            <a:r>
              <a:rPr lang="zh-CN" altLang="en-US"/>
              <a:t>：属性，数据，事件，状态，自适应，比较状态，设备状态，方向状态</a:t>
            </a:r>
            <a:r>
              <a:rPr lang="zh-CN" altLang="en-US"/>
              <a:t>触发器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绑定值转换器：</a:t>
            </a:r>
            <a:r>
              <a:rPr lang="en-US" altLang="zh-CN"/>
              <a:t>Binding Converter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设置样式：</a:t>
            </a:r>
            <a:r>
              <a:rPr lang="en-US" altLang="zh-CN"/>
              <a:t>XMAL</a:t>
            </a:r>
            <a:r>
              <a:rPr lang="zh-CN" altLang="en-US"/>
              <a:t>形式</a:t>
            </a:r>
            <a:r>
              <a:rPr lang="en-US" altLang="zh-CN"/>
              <a:t> | CSS</a:t>
            </a:r>
            <a:r>
              <a:rPr lang="zh-CN" altLang="en-US"/>
              <a:t>形式；主题</a:t>
            </a:r>
            <a:r>
              <a:rPr lang="zh-CN" altLang="en-US"/>
              <a:t>更改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EventToCommand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MVVM with Source Generator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27455" y="2311400"/>
            <a:ext cx="9914255" cy="3925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08330" y="13138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u="sng">
                <a:solidFill>
                  <a:srgbClr val="2E278D"/>
                </a:solidFill>
                <a:sym typeface="+mn-ea"/>
                <a:hlinkClick r:id="rId2" action="ppaction://hlinkfile"/>
              </a:rPr>
              <a:t>CommunityToolkit.Mvvm</a:t>
            </a:r>
            <a:r>
              <a:rPr lang="en-US" altLang="zh-CN" u="sng">
                <a:solidFill>
                  <a:srgbClr val="2E278D"/>
                </a:solidFill>
                <a:sym typeface="+mn-ea"/>
                <a:hlinkClick r:id="rId2" action="ppaction://hlinkfile"/>
              </a:rPr>
              <a:t> Package</a:t>
            </a:r>
            <a:endParaRPr lang="en-US" altLang="zh-CN" u="sng">
              <a:solidFill>
                <a:srgbClr val="2E278D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The Old Style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135" y="1913255"/>
            <a:ext cx="4333875" cy="425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20" y="1484630"/>
            <a:ext cx="69723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The New Way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34135"/>
            <a:ext cx="5153025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4107180"/>
            <a:ext cx="5760085" cy="252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7780" y="1468120"/>
            <a:ext cx="5617845" cy="263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L</a:t>
            </a:r>
            <a:r>
              <a:rPr lang="en-US" altLang="zh-CN"/>
              <a:t>ess Code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Better Performance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More Controls (Not only Propertychanged Stage)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Platform and Runtime Independent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Simple to pick-up and use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8126730" y="4617720"/>
            <a:ext cx="2769870" cy="16770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Generated Source Code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6667500" y="5355590"/>
            <a:ext cx="1159510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Traditional Hybrid Web view App (Cordova, Ionic)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228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2997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6004560" y="17526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68629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49795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49795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649795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932751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32751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32751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968629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97955" y="216344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 Framework / </a:t>
            </a:r>
            <a:endParaRPr lang="en-US" altLang="zh-CN"/>
          </a:p>
          <a:p>
            <a:pPr algn="ctr"/>
            <a:r>
              <a:rPr lang="en-US" altLang="zh-CN"/>
              <a:t>Web view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3250565" y="44977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Bridge</a:t>
            </a:r>
            <a:endParaRPr lang="en-US" altLang="zh-CN"/>
          </a:p>
        </p:txBody>
      </p:sp>
      <p:sp>
        <p:nvSpPr>
          <p:cNvPr id="39" name="左右箭头 38"/>
          <p:cNvSpPr/>
          <p:nvPr/>
        </p:nvSpPr>
        <p:spPr>
          <a:xfrm>
            <a:off x="2404745" y="51993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2406015" y="2905760"/>
            <a:ext cx="389572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8473440" y="2905760"/>
            <a:ext cx="109855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5236210" y="51993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5980" y="466090"/>
            <a:ext cx="10480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latin typeface="等线 Light" panose="02010600030101010101" charset="-122"/>
                <a:ea typeface="等线 Light" panose="02010600030101010101" charset="-122"/>
              </a:rPr>
              <a:t>What kind of </a:t>
            </a:r>
            <a:r>
              <a:rPr lang="en-US" altLang="zh-CN" sz="4000" b="1">
                <a:solidFill>
                  <a:srgbClr val="2E278D"/>
                </a:solidFill>
                <a:latin typeface="等线 Light" panose="02010600030101010101" charset="-122"/>
                <a:ea typeface="等线 Light" panose="02010600030101010101" charset="-122"/>
              </a:rPr>
              <a:t>App Development</a:t>
            </a:r>
            <a:r>
              <a:rPr lang="en-US" altLang="zh-CN" sz="4000">
                <a:latin typeface="等线 Light" panose="02010600030101010101" charset="-122"/>
                <a:ea typeface="等线 Light" panose="02010600030101010101" charset="-122"/>
              </a:rPr>
              <a:t> to </a:t>
            </a:r>
            <a:r>
              <a:rPr lang="en-US" altLang="zh-CN" sz="4000" b="1">
                <a:solidFill>
                  <a:srgbClr val="2E278D"/>
                </a:solidFill>
                <a:latin typeface="等线 Light" panose="02010600030101010101" charset="-122"/>
                <a:ea typeface="等线 Light" panose="02010600030101010101" charset="-122"/>
              </a:rPr>
              <a:t>Choose?</a:t>
            </a:r>
            <a:endParaRPr lang="en-US" altLang="zh-CN" sz="4000" b="1">
              <a:solidFill>
                <a:srgbClr val="2E278D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6525"/>
            <a:ext cx="12201525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5565" y="1702435"/>
            <a:ext cx="1842770" cy="4304665"/>
          </a:xfrm>
          <a:prstGeom prst="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70" y="1702435"/>
            <a:ext cx="1877060" cy="4304665"/>
          </a:xfrm>
          <a:prstGeom prst="round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665" y="1709420"/>
            <a:ext cx="1857375" cy="4297680"/>
          </a:xfrm>
          <a:prstGeom prst="round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06550" y="6303010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WEB APP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5307965" y="6309995"/>
            <a:ext cx="158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HYBRID APP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9152890" y="630999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NATIVE</a:t>
            </a:r>
            <a:r>
              <a:rPr lang="en-US" altLang="zh-CN"/>
              <a:t> </a:t>
            </a:r>
            <a:r>
              <a:rPr lang="en-US" altLang="zh-CN" b="1"/>
              <a:t>APP</a:t>
            </a:r>
            <a:endParaRPr lang="en-US" altLang="zh-CN" b="1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Blazor Hybrid App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228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2997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6004560" y="17526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68629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49795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49795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649795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932751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32751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32751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968629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97955" y="216344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view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3250565" y="44977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Bridge</a:t>
            </a:r>
            <a:endParaRPr lang="en-US" altLang="zh-CN"/>
          </a:p>
        </p:txBody>
      </p:sp>
      <p:sp>
        <p:nvSpPr>
          <p:cNvPr id="39" name="左右箭头 38"/>
          <p:cNvSpPr/>
          <p:nvPr/>
        </p:nvSpPr>
        <p:spPr>
          <a:xfrm>
            <a:off x="2404745" y="51993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8473440" y="2905760"/>
            <a:ext cx="109855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5236210" y="51993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23895" y="21101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Webview</a:t>
            </a:r>
            <a:endParaRPr lang="en-US" altLang="zh-CN"/>
          </a:p>
        </p:txBody>
      </p:sp>
      <p:sp>
        <p:nvSpPr>
          <p:cNvPr id="5" name="左右箭头 4"/>
          <p:cNvSpPr/>
          <p:nvPr/>
        </p:nvSpPr>
        <p:spPr>
          <a:xfrm>
            <a:off x="2378075" y="28117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5209540" y="28117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Blazor Hybrid for Desktop &amp; Mobile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23505" y="1776095"/>
            <a:ext cx="2286000" cy="4133850"/>
          </a:xfrm>
          <a:prstGeom prst="round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35" y="1709420"/>
            <a:ext cx="4800600" cy="3438525"/>
          </a:xfrm>
          <a:prstGeom prst="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0" y="5147945"/>
            <a:ext cx="14287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30" y="5147945"/>
            <a:ext cx="1428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985" y="5767070"/>
            <a:ext cx="2171700" cy="142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Superior Code Reusability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645" y="1693545"/>
            <a:ext cx="208978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7970" y="188531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25855" y="2555875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Client 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855" y="3755390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ASP.NET Core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25855" y="4954270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22795" y="1693545"/>
            <a:ext cx="419862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18120" y="1885315"/>
            <a:ext cx="302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Desktop / Mobile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460105" y="2364105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Client App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406005" y="3370580"/>
            <a:ext cx="373761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MAUI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06005" y="4436745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406005" y="5378450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619615" y="4436745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619615" y="5378450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WINUI 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76395" y="3691890"/>
            <a:ext cx="1629410" cy="111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Razor</a:t>
            </a:r>
            <a:endParaRPr lang="en-US" altLang="zh-CN"/>
          </a:p>
          <a:p>
            <a:pPr algn="ctr"/>
            <a:r>
              <a:rPr lang="en-US" altLang="zh-CN"/>
              <a:t>Class Library</a:t>
            </a:r>
            <a:endParaRPr lang="en-US" altLang="zh-CN"/>
          </a:p>
        </p:txBody>
      </p:sp>
      <p:sp>
        <p:nvSpPr>
          <p:cNvPr id="19" name="上箭头 18"/>
          <p:cNvSpPr/>
          <p:nvPr/>
        </p:nvSpPr>
        <p:spPr>
          <a:xfrm rot="18900000">
            <a:off x="3364865" y="2717165"/>
            <a:ext cx="76200" cy="16973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3720000">
            <a:off x="6894195" y="2284730"/>
            <a:ext cx="90170" cy="21875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What Are The Tradeoffs?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标题 7"/>
          <p:cNvSpPr>
            <a:spLocks noGrp="1"/>
          </p:cNvSpPr>
          <p:nvPr/>
        </p:nvSpPr>
        <p:spPr>
          <a:xfrm>
            <a:off x="697230" y="2163445"/>
            <a:ext cx="4413885" cy="39636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500" y="3303270"/>
            <a:ext cx="367093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Native UX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Better Performance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Hardware Integration</a:t>
            </a:r>
            <a:endParaRPr lang="en-US" altLang="zh-CN" sz="2300"/>
          </a:p>
        </p:txBody>
      </p:sp>
      <p:sp>
        <p:nvSpPr>
          <p:cNvPr id="6" name="文本框 5"/>
          <p:cNvSpPr txBox="1"/>
          <p:nvPr/>
        </p:nvSpPr>
        <p:spPr>
          <a:xfrm>
            <a:off x="7659370" y="3303270"/>
            <a:ext cx="367093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Reusable Code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Faster Development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Less Expensive</a:t>
            </a:r>
            <a:endParaRPr lang="en-US" altLang="zh-CN" sz="2300"/>
          </a:p>
        </p:txBody>
      </p:sp>
      <p:sp>
        <p:nvSpPr>
          <p:cNvPr id="7" name="文本框 6"/>
          <p:cNvSpPr txBox="1"/>
          <p:nvPr/>
        </p:nvSpPr>
        <p:spPr>
          <a:xfrm>
            <a:off x="1963420" y="2306955"/>
            <a:ext cx="137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Native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8138160" y="2306955"/>
            <a:ext cx="137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Hybrid</a:t>
            </a:r>
            <a:endParaRPr lang="en-US" altLang="zh-CN" sz="2800" b="1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评估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Pure Native App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8651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420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029710" y="1743075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089525" y="2185035"/>
            <a:ext cx="2251075" cy="120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r>
              <a:rPr lang="en-US" altLang="zh-CN"/>
              <a:t>ative</a:t>
            </a:r>
            <a:endParaRPr lang="en-US" altLang="zh-CN"/>
          </a:p>
          <a:p>
            <a:pPr algn="ctr"/>
            <a:r>
              <a:rPr lang="en-US" altLang="zh-CN"/>
              <a:t>Widgets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73760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088890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088890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8890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7882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37882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37882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73760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6" name="左右箭头 15"/>
          <p:cNvSpPr/>
          <p:nvPr/>
        </p:nvSpPr>
        <p:spPr>
          <a:xfrm>
            <a:off x="3411220" y="264223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407410" y="510349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7536180" y="2683510"/>
            <a:ext cx="100584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Xamarin, Uno Platform &amp; React Native Apps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687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456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5179695" y="1743075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057265" y="2185035"/>
            <a:ext cx="2251075" cy="120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r>
              <a:rPr lang="en-US" altLang="zh-CN"/>
              <a:t>ative</a:t>
            </a:r>
            <a:endParaRPr lang="en-US" altLang="zh-CN"/>
          </a:p>
          <a:p>
            <a:pPr algn="ctr"/>
            <a:r>
              <a:rPr lang="en-US" altLang="zh-CN"/>
              <a:t>Widgets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70534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056630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056630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056630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4656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34656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4656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70534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7" name="左右箭头 16"/>
          <p:cNvSpPr/>
          <p:nvPr/>
        </p:nvSpPr>
        <p:spPr>
          <a:xfrm>
            <a:off x="4561205" y="264223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4557395" y="510349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8503920" y="2683510"/>
            <a:ext cx="100584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023235" y="2185035"/>
            <a:ext cx="126047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en-US" altLang="zh-CN"/>
              <a:t>ridge</a:t>
            </a:r>
            <a:endParaRPr lang="en-US" altLang="zh-CN"/>
          </a:p>
        </p:txBody>
      </p:sp>
      <p:sp>
        <p:nvSpPr>
          <p:cNvPr id="21" name="左右箭头 20"/>
          <p:cNvSpPr/>
          <p:nvPr/>
        </p:nvSpPr>
        <p:spPr>
          <a:xfrm>
            <a:off x="2213610" y="2656840"/>
            <a:ext cx="70231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2224405" y="5103495"/>
            <a:ext cx="70231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71180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Flutter App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280" y="20681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29970" y="13493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6004560" y="16383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686290" y="20681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497955" y="39236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497955" y="47212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497955" y="55187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27515" y="39236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327515" y="47212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27515" y="55187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86290" y="27412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7" name="左右箭头 16"/>
          <p:cNvSpPr/>
          <p:nvPr/>
        </p:nvSpPr>
        <p:spPr>
          <a:xfrm>
            <a:off x="5306695" y="2741295"/>
            <a:ext cx="4112895" cy="213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5306695" y="4989195"/>
            <a:ext cx="1052195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60090" y="206819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Widgets / Rendering</a:t>
            </a:r>
            <a:endParaRPr lang="en-US" altLang="zh-CN"/>
          </a:p>
          <a:p>
            <a:pPr algn="ctr"/>
            <a:r>
              <a:rPr lang="en-US" altLang="zh-CN"/>
              <a:t>(Skia)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3250565" y="43834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  <a:p>
            <a:pPr algn="ctr"/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22" name="左右箭头 21"/>
          <p:cNvSpPr/>
          <p:nvPr/>
        </p:nvSpPr>
        <p:spPr>
          <a:xfrm>
            <a:off x="2404745" y="50850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2406015" y="279146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562215" y="13493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62280" y="6388735"/>
            <a:ext cx="6604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Microsoft.Maui.Graphics.Controls</a:t>
            </a:r>
            <a:r>
              <a:rPr lang="en-US" altLang="zh-CN" sz="1500">
                <a:solidFill>
                  <a:srgbClr val="FF0000"/>
                </a:solidFill>
              </a:rPr>
              <a:t> - </a:t>
            </a:r>
            <a:r>
              <a:rPr lang="zh-CN" altLang="en-US" sz="1500">
                <a:solidFill>
                  <a:srgbClr val="FF0000"/>
                </a:solidFill>
              </a:rPr>
              <a:t>实验性的跨平台绘制控件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320040"/>
            <a:ext cx="10968990" cy="1885950"/>
          </a:xfrm>
        </p:spPr>
        <p:txBody>
          <a:bodyPr>
            <a:normAutofit fontScale="9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>
                <a:ea typeface="等线 Light" panose="02010600030101010101" charset="-122"/>
                <a:cs typeface="+mj-lt"/>
              </a:rPr>
              <a:t>.NET MAUI is a cross-platform framework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b="0">
                <a:ea typeface="等线 Light" panose="02010600030101010101" charset="-122"/>
                <a:cs typeface="+mj-lt"/>
              </a:rPr>
              <a:t>for creating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u="sng">
                <a:ea typeface="等线 Light" panose="02010600030101010101" charset="-122"/>
                <a:cs typeface="+mj-lt"/>
              </a:rPr>
              <a:t>native mobile and desktop apps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b="0">
                <a:ea typeface="等线 Light" panose="02010600030101010101" charset="-122"/>
                <a:cs typeface="+mj-lt"/>
              </a:rPr>
              <a:t>with C# and XAML</a:t>
            </a:r>
            <a:endParaRPr lang="en-US" altLang="zh-CN" sz="3000" b="0">
              <a:ea typeface="等线 Light" panose="02010600030101010101" charset="-122"/>
              <a:cs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369945" y="2288540"/>
            <a:ext cx="5356225" cy="4293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34820" y="1080770"/>
            <a:ext cx="8877935" cy="5614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3880" y="320040"/>
            <a:ext cx="10968990" cy="923925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>
                <a:ea typeface="等线 Light" panose="02010600030101010101" charset="-122"/>
                <a:cs typeface="+mj-lt"/>
              </a:rPr>
              <a:t>H</a:t>
            </a:r>
            <a:r>
              <a:rPr lang="en-US" altLang="zh-CN" sz="3000" b="0">
                <a:ea typeface="等线 Light" panose="02010600030101010101" charset="-122"/>
                <a:cs typeface="+mj-lt"/>
              </a:rPr>
              <a:t>ow .NET MAUI works</a:t>
            </a:r>
            <a:endParaRPr lang="en-US" altLang="zh-CN" sz="3000" b="0">
              <a:ea typeface="等线 Light" panose="02010600030101010101" charset="-122"/>
              <a:cs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What MAUI Provides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9795" y="2192655"/>
            <a:ext cx="40640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40+ Controls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Cross-platform APIs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Cross-platform graphics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Single Project	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MVVM &amp; MVU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Customize handlers to enhance UI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Hot-Reload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.NET 7 Performance Improvements in .NET MAUI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1776095"/>
            <a:ext cx="4295775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4349750"/>
            <a:ext cx="4295775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6950" y="6236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Smaller size in iOS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96950" y="3729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Faster startup in Android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360670" y="1776095"/>
            <a:ext cx="6831330" cy="3162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587490" y="5401310"/>
            <a:ext cx="40640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1000 </a:t>
            </a:r>
            <a:r>
              <a:rPr lang="en-US" altLang="zh-CN"/>
              <a:t>rows of two data-bound labels with CollectionView in Android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955,&quot;width&quot;:255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UNIT_PLACING_PICTURE_USER_VIEWPORT" val="{&quot;height&quot;:6705,&quot;width&quot;:6825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PLACING_PICTURE_USER_VIEWPORT" val="{&quot;height&quot;:6510,&quot;width&quot;:3600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COMMONDATA" val="eyJoZGlkIjoiMWVmNjFmMDJmOTA5MWNlODBhOGJhZGU0OWVmZDRiYjUifQ=="/>
  <p:tag name="KSO_WPP_MARK_KEY" val="2f1f34b4-118d-4bf9-be9d-8fa36146526c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2996</Words>
  <Application>WPS 演示</Application>
  <PresentationFormat>宽屏</PresentationFormat>
  <Paragraphs>335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等线 Light</vt:lpstr>
      <vt:lpstr>微软雅黑</vt:lpstr>
      <vt:lpstr>Arial Unicode MS</vt:lpstr>
      <vt:lpstr>Calibri</vt:lpstr>
      <vt:lpstr>Office 主题​​</vt:lpstr>
      <vt:lpstr>.NET MAUI框架</vt:lpstr>
      <vt:lpstr>PowerPoint 演示文稿</vt:lpstr>
      <vt:lpstr>Pure Native App</vt:lpstr>
      <vt:lpstr>Xamarin, Uno Platform &amp; React Native Apps</vt:lpstr>
      <vt:lpstr>Flutter App</vt:lpstr>
      <vt:lpstr>.NET MAUI is a cross-platform framework for creating native mobile and desktop apps with C# and XAML</vt:lpstr>
      <vt:lpstr>How .NET MAUI works</vt:lpstr>
      <vt:lpstr>What MAUI Provides</vt:lpstr>
      <vt:lpstr>.NET 7 Performance Improvements in .NET MAUI</vt:lpstr>
      <vt:lpstr>Single Project</vt:lpstr>
      <vt:lpstr>Configure multi-targeting</vt:lpstr>
      <vt:lpstr>Profiling .NET MAUI Apps</vt:lpstr>
      <vt:lpstr>Profiling .NET MAUI Apps</vt:lpstr>
      <vt:lpstr>Profiling .NET MAUI Apps</vt:lpstr>
      <vt:lpstr>Far Away from Code-behind</vt:lpstr>
      <vt:lpstr>MVVM with Source Generator</vt:lpstr>
      <vt:lpstr>The Old Style</vt:lpstr>
      <vt:lpstr>The New Way</vt:lpstr>
      <vt:lpstr>Traditional Hybrid Web view App (Cordova, Ionic)</vt:lpstr>
      <vt:lpstr>Blazor Hybrid App</vt:lpstr>
      <vt:lpstr>Blazor Hybrid for Desktop &amp; Mobile</vt:lpstr>
      <vt:lpstr>Superior Code Reusability</vt:lpstr>
      <vt:lpstr>What Are The Tradeoffs?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xjl50</cp:lastModifiedBy>
  <cp:revision>219</cp:revision>
  <dcterms:created xsi:type="dcterms:W3CDTF">2019-06-19T02:08:00Z</dcterms:created>
  <dcterms:modified xsi:type="dcterms:W3CDTF">2022-12-14T08:06:16Z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CBD01F859B0147E49607E5B5984AF93C</vt:lpwstr>
  </property>
</Properties>
</file>