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61" r:id="rId5"/>
    <p:sldId id="264" r:id="rId6"/>
    <p:sldId id="265" r:id="rId7"/>
    <p:sldId id="266" r:id="rId8"/>
    <p:sldId id="267" r:id="rId9"/>
    <p:sldId id="26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12/6/2014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12/6/2014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Harter</a:t>
            </a:r>
          </a:p>
          <a:p>
            <a:r>
              <a:rPr lang="en-US" dirty="0" smtClean="0"/>
              <a:t>Joe Holland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Determining Winners in the 2013 Men’s Wimbledon Tournament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762000"/>
          </a:xfrm>
        </p:spPr>
        <p:txBody>
          <a:bodyPr/>
          <a:lstStyle/>
          <a:p>
            <a:r>
              <a:rPr lang="en-US" dirty="0"/>
              <a:t>To predict the winner of a tennis match based on statistics compiled during competition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Vision Statement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212" y="2850524"/>
            <a:ext cx="51411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Was it Accomplished?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144" y="3769642"/>
            <a:ext cx="842076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an AUC value of roughly 96% , our model proved successful in correctly </a:t>
            </a:r>
          </a:p>
          <a:p>
            <a:r>
              <a:rPr lang="en-US" dirty="0"/>
              <a:t> </a:t>
            </a:r>
            <a:r>
              <a:rPr lang="en-US" dirty="0" smtClean="0"/>
              <a:t>    predicting the match winner</a:t>
            </a:r>
            <a:r>
              <a:rPr lang="en-US" dirty="0"/>
              <a:t> </a:t>
            </a:r>
            <a:r>
              <a:rPr lang="en-US" dirty="0" smtClean="0"/>
              <a:t>for the Men’s Wimbledon 2013 tournament.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of 42 </a:t>
            </a:r>
            <a:r>
              <a:rPr lang="en-US" b="1" dirty="0" smtClean="0"/>
              <a:t>Variables 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Aces Won</a:t>
            </a:r>
          </a:p>
          <a:p>
            <a:pPr lvl="2"/>
            <a:r>
              <a:rPr lang="en-US" dirty="0" smtClean="0"/>
              <a:t>Double Faults Committed</a:t>
            </a:r>
          </a:p>
          <a:p>
            <a:pPr lvl="2"/>
            <a:r>
              <a:rPr lang="en-US" dirty="0" smtClean="0"/>
              <a:t>Second Serve Won</a:t>
            </a:r>
            <a:endParaRPr lang="en-US" dirty="0"/>
          </a:p>
          <a:p>
            <a:r>
              <a:rPr lang="en-US" b="1" dirty="0" smtClean="0"/>
              <a:t>Types of Variables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Numeric	: Sport statistics, so most variables in our dataset</a:t>
            </a:r>
          </a:p>
          <a:p>
            <a:pPr lvl="1"/>
            <a:r>
              <a:rPr lang="en-US" dirty="0" smtClean="0"/>
              <a:t>Categorical	: Names of Players, Outcome of Match</a:t>
            </a:r>
          </a:p>
          <a:p>
            <a:r>
              <a:rPr lang="en-US" b="1" dirty="0" smtClean="0"/>
              <a:t>Data compiled by </a:t>
            </a:r>
            <a:r>
              <a:rPr lang="en-US" dirty="0" smtClean="0"/>
              <a:t>“Tennis Major Tournament Statistics Data Set” at the UCI Machine Learning Repository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Summaries</a:t>
            </a:r>
          </a:p>
          <a:p>
            <a:pPr lvl="1"/>
            <a:r>
              <a:rPr lang="en-US" b="1" dirty="0" smtClean="0"/>
              <a:t>Aces Won</a:t>
            </a:r>
          </a:p>
          <a:p>
            <a:pPr lvl="2"/>
            <a:r>
              <a:rPr lang="en-US" dirty="0" smtClean="0"/>
              <a:t>Max: 28</a:t>
            </a:r>
          </a:p>
          <a:p>
            <a:pPr lvl="2"/>
            <a:r>
              <a:rPr lang="en-US" dirty="0" smtClean="0"/>
              <a:t>Looking at the match of the player who tallied 28 Aces produced a win</a:t>
            </a:r>
          </a:p>
          <a:p>
            <a:pPr lvl="1"/>
            <a:r>
              <a:rPr lang="en-US" b="1" dirty="0" smtClean="0"/>
              <a:t>Double Faults Committed</a:t>
            </a:r>
          </a:p>
          <a:p>
            <a:pPr lvl="2"/>
            <a:r>
              <a:rPr lang="en-US" dirty="0" smtClean="0"/>
              <a:t>Max: 11</a:t>
            </a:r>
          </a:p>
          <a:p>
            <a:pPr lvl="2"/>
            <a:r>
              <a:rPr lang="en-US" dirty="0" smtClean="0"/>
              <a:t>Player who committed 11 double faults in one match lost</a:t>
            </a:r>
          </a:p>
          <a:p>
            <a:pPr lvl="1"/>
            <a:r>
              <a:rPr lang="en-US" b="1" dirty="0" smtClean="0"/>
              <a:t>Second Serve Won</a:t>
            </a:r>
          </a:p>
          <a:p>
            <a:pPr lvl="2"/>
            <a:r>
              <a:rPr lang="en-US" dirty="0" smtClean="0"/>
              <a:t>Max: 38</a:t>
            </a:r>
          </a:p>
          <a:p>
            <a:pPr lvl="2"/>
            <a:r>
              <a:rPr lang="en-US" dirty="0" smtClean="0"/>
              <a:t>Player ended the match with a win</a:t>
            </a:r>
          </a:p>
          <a:p>
            <a:r>
              <a:rPr lang="en-US" dirty="0" smtClean="0"/>
              <a:t>Logistic Regression Considered Best Model</a:t>
            </a:r>
          </a:p>
          <a:p>
            <a:pPr lvl="2"/>
            <a:r>
              <a:rPr lang="en-US" b="1" dirty="0" smtClean="0"/>
              <a:t>Player 1 Win = 1</a:t>
            </a:r>
          </a:p>
          <a:p>
            <a:pPr lvl="2"/>
            <a:r>
              <a:rPr lang="en-US" b="1" dirty="0" smtClean="0"/>
              <a:t>Player 2 Win = 0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and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7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13" y="4070757"/>
            <a:ext cx="3197861" cy="224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74" y="1773115"/>
            <a:ext cx="3419490" cy="25153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9" y="1789214"/>
            <a:ext cx="3293184" cy="25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23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After running the summary of full model, reduced model to variables only of significance</a:t>
            </a:r>
          </a:p>
          <a:p>
            <a:pPr marL="45720" indent="0">
              <a:buNone/>
            </a:pPr>
            <a:r>
              <a:rPr lang="en-US" dirty="0"/>
              <a:t>Coefficients:</a:t>
            </a:r>
          </a:p>
          <a:p>
            <a:pPr marL="45720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			Estimate </a:t>
            </a:r>
            <a:r>
              <a:rPr lang="en-US" dirty="0"/>
              <a:t>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pPr marL="45720" indent="0">
              <a:buNone/>
            </a:pPr>
            <a:r>
              <a:rPr lang="en-US" b="1" dirty="0"/>
              <a:t>(Intercept)                           </a:t>
            </a:r>
            <a:r>
              <a:rPr lang="en-US" b="1" dirty="0" smtClean="0"/>
              <a:t>			-</a:t>
            </a:r>
            <a:r>
              <a:rPr lang="en-US" b="1" dirty="0"/>
              <a:t>16.76702 </a:t>
            </a:r>
            <a:r>
              <a:rPr lang="en-US" b="1" dirty="0" smtClean="0"/>
              <a:t> 6.50755    -</a:t>
            </a:r>
            <a:r>
              <a:rPr lang="en-US" b="1" dirty="0"/>
              <a:t>2.577 </a:t>
            </a:r>
            <a:r>
              <a:rPr lang="en-US" b="1" dirty="0" smtClean="0"/>
              <a:t> 0.009979 </a:t>
            </a:r>
            <a:r>
              <a:rPr lang="en-US" b="1" dirty="0"/>
              <a:t>** </a:t>
            </a:r>
          </a:p>
          <a:p>
            <a:pPr marL="45720" indent="0">
              <a:buNone/>
            </a:pPr>
            <a:r>
              <a:rPr lang="en-US" b="1" dirty="0"/>
              <a:t>Aces_Won_for_Player_1                  </a:t>
            </a:r>
            <a:r>
              <a:rPr lang="en-US" b="1" dirty="0" smtClean="0"/>
              <a:t>		 </a:t>
            </a:r>
            <a:r>
              <a:rPr lang="en-US" b="1" dirty="0"/>
              <a:t>0.14450    0.06230   </a:t>
            </a:r>
            <a:r>
              <a:rPr lang="en-US" b="1" dirty="0" smtClean="0"/>
              <a:t>  2.319   0.020376 </a:t>
            </a:r>
            <a:r>
              <a:rPr lang="en-US" b="1" dirty="0"/>
              <a:t>*  </a:t>
            </a:r>
          </a:p>
          <a:p>
            <a:pPr marL="45720" indent="0">
              <a:buNone/>
            </a:pPr>
            <a:r>
              <a:rPr lang="en-US" b="1" dirty="0"/>
              <a:t>Second_Serve_Won_for_Player_1           </a:t>
            </a:r>
            <a:r>
              <a:rPr lang="en-US" b="1" dirty="0" smtClean="0"/>
              <a:t>	 0.14985    </a:t>
            </a:r>
            <a:r>
              <a:rPr lang="en-US" b="1" dirty="0"/>
              <a:t>0.07025   </a:t>
            </a:r>
            <a:r>
              <a:rPr lang="en-US" b="1" dirty="0" smtClean="0"/>
              <a:t>  2.133   0.032912 </a:t>
            </a:r>
            <a:r>
              <a:rPr lang="en-US" b="1" dirty="0"/>
              <a:t>*  </a:t>
            </a:r>
          </a:p>
          <a:p>
            <a:pPr marL="45720" indent="0">
              <a:buNone/>
            </a:pPr>
            <a:r>
              <a:rPr lang="en-US" b="1" dirty="0"/>
              <a:t>First_Serve_Percentage_for_Player_1    </a:t>
            </a:r>
            <a:r>
              <a:rPr lang="en-US" b="1" dirty="0" smtClean="0"/>
              <a:t>	 </a:t>
            </a:r>
            <a:r>
              <a:rPr lang="en-US" b="1" dirty="0"/>
              <a:t>0.17642    0.08337   </a:t>
            </a:r>
            <a:r>
              <a:rPr lang="en-US" b="1" dirty="0" smtClean="0"/>
              <a:t>  2.116   0.034340 </a:t>
            </a:r>
            <a:r>
              <a:rPr lang="en-US" b="1" dirty="0"/>
              <a:t>*  </a:t>
            </a:r>
          </a:p>
          <a:p>
            <a:pPr marL="45720" indent="0">
              <a:buNone/>
            </a:pPr>
            <a:r>
              <a:rPr lang="en-US" b="1" dirty="0"/>
              <a:t>Unforced_Errors_Committed_by_Player_1  </a:t>
            </a:r>
            <a:r>
              <a:rPr lang="en-US" b="1" dirty="0" smtClean="0"/>
              <a:t>	-</a:t>
            </a:r>
            <a:r>
              <a:rPr lang="en-US" b="1" dirty="0"/>
              <a:t>0.16538    0.04693  </a:t>
            </a:r>
            <a:r>
              <a:rPr lang="en-US" b="1" dirty="0" smtClean="0"/>
              <a:t>  -</a:t>
            </a:r>
            <a:r>
              <a:rPr lang="en-US" b="1" dirty="0"/>
              <a:t>3.524 </a:t>
            </a:r>
            <a:r>
              <a:rPr lang="en-US" b="1" dirty="0" smtClean="0"/>
              <a:t> 0.000425 </a:t>
            </a:r>
            <a:r>
              <a:rPr lang="en-US" b="1" dirty="0"/>
              <a:t>***</a:t>
            </a:r>
          </a:p>
          <a:p>
            <a:pPr marL="45720" indent="0">
              <a:buNone/>
            </a:pPr>
            <a:r>
              <a:rPr lang="en-US" b="1" dirty="0"/>
              <a:t>Break_Points_Won_by_Player_1            </a:t>
            </a:r>
            <a:r>
              <a:rPr lang="en-US" b="1" dirty="0" smtClean="0"/>
              <a:t>	1.46121    </a:t>
            </a:r>
            <a:r>
              <a:rPr lang="en-US" b="1" dirty="0"/>
              <a:t>0.32174   </a:t>
            </a:r>
            <a:r>
              <a:rPr lang="en-US" b="1" dirty="0" smtClean="0"/>
              <a:t>   4.542   5.58e-06 </a:t>
            </a:r>
            <a:r>
              <a:rPr lang="en-US" b="1" dirty="0"/>
              <a:t>***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31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final reduced model has variation on accuracy and precision based on the testing and training sets chosen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ccuracy</a:t>
            </a:r>
            <a:r>
              <a:rPr lang="en-US" dirty="0" smtClean="0"/>
              <a:t> ranges from 82% to as high as 96%, with a </a:t>
            </a:r>
            <a:r>
              <a:rPr lang="en-US" b="1" dirty="0" smtClean="0"/>
              <a:t>precision</a:t>
            </a:r>
            <a:r>
              <a:rPr lang="en-US" dirty="0" smtClean="0"/>
              <a:t> directly correlated as </a:t>
            </a:r>
            <a:r>
              <a:rPr lang="en-US" dirty="0" smtClean="0"/>
              <a:t>well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Ex: </a:t>
            </a:r>
            <a:r>
              <a:rPr lang="en-US" b="1" dirty="0" err="1" smtClean="0"/>
              <a:t>Winner_of_Match</a:t>
            </a:r>
            <a:r>
              <a:rPr lang="en-US" b="1" dirty="0" smtClean="0"/>
              <a:t>		</a:t>
            </a:r>
            <a:endParaRPr lang="en-US" b="1" dirty="0"/>
          </a:p>
          <a:p>
            <a:pPr marL="594360" lvl="2" indent="0">
              <a:buNone/>
            </a:pPr>
            <a:r>
              <a:rPr lang="en-US" dirty="0" smtClean="0"/>
              <a:t>	</a:t>
            </a:r>
            <a:r>
              <a:rPr lang="en-US" sz="1800" b="1" dirty="0" err="1" smtClean="0"/>
              <a:t>pred</a:t>
            </a:r>
            <a:r>
              <a:rPr lang="en-US" dirty="0" smtClean="0"/>
              <a:t>   	</a:t>
            </a:r>
            <a:r>
              <a:rPr lang="en-US" sz="1800" dirty="0" smtClean="0"/>
              <a:t>0 </a:t>
            </a:r>
            <a:r>
              <a:rPr lang="en-US" sz="1800" dirty="0"/>
              <a:t>1</a:t>
            </a:r>
          </a:p>
          <a:p>
            <a:pPr marL="365760" lvl="1" indent="0">
              <a:buNone/>
            </a:pPr>
            <a:r>
              <a:rPr lang="en-US" dirty="0"/>
              <a:t>  </a:t>
            </a:r>
            <a:r>
              <a:rPr lang="en-US" dirty="0" smtClean="0"/>
              <a:t> 	FALSE 	3 </a:t>
            </a:r>
            <a:r>
              <a:rPr lang="en-US" dirty="0"/>
              <a:t>1</a:t>
            </a:r>
          </a:p>
          <a:p>
            <a:pPr marL="365760" lvl="1" indent="0">
              <a:buNone/>
            </a:pPr>
            <a:r>
              <a:rPr lang="en-US" dirty="0"/>
              <a:t>  </a:t>
            </a:r>
            <a:r>
              <a:rPr lang="en-US" dirty="0" smtClean="0"/>
              <a:t> 	TRUE  	0 6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b="1" dirty="0"/>
              <a:t>accuracy</a:t>
            </a:r>
          </a:p>
          <a:p>
            <a:pPr marL="365760" lvl="1" indent="0">
              <a:buNone/>
            </a:pPr>
            <a:r>
              <a:rPr lang="en-US" dirty="0" smtClean="0"/>
              <a:t>	[</a:t>
            </a:r>
            <a:r>
              <a:rPr lang="en-US" dirty="0"/>
              <a:t>1] </a:t>
            </a:r>
            <a:r>
              <a:rPr lang="en-US" dirty="0" smtClean="0"/>
              <a:t>0.9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b="1" dirty="0"/>
              <a:t>precision</a:t>
            </a:r>
          </a:p>
          <a:p>
            <a:pPr marL="365760" lvl="1" indent="0">
              <a:buNone/>
            </a:pPr>
            <a:r>
              <a:rPr lang="en-US" dirty="0" smtClean="0"/>
              <a:t>	[</a:t>
            </a:r>
            <a:r>
              <a:rPr lang="en-US" dirty="0"/>
              <a:t>1] 1</a:t>
            </a:r>
            <a:endParaRPr lang="en-US" dirty="0" smtClean="0"/>
          </a:p>
          <a:p>
            <a:r>
              <a:rPr lang="en-US" b="1" dirty="0" smtClean="0"/>
              <a:t>AUC</a:t>
            </a:r>
            <a:r>
              <a:rPr lang="en-US" dirty="0" smtClean="0"/>
              <a:t> value remains steady at roughly 96% no matter the testing or training sets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b="1" dirty="0" err="1"/>
              <a:t>auc_calc@y.values</a:t>
            </a:r>
            <a:endParaRPr lang="en-US" b="1" dirty="0"/>
          </a:p>
          <a:p>
            <a:pPr marL="365760" lvl="1" indent="0">
              <a:buNone/>
            </a:pPr>
            <a:r>
              <a:rPr lang="en-US" dirty="0" smtClean="0"/>
              <a:t>	            [[</a:t>
            </a:r>
            <a:r>
              <a:rPr lang="en-US" dirty="0"/>
              <a:t>1]]</a:t>
            </a:r>
          </a:p>
          <a:p>
            <a:pPr marL="365760" lvl="1" indent="0">
              <a:buNone/>
            </a:pPr>
            <a:r>
              <a:rPr lang="en-US" dirty="0" smtClean="0"/>
              <a:t>	            [</a:t>
            </a:r>
            <a:r>
              <a:rPr lang="en-US" dirty="0"/>
              <a:t>1] </a:t>
            </a:r>
            <a:r>
              <a:rPr lang="en-US" b="1" dirty="0"/>
              <a:t>0.9698661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54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successfully created an algorithm to predict the winner of a tennis match in the Men’s Wimbledon 2013 to a significant degree of accuracy</a:t>
            </a:r>
          </a:p>
          <a:p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most significant variables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Unforced Errors Committed</a:t>
            </a:r>
          </a:p>
          <a:p>
            <a:pPr lvl="1"/>
            <a:r>
              <a:rPr lang="en-US" dirty="0" smtClean="0"/>
              <a:t>Break Points Won</a:t>
            </a:r>
          </a:p>
          <a:p>
            <a:pPr marL="274320" lvl="1">
              <a:spcBef>
                <a:spcPts val="1800"/>
              </a:spcBef>
            </a:pPr>
            <a:r>
              <a:rPr lang="en-US" sz="2000" dirty="0" smtClean="0"/>
              <a:t>We </a:t>
            </a:r>
            <a:r>
              <a:rPr lang="en-US" sz="2000" dirty="0"/>
              <a:t>would suggest if looking to make a proper prediction to begin with investigating the player’s tendencies in these 2 </a:t>
            </a:r>
            <a:r>
              <a:rPr lang="en-US" sz="2000" dirty="0" smtClean="0"/>
              <a:t>areas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272</Words>
  <Application>Microsoft Office PowerPoint</Application>
  <PresentationFormat>Custom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Palatino Linotype</vt:lpstr>
      <vt:lpstr>Business strategy presentation</vt:lpstr>
      <vt:lpstr>Determining Winners in the 2013 Men’s Wimbledon Tournament</vt:lpstr>
      <vt:lpstr>Vision Statement</vt:lpstr>
      <vt:lpstr>How Did We Get Here?</vt:lpstr>
      <vt:lpstr>Analytics and Interpretation</vt:lpstr>
      <vt:lpstr>Visuals</vt:lpstr>
      <vt:lpstr>Algorithm Implemented</vt:lpstr>
      <vt:lpstr>Model Results</vt:lpstr>
      <vt:lpstr>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2014-12-03T19:11:08Z</dcterms:created>
  <dcterms:modified xsi:type="dcterms:W3CDTF">2014-12-07T02:28:17Z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