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90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EBA1ADC-3FB7-40DA-B2DE-355D9B030C78}" type="datetime1">
              <a:rPr lang="ko-KR" altLang="en-US"/>
              <a:pPr lvl="0">
                <a:defRPr/>
              </a:pPr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E344A0-AA20-403B-B262-2ACEA066A20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jpeg"  /><Relationship Id="rId3" Type="http://schemas.openxmlformats.org/officeDocument/2006/relationships/image" Target="../media/image1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25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Security-I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://www.geocities.com/attacker" TargetMode="External" /><Relationship Id="rId3" Type="http://schemas.openxmlformats.org/officeDocument/2006/relationships/hyperlink" Target="https://ko.wikipedia.org/wiki/HTML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hyperlink" Target="http://auction.com/changeUserAcoount?id=admin&amp;password=admin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25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Security-I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보안 관련 프로젝트 생성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보안 관련 라이브러리 추가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보안 관련 설정 파일 만들기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In-Memory </a:t>
            </a:r>
            <a:r>
              <a:rPr lang="ko-KR" altLang="en-US" sz="1200" dirty="0"/>
              <a:t>인증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25-9. CSRF(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사이트 간 위조 요청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공격 순서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F53315D-AECF-48D6-9FA4-B1C285CEB46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4721" y="1434616"/>
            <a:ext cx="10821366" cy="47570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이용자는 웹사이트에 로그인하여 정상적인 쿠키를 발급받는다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공격자는 다음과 같은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링크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를 이메일이나 게시판 등의 경로를 통해 이용자에게 전달한다.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http://www.geocities.com/attacker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공격용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HTML"/>
              </a:rPr>
              <a:t>HTML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페이지는 다음과 같은 이미지태그를 가진다.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&lt;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Courier New" panose="02070309020205020404" pitchFamily="49" charset="0"/>
              </a:rPr>
              <a:t>img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Arial Unicode MS"/>
                <a:ea typeface="Courier New" panose="02070309020205020404" pitchFamily="49" charset="0"/>
              </a:rPr>
              <a:t>src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"https://travel.service.com/travel_update?.src=Korea&amp;.dst=Hell"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&gt;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해당 링크는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클릭시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정상적인 경우 출발지와 도착지를 등록하기위한 링크이다.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위의 경우 도착지를 변조하였다.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이용자가 공격용 페이지를 열면, 브라우저는 이미지 파일을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받아오기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위해 공격용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URL을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연다.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이용자의 승인이나 인지 없이 출발지와 도착지가 등록됨으로써 공격이 완료된다. 해당 서비스 페이지는 등록 과정에 대해 단순히 쿠키를 통한 본인확인 밖에 하지 않으므로 공격자가 정상적인 이용자의 수정이 가능하게 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9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25-9.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옥션에서의 공격과정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F53315D-AECF-48D6-9FA4-B1C285CEB46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85317" y="1719426"/>
            <a:ext cx="10821366" cy="3926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옥션 관리자 중 한명이 관리 권한을 가지고 회사내에서 작업을 하던 중 메일을 조회한다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로그인이 이미 되어있다고 가정하면 </a:t>
            </a:r>
            <a:r>
              <a:rPr lang="ko-KR" altLang="en-US" dirty="0" err="1">
                <a:solidFill>
                  <a:srgbClr val="C00000"/>
                </a:solidFill>
              </a:rPr>
              <a:t>관리자로서의</a:t>
            </a:r>
            <a:r>
              <a:rPr lang="ko-KR" altLang="en-US" dirty="0">
                <a:solidFill>
                  <a:srgbClr val="C00000"/>
                </a:solidFill>
              </a:rPr>
              <a:t> 유효한 쿠키를 </a:t>
            </a:r>
            <a:r>
              <a:rPr lang="ko-KR" altLang="en-US" dirty="0" err="1">
                <a:solidFill>
                  <a:srgbClr val="C00000"/>
                </a:solidFill>
              </a:rPr>
              <a:t>갖고있음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해커는 아래와 같이 태그가 들어간 코드가 담긴 이메일을 보낸다</a:t>
            </a:r>
            <a:r>
              <a:rPr lang="en-US" altLang="ko-KR" dirty="0"/>
              <a:t>. </a:t>
            </a:r>
            <a:r>
              <a:rPr lang="ko-KR" altLang="en-US" dirty="0"/>
              <a:t>관리자는 이미지 크기가 </a:t>
            </a:r>
            <a:r>
              <a:rPr lang="en-US" altLang="ko-KR" dirty="0"/>
              <a:t>0</a:t>
            </a:r>
            <a:r>
              <a:rPr lang="ko-KR" altLang="en-US" dirty="0"/>
              <a:t>이므로 전혀 알지 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&lt;</a:t>
            </a:r>
            <a:r>
              <a:rPr lang="ko-KR" altLang="ko-KR" dirty="0" err="1">
                <a:solidFill>
                  <a:srgbClr val="333333"/>
                </a:solidFill>
                <a:latin typeface="Arial Unicode MS"/>
                <a:ea typeface="Menlo"/>
              </a:rPr>
              <a:t>img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Arial Unicode MS"/>
                <a:ea typeface="Menlo"/>
              </a:rPr>
              <a:t>src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="</a:t>
            </a:r>
            <a:r>
              <a:rPr lang="ko-KR" altLang="ko-KR" dirty="0">
                <a:solidFill>
                  <a:srgbClr val="349EF3"/>
                </a:solidFill>
                <a:latin typeface="Arial Unicode MS"/>
                <a:ea typeface="Menlo"/>
                <a:hlinkClick r:id="rId2"/>
              </a:rPr>
              <a:t>http://auction.com/changeUserAcoount?id=admin&amp;password=admin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" </a:t>
            </a:r>
            <a:r>
              <a:rPr lang="ko-KR" altLang="ko-KR" dirty="0" err="1">
                <a:solidFill>
                  <a:srgbClr val="333333"/>
                </a:solidFill>
                <a:latin typeface="Arial Unicode MS"/>
                <a:ea typeface="Menlo"/>
              </a:rPr>
              <a:t>width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="0" </a:t>
            </a:r>
            <a:r>
              <a:rPr lang="ko-KR" altLang="ko-KR" dirty="0" err="1">
                <a:solidFill>
                  <a:srgbClr val="333333"/>
                </a:solidFill>
                <a:latin typeface="Arial Unicode MS"/>
                <a:ea typeface="Menlo"/>
              </a:rPr>
              <a:t>height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="0"&gt;</a:t>
            </a:r>
            <a:r>
              <a:rPr lang="ko-KR" altLang="ko-KR" sz="1050" dirty="0"/>
              <a:t> </a:t>
            </a:r>
            <a:endParaRPr lang="ko-KR" altLang="ko-KR" sz="28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피해자가 이메일을 열어볼 때</a:t>
            </a:r>
            <a:r>
              <a:rPr lang="en-US" altLang="ko-KR" dirty="0"/>
              <a:t>, </a:t>
            </a:r>
            <a:r>
              <a:rPr lang="ko-KR" altLang="en-US" dirty="0"/>
              <a:t>이미지 파일을 </a:t>
            </a:r>
            <a:r>
              <a:rPr lang="ko-KR" altLang="en-US" dirty="0" err="1"/>
              <a:t>받아오기</a:t>
            </a:r>
            <a:r>
              <a:rPr lang="ko-KR" altLang="en-US" dirty="0"/>
              <a:t> 위해 </a:t>
            </a:r>
            <a:r>
              <a:rPr lang="en-US" altLang="ko-KR" dirty="0"/>
              <a:t>URL</a:t>
            </a:r>
            <a:r>
              <a:rPr lang="ko-KR" altLang="en-US" dirty="0"/>
              <a:t>이 열린다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해커가 원하는 대로 관리자의 계정이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 </a:t>
            </a:r>
            <a:r>
              <a:rPr lang="ko-KR" altLang="en-US" dirty="0"/>
              <a:t>모두 </a:t>
            </a:r>
            <a:r>
              <a:rPr lang="en-US" altLang="ko-KR" dirty="0"/>
              <a:t>admin</a:t>
            </a:r>
            <a:r>
              <a:rPr lang="ko-KR" altLang="en-US" dirty="0"/>
              <a:t>인 계정으로 변경된다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0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25-10.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스프링에서의 방어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724232"/>
            <a:ext cx="1067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CSRF Token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dirty="0" err="1"/>
              <a:t>랜덤한</a:t>
            </a:r>
            <a:r>
              <a:rPr lang="ko-KR" altLang="en-US" dirty="0"/>
              <a:t> 수를 사용자의 세션에 저장하여 사용자의 모든 요청</a:t>
            </a:r>
            <a:r>
              <a:rPr lang="en-US" altLang="ko-KR" dirty="0"/>
              <a:t>(Request)</a:t>
            </a:r>
            <a:r>
              <a:rPr lang="ko-KR" altLang="en-US" dirty="0"/>
              <a:t>에 대하여 서버단에서 검증하는 방법</a:t>
            </a:r>
            <a:r>
              <a:rPr lang="en-US" altLang="ko-KR" dirty="0"/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2E36FC13-9BBE-479A-9793-666800F9D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08" y="3240942"/>
            <a:ext cx="10353665" cy="1384995"/>
          </a:xfrm>
          <a:prstGeom prst="rect">
            <a:avLst/>
          </a:prstGeom>
          <a:solidFill>
            <a:srgbClr val="F7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//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로그인시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, 또는 작업화면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요청시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CSRF 토큰을 생성하여 세션에 저장한다.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session.setAttribute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("CSRF_TOKEN",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UUID.randomUUID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toString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());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// 요청 페이지에 CSRF 토큰을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셋팅하여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전한다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lang="en-US" altLang="ko-KR" dirty="0"/>
              <a:t> &lt;input type="hidden" name="${_</a:t>
            </a:r>
            <a:r>
              <a:rPr lang="en-US" altLang="ko-KR" dirty="0" err="1"/>
              <a:t>csrf.parameterName</a:t>
            </a:r>
            <a:r>
              <a:rPr lang="en-US" altLang="ko-KR" dirty="0"/>
              <a:t>}" value="${_</a:t>
            </a:r>
            <a:r>
              <a:rPr lang="en-US" altLang="ko-KR" dirty="0" err="1"/>
              <a:t>csrf.token</a:t>
            </a:r>
            <a:r>
              <a:rPr lang="en-US" altLang="ko-KR" dirty="0"/>
              <a:t>}" /&gt;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45143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25-8. CSRF(</a:t>
            </a:r>
            <a:r>
              <a:rPr lang="ko-KR" altLang="en-US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사이트 간 위조 요청</a:t>
            </a:r>
            <a:r>
              <a:rPr lang="en-US" altLang="ko-KR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공격이란</a:t>
            </a:r>
            <a:r>
              <a:rPr lang="en-US" altLang="ko-KR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?</a:t>
            </a:r>
            <a:r>
              <a:rPr lang="ko-KR" altLang="en-US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FC7ED37-DDEF-4DB7-963E-342CD9877B0B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22398" y="1592713"/>
            <a:ext cx="10586012" cy="19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r>
              <a:rPr lang="ko-KR" altLang="en-US"/>
              <a:t>이 정책에 의해서 자바스크립트(XMLHttpRequest)로 다른 웹페이지에 접근할 때는 같은 출처(same origin)의 페이지에만 접근이 가능하다. </a:t>
            </a:r>
            <a:endParaRPr lang="ko-KR" altLang="en-US"/>
          </a:p>
          <a:p>
            <a:pPr marL="342900" indent="-342900">
              <a:buAutoNum type="arabicPeriod"/>
              <a:defRPr/>
            </a:pPr>
            <a:endParaRPr lang="ko-KR" altLang="en-US"/>
          </a:p>
          <a:p>
            <a:pPr marL="342900" indent="-342900">
              <a:buAutoNum type="arabicPeriod"/>
              <a:defRPr/>
            </a:pPr>
            <a:r>
              <a:rPr lang="ko-KR" altLang="en-US"/>
              <a:t>같은 출처라는 것은 프로토콜, 호스트명, 포트가 같다는 것을 의미한다. 즉 쉽게 말하면 웹페이지의 스크립트는 그 페이지와 같은 서버에 있는 주소로만 ajax 요청을 할 수 있다는 것이다.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25-10.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사용자 정의 인증 클래스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81CC0B7-90F3-403F-8169-87823D09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0" y="1685924"/>
            <a:ext cx="10428790" cy="44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3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25-10.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사용자 정의 인증 클래스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19D7EA-1DCC-4999-9D21-DC9180FB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25" y="1797293"/>
            <a:ext cx="9750647" cy="45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5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25-10.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DB </a:t>
            </a:r>
            <a:r>
              <a:rPr lang="ko-KR" altLang="en-US" sz="1600" b="1" dirty="0" smtClean="0">
                <a:latin typeface="+mn-ea"/>
              </a:rPr>
              <a:t>구성도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2062162"/>
            <a:ext cx="10141573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25-6.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시큐리티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0D72751-EBCE-4BDF-88D2-B80CAFF0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489405"/>
            <a:ext cx="9282113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25-6.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시큐리티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필터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- 2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7B037F3-BFB0-48F8-8995-8F974790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3" y="1648496"/>
            <a:ext cx="9813701" cy="46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5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25-6.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시큐리티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필터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- 3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5971099-F44D-42D3-9173-88DC21B5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33487"/>
            <a:ext cx="10377668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6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25-6.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시큐리티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필터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- 4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8D585BB-1038-4E7C-B61E-D4CD7E57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5" y="1284791"/>
            <a:ext cx="10336192" cy="51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25-6.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스프링 </a:t>
            </a:r>
            <a:r>
              <a:rPr lang="ko-KR" altLang="en-US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시큐리티</a:t>
            </a:r>
            <a:r>
              <a:rPr lang="ko-KR" altLang="en-US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필터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-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4" y="1585912"/>
            <a:ext cx="10106025" cy="49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4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25-7.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인증 후 사용자 정보를 알아 내는 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3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가지 방법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E773F1A-6DCC-4E0F-B6C1-D65C3F5B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8" y="2692568"/>
            <a:ext cx="2247900" cy="590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A01EE07-AC07-40FC-992F-10271C233CFE}"/>
              </a:ext>
            </a:extLst>
          </p:cNvPr>
          <p:cNvSpPr/>
          <p:nvPr/>
        </p:nvSpPr>
        <p:spPr>
          <a:xfrm>
            <a:off x="767788" y="1344753"/>
            <a:ext cx="10586012" cy="590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SecurityContextHolder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SecurityContext</a:t>
            </a:r>
            <a:r>
              <a:rPr lang="en-US" altLang="ko-KR" sz="1600" dirty="0"/>
              <a:t>, Authentication – </a:t>
            </a:r>
            <a:r>
              <a:rPr lang="ko-KR" altLang="en-US" sz="1600" dirty="0" err="1"/>
              <a:t>인증후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개의 객체가 관여함</a:t>
            </a:r>
            <a:r>
              <a:rPr lang="en-US" altLang="ko-KR" sz="1600" dirty="0"/>
              <a:t> 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4FCFDEA-0902-4D22-BA19-60E7B9467F19}"/>
              </a:ext>
            </a:extLst>
          </p:cNvPr>
          <p:cNvSpPr/>
          <p:nvPr/>
        </p:nvSpPr>
        <p:spPr>
          <a:xfrm>
            <a:off x="482938" y="4306047"/>
            <a:ext cx="2817599" cy="1959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아이디와 패스워드를 넣고 실제 가입자 인지 성공하면 사용자의 </a:t>
            </a:r>
            <a:r>
              <a:rPr lang="en-US" altLang="ko-KR" sz="1600" dirty="0"/>
              <a:t>principal(</a:t>
            </a:r>
            <a:r>
              <a:rPr lang="ko-KR" altLang="en-US" sz="1600" dirty="0"/>
              <a:t>아이디</a:t>
            </a:r>
            <a:r>
              <a:rPr lang="en-US" altLang="ko-KR" sz="1600" dirty="0"/>
              <a:t>) </a:t>
            </a:r>
            <a:r>
              <a:rPr lang="ko-KR" altLang="en-US" sz="1600" dirty="0"/>
              <a:t>와 </a:t>
            </a:r>
            <a:r>
              <a:rPr lang="en-US" altLang="ko-KR" sz="1600" dirty="0"/>
              <a:t>credential(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) </a:t>
            </a:r>
            <a:r>
              <a:rPr lang="ko-KR" altLang="en-US" sz="1600" dirty="0"/>
              <a:t>정보를 </a:t>
            </a:r>
            <a:r>
              <a:rPr lang="en-US" altLang="ko-KR" sz="1600" dirty="0"/>
              <a:t>Authentication 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3AAD98B-64CC-45C0-A612-E2C63457E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58" y="2416342"/>
            <a:ext cx="2705100" cy="1143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D7CD88B-3AFE-41E1-8A3F-327208CF1D5C}"/>
              </a:ext>
            </a:extLst>
          </p:cNvPr>
          <p:cNvSpPr/>
          <p:nvPr/>
        </p:nvSpPr>
        <p:spPr>
          <a:xfrm>
            <a:off x="4355958" y="4525849"/>
            <a:ext cx="2801879" cy="157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Authentication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SecurityContext</a:t>
            </a:r>
            <a:r>
              <a:rPr lang="ko-KR" altLang="en-US" sz="1600" dirty="0"/>
              <a:t>에 보관함</a:t>
            </a:r>
            <a:r>
              <a:rPr lang="en-US" altLang="ko-KR" sz="1600" dirty="0"/>
              <a:t> 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B012642-0478-432A-A46D-AA6F85E31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328" y="2201870"/>
            <a:ext cx="2952472" cy="15719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1B4E570-3A8B-47DC-8375-51EEA9B1C399}"/>
              </a:ext>
            </a:extLst>
          </p:cNvPr>
          <p:cNvSpPr/>
          <p:nvPr/>
        </p:nvSpPr>
        <p:spPr>
          <a:xfrm>
            <a:off x="8476624" y="4525849"/>
            <a:ext cx="2801879" cy="157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 err="1"/>
              <a:t>SecurityContext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SecurityContextHolder</a:t>
            </a:r>
            <a:r>
              <a:rPr lang="ko-KR" altLang="en-US" sz="1600" dirty="0"/>
              <a:t>에 보관</a:t>
            </a:r>
            <a:r>
              <a:rPr lang="en-US" altLang="ko-KR" sz="1600" dirty="0"/>
              <a:t> 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612B6147-6252-43A9-8C0A-349CCA11E1F9}"/>
              </a:ext>
            </a:extLst>
          </p:cNvPr>
          <p:cNvSpPr/>
          <p:nvPr/>
        </p:nvSpPr>
        <p:spPr>
          <a:xfrm>
            <a:off x="3342923" y="2739191"/>
            <a:ext cx="685800" cy="441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87A15FE6-BE6A-4B20-979E-235B26768ABF}"/>
              </a:ext>
            </a:extLst>
          </p:cNvPr>
          <p:cNvSpPr/>
          <p:nvPr/>
        </p:nvSpPr>
        <p:spPr>
          <a:xfrm>
            <a:off x="7388293" y="2739191"/>
            <a:ext cx="685800" cy="441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4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25-8. CSRF(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사이트 간 위조 요청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공격이란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?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A01EE07-AC07-40FC-992F-10271C233CFE}"/>
              </a:ext>
            </a:extLst>
          </p:cNvPr>
          <p:cNvSpPr/>
          <p:nvPr/>
        </p:nvSpPr>
        <p:spPr>
          <a:xfrm>
            <a:off x="722398" y="1592714"/>
            <a:ext cx="10586012" cy="139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 웹사이트 취약점 공격의 하나로</a:t>
            </a:r>
            <a:r>
              <a:rPr lang="en-US" altLang="ko-KR" dirty="0"/>
              <a:t>, </a:t>
            </a:r>
            <a:r>
              <a:rPr lang="ko-KR" altLang="en-US" dirty="0"/>
              <a:t>사용자가 자신의 의지와는 무관하게 공격자가 의도한 행위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등록 등</a:t>
            </a:r>
            <a:r>
              <a:rPr lang="en-US" altLang="ko-KR" dirty="0"/>
              <a:t>)</a:t>
            </a:r>
            <a:r>
              <a:rPr lang="ko-KR" altLang="en-US" dirty="0"/>
              <a:t>를 특정 웹사이트에 요청하게 하는 공격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유명 경매 사이트인 옥션에서 발생한 개인정보 유출 사건에서 사용된 공격 방식 중 하나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679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25-9. CSRF(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사이트 간 위조 요청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공격 설명 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723BC4-ABE1-44D6-A478-E8DDEB67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83" y="1546517"/>
            <a:ext cx="8911541" cy="46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870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370</ep:Words>
  <ep:PresentationFormat>와이드스크린</ep:PresentationFormat>
  <ep:Paragraphs>79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2014-12-01T08:37:15.000</dcterms:created>
  <dc:creator>ho</dc:creator>
  <cp:lastModifiedBy>nqwrt</cp:lastModifiedBy>
  <dcterms:modified xsi:type="dcterms:W3CDTF">2022-01-02T13:52:23.166</dcterms:modified>
  <cp:revision>839</cp:revision>
  <dc:title>PowerPoint 프레젠테이션</dc:title>
  <cp:version>1000.0000.01</cp:version>
</cp:coreProperties>
</file>