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6"/>
  </p:notesMasterIdLst>
  <p:sldIdLst>
    <p:sldId id="256" r:id="rId2"/>
    <p:sldId id="257" r:id="rId3"/>
    <p:sldId id="261" r:id="rId4"/>
    <p:sldId id="260" r:id="rId5"/>
    <p:sldId id="266" r:id="rId6"/>
    <p:sldId id="262" r:id="rId7"/>
    <p:sldId id="264" r:id="rId8"/>
    <p:sldId id="267" r:id="rId9"/>
    <p:sldId id="265" r:id="rId10"/>
    <p:sldId id="273" r:id="rId11"/>
    <p:sldId id="271" r:id="rId12"/>
    <p:sldId id="269" r:id="rId13"/>
    <p:sldId id="268"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416074-4D33-437F-B4C7-5C1AE92E3859}" v="874" dt="2023-08-24T16:11:39.938"/>
    <p1510:client id="{B3D6F9FE-034E-4C29-9B3D-7CE2BC5A793A}" v="27" dt="2023-08-24T15:19:25.921"/>
    <p1510:client id="{E1943724-2637-4F95-B8E0-07651AD9D080}" v="17" dt="2023-08-23T21:12:51.5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594792-122F-41D6-9D44-1C92A09B0B08}" type="datetimeFigureOut">
              <a:rPr lang="en-US" smtClean="0"/>
              <a:t>8/24/2023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4E990F-EC10-4E8C-9B76-EE69B3175C7C}" type="slidenum">
              <a:rPr lang="en-US" smtClean="0"/>
              <a:t>‹#›</a:t>
            </a:fld>
            <a:endParaRPr lang="en-US"/>
          </a:p>
        </p:txBody>
      </p:sp>
    </p:spTree>
    <p:extLst>
      <p:ext uri="{BB962C8B-B14F-4D97-AF65-F5344CB8AC3E}">
        <p14:creationId xmlns:p14="http://schemas.microsoft.com/office/powerpoint/2010/main" val="1621954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64E990F-EC10-4E8C-9B76-EE69B3175C7C}" type="slidenum">
              <a:rPr lang="en-US" smtClean="0"/>
              <a:t>1</a:t>
            </a:fld>
            <a:endParaRPr lang="en-US"/>
          </a:p>
        </p:txBody>
      </p:sp>
    </p:spTree>
    <p:extLst>
      <p:ext uri="{BB962C8B-B14F-4D97-AF65-F5344CB8AC3E}">
        <p14:creationId xmlns:p14="http://schemas.microsoft.com/office/powerpoint/2010/main" val="942540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8D38747-4367-4BD2-8D51-C97E202738E2}" type="datetime1">
              <a:rPr lang="en-US" smtClean="0"/>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476440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8/24/2023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944564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8/24/2023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9239854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8/24/2023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22246843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8/24/2023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349123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8/24/2023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3381158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8/24/2023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617977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7E833E-1B6D-415F-AD29-75AE8C43BD0D}" type="datetime1">
              <a:rPr lang="en-US" smtClean="0"/>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3893252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52596F-08A7-4B70-989A-F2B1CF31E66B}" type="datetime1">
              <a:rPr lang="en-US" smtClean="0"/>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285269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C55A3C-5767-4844-A0A3-83778C2E5409}" type="datetime1">
              <a:rPr lang="en-US" smtClean="0"/>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939997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76842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DFCD27C-8599-43EF-BA1D-14DDC1946E06}" type="datetime1">
              <a:rPr lang="en-US" smtClean="0"/>
              <a:t>8/24/2023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683691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343D99-809A-49C0-96E5-4250D0B498EE}" type="datetime1">
              <a:rPr lang="en-US" smtClean="0"/>
              <a:t>8/24/2023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438192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143DE9B-B678-4EFB-BB7D-A4370204A0B0}" type="datetime1">
              <a:rPr lang="en-US" smtClean="0"/>
              <a:t>8/24/2023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54090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8/24/2023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144025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8/24/2023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499538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8/24/2023</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601472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8/24/2023</a:t>
            </a:fld>
            <a:endParaRPr lang="en-US"/>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a:p>
        </p:txBody>
      </p:sp>
    </p:spTree>
    <p:extLst>
      <p:ext uri="{BB962C8B-B14F-4D97-AF65-F5344CB8AC3E}">
        <p14:creationId xmlns:p14="http://schemas.microsoft.com/office/powerpoint/2010/main" val="3211461104"/>
      </p:ext>
    </p:extLst>
  </p:cSld>
  <p:clrMap bg1="dk1" tx1="lt1" bg2="dk2" tx2="lt2" accent1="accent1" accent2="accent2" accent3="accent3" accent4="accent4" accent5="accent5" accent6="accent6" hlink="hlink" folHlink="folHlink"/>
  <p:sldLayoutIdLst>
    <p:sldLayoutId id="2147483742" r:id="rId1"/>
    <p:sldLayoutId id="2147483743"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41" r:id="rId12"/>
    <p:sldLayoutId id="2147483736" r:id="rId13"/>
    <p:sldLayoutId id="2147483737" r:id="rId14"/>
    <p:sldLayoutId id="2147483738" r:id="rId15"/>
    <p:sldLayoutId id="2147483739" r:id="rId16"/>
    <p:sldLayoutId id="2147483740" r:id="rId17"/>
  </p:sldLayoutIdLst>
  <p:hf sldNum="0" hdr="0" ftr="0" dt="0"/>
  <p:txStyles>
    <p:titleStyle>
      <a:lvl1pPr algn="ctr" defTabSz="457200" rtl="0" eaLnBrk="1" latinLnBrk="0" hangingPunct="1">
        <a:lnSpc>
          <a:spcPct val="90000"/>
        </a:lnSpc>
        <a:spcBef>
          <a:spcPct val="0"/>
        </a:spcBef>
        <a:buNone/>
        <a:defRPr sz="3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lnSpc>
          <a:spcPct val="110000"/>
        </a:lnSpc>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https://databank.worldbank.org/metadataglossary/gender-statistics/series/SP.POP.TOTL"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11" name="Picture 3" descr="Colorful liquid art">
            <a:extLst>
              <a:ext uri="{FF2B5EF4-FFF2-40B4-BE49-F238E27FC236}">
                <a16:creationId xmlns:a16="http://schemas.microsoft.com/office/drawing/2014/main" id="{E963BE43-9CF6-D098-62FD-8CAB9B7A1339}"/>
              </a:ext>
            </a:extLst>
          </p:cNvPr>
          <p:cNvPicPr>
            <a:picLocks noChangeAspect="1"/>
          </p:cNvPicPr>
          <p:nvPr/>
        </p:nvPicPr>
        <p:blipFill rotWithShape="1">
          <a:blip r:embed="rId4">
            <a:alphaModFix amt="35000"/>
          </a:blip>
          <a:srcRect t="10153" b="9490"/>
          <a:stretch/>
        </p:blipFill>
        <p:spPr>
          <a:xfrm>
            <a:off x="20" y="169346"/>
            <a:ext cx="12191980" cy="6857990"/>
          </a:xfrm>
          <a:prstGeom prst="rect">
            <a:avLst/>
          </a:prstGeom>
        </p:spPr>
      </p:pic>
      <p:sp>
        <p:nvSpPr>
          <p:cNvPr id="2" name="Title 1">
            <a:extLst>
              <a:ext uri="{FF2B5EF4-FFF2-40B4-BE49-F238E27FC236}">
                <a16:creationId xmlns:a16="http://schemas.microsoft.com/office/drawing/2014/main" id="{2E6ABFC2-219C-8F4D-EDB3-BE1475BEDA3C}"/>
              </a:ext>
            </a:extLst>
          </p:cNvPr>
          <p:cNvSpPr>
            <a:spLocks noGrp="1"/>
          </p:cNvSpPr>
          <p:nvPr>
            <p:ph type="ctrTitle"/>
          </p:nvPr>
        </p:nvSpPr>
        <p:spPr>
          <a:xfrm>
            <a:off x="1370693" y="1769540"/>
            <a:ext cx="9440034" cy="1828801"/>
          </a:xfrm>
        </p:spPr>
        <p:txBody>
          <a:bodyPr>
            <a:normAutofit/>
          </a:bodyPr>
          <a:lstStyle/>
          <a:p>
            <a:r>
              <a:rPr lang="en-US"/>
              <a:t>Tracking Global Migration</a:t>
            </a:r>
          </a:p>
        </p:txBody>
      </p:sp>
      <p:sp>
        <p:nvSpPr>
          <p:cNvPr id="3" name="Subtitle 2">
            <a:extLst>
              <a:ext uri="{FF2B5EF4-FFF2-40B4-BE49-F238E27FC236}">
                <a16:creationId xmlns:a16="http://schemas.microsoft.com/office/drawing/2014/main" id="{D7EE613A-2A1C-D518-74C7-6AAF7B710BF8}"/>
              </a:ext>
            </a:extLst>
          </p:cNvPr>
          <p:cNvSpPr>
            <a:spLocks noGrp="1"/>
          </p:cNvSpPr>
          <p:nvPr>
            <p:ph type="subTitle" idx="1"/>
          </p:nvPr>
        </p:nvSpPr>
        <p:spPr>
          <a:xfrm>
            <a:off x="1370693" y="3773489"/>
            <a:ext cx="9119028" cy="2480662"/>
          </a:xfrm>
        </p:spPr>
        <p:txBody>
          <a:bodyPr>
            <a:normAutofit/>
          </a:bodyPr>
          <a:lstStyle/>
          <a:p>
            <a:r>
              <a:rPr lang="en-US"/>
              <a:t>Identifying and Tracking Global Immigration Events from 2000 to 2019</a:t>
            </a:r>
          </a:p>
          <a:p>
            <a:r>
              <a:rPr lang="en-US"/>
              <a:t>Modeste Youan</a:t>
            </a:r>
          </a:p>
          <a:p>
            <a:endParaRPr lang="en-US"/>
          </a:p>
          <a:p>
            <a:r>
              <a:rPr lang="en-US"/>
              <a:t>Analysis: Data Presentation and visualization</a:t>
            </a:r>
          </a:p>
          <a:p>
            <a:endParaRPr lang="en-US"/>
          </a:p>
          <a:p>
            <a:endParaRPr lang="en-US"/>
          </a:p>
          <a:p>
            <a:endParaRPr lang="en-US"/>
          </a:p>
          <a:p>
            <a:endParaRPr lang="en-US"/>
          </a:p>
          <a:p>
            <a:endParaRPr lang="en-US"/>
          </a:p>
          <a:p>
            <a:endParaRPr lang="en-US"/>
          </a:p>
        </p:txBody>
      </p:sp>
    </p:spTree>
    <p:extLst>
      <p:ext uri="{BB962C8B-B14F-4D97-AF65-F5344CB8AC3E}">
        <p14:creationId xmlns:p14="http://schemas.microsoft.com/office/powerpoint/2010/main" val="8185352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469EBF0-3B02-BE06-9EF9-03C176F3606D}"/>
              </a:ext>
            </a:extLst>
          </p:cNvPr>
          <p:cNvSpPr txBox="1">
            <a:spLocks/>
          </p:cNvSpPr>
          <p:nvPr/>
        </p:nvSpPr>
        <p:spPr>
          <a:xfrm>
            <a:off x="70854" y="330678"/>
            <a:ext cx="10989032" cy="911525"/>
          </a:xfrm>
          <a:prstGeom prst="rect">
            <a:avLst/>
          </a:prstGeom>
          <a:effectLst>
            <a:outerShdw blurRad="25400" dir="17880000">
              <a:srgbClr val="000000">
                <a:alpha val="46000"/>
              </a:srgbClr>
            </a:outerShdw>
          </a:effectLst>
        </p:spPr>
        <p:txBody>
          <a:bodyPr vert="horz" lIns="91440" tIns="45720" rIns="91440" bIns="45720" rtlCol="0" anchor="ctr">
            <a:normAutofit fontScale="92500"/>
          </a:bodyPr>
          <a:lstStyle>
            <a:lvl1pPr algn="ctr" defTabSz="457200" rtl="0" eaLnBrk="1" latinLnBrk="0" hangingPunct="1">
              <a:lnSpc>
                <a:spcPct val="90000"/>
              </a:lnSpc>
              <a:spcBef>
                <a:spcPct val="0"/>
              </a:spcBef>
              <a:buNone/>
              <a:defRPr sz="3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t> Global Migration Trends ( as Percent ) 2000 – 2019</a:t>
            </a:r>
          </a:p>
        </p:txBody>
      </p:sp>
      <p:pic>
        <p:nvPicPr>
          <p:cNvPr id="10" name="Picture 9">
            <a:extLst>
              <a:ext uri="{FF2B5EF4-FFF2-40B4-BE49-F238E27FC236}">
                <a16:creationId xmlns:a16="http://schemas.microsoft.com/office/drawing/2014/main" id="{C37B6F8B-9B3B-64A5-CC14-BE8D801DE0F3}"/>
              </a:ext>
            </a:extLst>
          </p:cNvPr>
          <p:cNvPicPr>
            <a:picLocks noChangeAspect="1"/>
          </p:cNvPicPr>
          <p:nvPr/>
        </p:nvPicPr>
        <p:blipFill>
          <a:blip r:embed="rId2"/>
          <a:stretch>
            <a:fillRect/>
          </a:stretch>
        </p:blipFill>
        <p:spPr>
          <a:xfrm>
            <a:off x="6166701" y="1884983"/>
            <a:ext cx="5648272" cy="3758937"/>
          </a:xfrm>
          <a:prstGeom prst="rect">
            <a:avLst/>
          </a:prstGeom>
        </p:spPr>
      </p:pic>
      <p:sp>
        <p:nvSpPr>
          <p:cNvPr id="13" name="Title 1">
            <a:extLst>
              <a:ext uri="{FF2B5EF4-FFF2-40B4-BE49-F238E27FC236}">
                <a16:creationId xmlns:a16="http://schemas.microsoft.com/office/drawing/2014/main" id="{4DD6DCC2-92EE-C72B-B3FF-11BF9F850905}"/>
              </a:ext>
            </a:extLst>
          </p:cNvPr>
          <p:cNvSpPr txBox="1">
            <a:spLocks/>
          </p:cNvSpPr>
          <p:nvPr/>
        </p:nvSpPr>
        <p:spPr>
          <a:xfrm>
            <a:off x="522304" y="1884983"/>
            <a:ext cx="5298393" cy="4378165"/>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algn="ctr" defTabSz="457200" rtl="0" eaLnBrk="1" latinLnBrk="0" hangingPunct="1">
              <a:lnSpc>
                <a:spcPct val="90000"/>
              </a:lnSpc>
              <a:spcBef>
                <a:spcPct val="0"/>
              </a:spcBef>
              <a:buNone/>
              <a:defRPr sz="3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1800"/>
              <a:t>Observable Trends in Per Capita Migration Data</a:t>
            </a:r>
            <a:br>
              <a:rPr lang="en-US" sz="1800"/>
            </a:br>
            <a:br>
              <a:rPr lang="en-US" sz="1800"/>
            </a:br>
            <a:r>
              <a:rPr lang="en-US" sz="1800"/>
              <a:t> - 2008 Economic bubble</a:t>
            </a:r>
            <a:br>
              <a:rPr lang="en-US" sz="1800"/>
            </a:br>
            <a:br>
              <a:rPr lang="en-US" sz="1800"/>
            </a:br>
            <a:r>
              <a:rPr lang="en-US" sz="1400"/>
              <a:t>       Dramatic increase  in migration flow before 2008.</a:t>
            </a:r>
            <a:br>
              <a:rPr lang="en-US" sz="1400"/>
            </a:br>
            <a:r>
              <a:rPr lang="en-US" sz="1400"/>
              <a:t>       Dramatic decrease after financial collapse</a:t>
            </a:r>
            <a:br>
              <a:rPr lang="en-US" sz="1400"/>
            </a:br>
            <a:br>
              <a:rPr lang="en-US" sz="1400"/>
            </a:br>
            <a:r>
              <a:rPr lang="en-US" sz="1600"/>
              <a:t> - 2011- 2015 Syria crisis</a:t>
            </a:r>
            <a:br>
              <a:rPr lang="en-US" sz="1600"/>
            </a:br>
            <a:br>
              <a:rPr lang="en-US" sz="1600"/>
            </a:br>
            <a:r>
              <a:rPr lang="en-US" sz="1600"/>
              <a:t>     </a:t>
            </a:r>
            <a:r>
              <a:rPr lang="en-US" sz="1400"/>
              <a:t>We can clearly see in the lower chart outflow from </a:t>
            </a:r>
            <a:br>
              <a:rPr lang="en-US" sz="1400"/>
            </a:br>
            <a:r>
              <a:rPr lang="en-US" sz="1400"/>
              <a:t>      Syria and upper chart inflow to Jordan is clearly</a:t>
            </a:r>
            <a:br>
              <a:rPr lang="en-US" sz="1400"/>
            </a:br>
            <a:r>
              <a:rPr lang="en-US" sz="1400"/>
              <a:t>      seems to be related to the war in Syria</a:t>
            </a:r>
            <a:br>
              <a:rPr lang="en-US" sz="1400"/>
            </a:br>
            <a:br>
              <a:rPr lang="en-US" sz="1600"/>
            </a:br>
            <a:r>
              <a:rPr lang="en-US" sz="1600"/>
              <a:t> -  Migration Spike  2017 – 2018</a:t>
            </a:r>
            <a:br>
              <a:rPr lang="en-US" sz="1600"/>
            </a:br>
            <a:br>
              <a:rPr lang="en-US" sz="1600"/>
            </a:br>
            <a:r>
              <a:rPr lang="en-US" sz="1600"/>
              <a:t>     </a:t>
            </a:r>
            <a:r>
              <a:rPr lang="en-US" sz="1400"/>
              <a:t>Clearly visible in lower chart is dramatic outflow </a:t>
            </a:r>
            <a:br>
              <a:rPr lang="en-US" sz="1400"/>
            </a:br>
            <a:r>
              <a:rPr lang="en-US" sz="1400"/>
              <a:t>      in Venezuela,  this trend is not visible in upper chart</a:t>
            </a:r>
          </a:p>
        </p:txBody>
      </p:sp>
    </p:spTree>
    <p:extLst>
      <p:ext uri="{BB962C8B-B14F-4D97-AF65-F5344CB8AC3E}">
        <p14:creationId xmlns:p14="http://schemas.microsoft.com/office/powerpoint/2010/main" val="3407152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3EF5F-92DB-D593-24A1-00645FF43781}"/>
              </a:ext>
            </a:extLst>
          </p:cNvPr>
          <p:cNvSpPr>
            <a:spLocks noGrp="1"/>
          </p:cNvSpPr>
          <p:nvPr>
            <p:ph type="title"/>
          </p:nvPr>
        </p:nvSpPr>
        <p:spPr>
          <a:xfrm>
            <a:off x="522304" y="1207698"/>
            <a:ext cx="10346979" cy="4442604"/>
          </a:xfrm>
        </p:spPr>
        <p:txBody>
          <a:bodyPr anchor="t">
            <a:normAutofit/>
          </a:bodyPr>
          <a:lstStyle/>
          <a:p>
            <a:pPr algn="l"/>
            <a:br>
              <a:rPr lang="en-US" sz="1800"/>
            </a:br>
            <a:br>
              <a:rPr lang="en-US" sz="1800"/>
            </a:br>
            <a:r>
              <a:rPr lang="en-US" sz="1800"/>
              <a:t> - Map composed of colored polygons</a:t>
            </a:r>
            <a:br>
              <a:rPr lang="en-US" sz="1800"/>
            </a:br>
            <a:r>
              <a:rPr lang="en-US" sz="1800"/>
              <a:t> - Heatmap with geographic Boundaries</a:t>
            </a:r>
            <a:br>
              <a:rPr lang="en-US" sz="1800"/>
            </a:br>
            <a:r>
              <a:rPr lang="en-US" sz="1800"/>
              <a:t> - Socio –economics data</a:t>
            </a:r>
            <a:br>
              <a:rPr lang="en-US" sz="1800"/>
            </a:br>
            <a:endParaRPr lang="en-US" sz="1800"/>
          </a:p>
        </p:txBody>
      </p:sp>
      <p:sp>
        <p:nvSpPr>
          <p:cNvPr id="3" name="Title 1">
            <a:extLst>
              <a:ext uri="{FF2B5EF4-FFF2-40B4-BE49-F238E27FC236}">
                <a16:creationId xmlns:a16="http://schemas.microsoft.com/office/drawing/2014/main" id="{1469EBF0-3B02-BE06-9EF9-03C176F3606D}"/>
              </a:ext>
            </a:extLst>
          </p:cNvPr>
          <p:cNvSpPr txBox="1">
            <a:spLocks/>
          </p:cNvSpPr>
          <p:nvPr/>
        </p:nvSpPr>
        <p:spPr>
          <a:xfrm>
            <a:off x="-64169" y="296173"/>
            <a:ext cx="11519923" cy="911525"/>
          </a:xfrm>
          <a:prstGeom prst="rect">
            <a:avLst/>
          </a:prstGeom>
          <a:effectLst>
            <a:outerShdw blurRad="25400" dir="17880000">
              <a:srgbClr val="000000">
                <a:alpha val="46000"/>
              </a:srgbClr>
            </a:outerShdw>
          </a:effectLst>
        </p:spPr>
        <p:txBody>
          <a:bodyPr vert="horz" lIns="91440" tIns="45720" rIns="91440" bIns="45720" rtlCol="0" anchor="ctr">
            <a:normAutofit fontScale="92500"/>
          </a:bodyPr>
          <a:lstStyle>
            <a:lvl1pPr algn="ctr" defTabSz="457200" rtl="0" eaLnBrk="1" latinLnBrk="0" hangingPunct="1">
              <a:lnSpc>
                <a:spcPct val="90000"/>
              </a:lnSpc>
              <a:spcBef>
                <a:spcPct val="0"/>
              </a:spcBef>
              <a:buNone/>
              <a:defRPr sz="3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t> Global Migration Trends ( as </a:t>
            </a:r>
            <a:r>
              <a:rPr lang="en-US" err="1"/>
              <a:t>cloropleth</a:t>
            </a:r>
            <a:r>
              <a:rPr lang="en-US"/>
              <a:t> ) 2000 – 2019</a:t>
            </a:r>
          </a:p>
        </p:txBody>
      </p:sp>
      <p:grpSp>
        <p:nvGrpSpPr>
          <p:cNvPr id="11" name="Group 10">
            <a:extLst>
              <a:ext uri="{FF2B5EF4-FFF2-40B4-BE49-F238E27FC236}">
                <a16:creationId xmlns:a16="http://schemas.microsoft.com/office/drawing/2014/main" id="{36E540C9-A1A9-25CD-6865-24CE47019243}"/>
              </a:ext>
            </a:extLst>
          </p:cNvPr>
          <p:cNvGrpSpPr/>
          <p:nvPr/>
        </p:nvGrpSpPr>
        <p:grpSpPr>
          <a:xfrm>
            <a:off x="6881601" y="2119223"/>
            <a:ext cx="4966040" cy="4087142"/>
            <a:chOff x="5530515" y="2654744"/>
            <a:chExt cx="4966040" cy="4087142"/>
          </a:xfrm>
        </p:grpSpPr>
        <p:pic>
          <p:nvPicPr>
            <p:cNvPr id="5" name="Picture 4" descr="A map of the world&#10;&#10;Description automatically generated">
              <a:extLst>
                <a:ext uri="{FF2B5EF4-FFF2-40B4-BE49-F238E27FC236}">
                  <a16:creationId xmlns:a16="http://schemas.microsoft.com/office/drawing/2014/main" id="{3A80F725-02BD-C563-BD26-CA864B9945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9093" y="2654744"/>
              <a:ext cx="2457462" cy="2047885"/>
            </a:xfrm>
            <a:prstGeom prst="rect">
              <a:avLst/>
            </a:prstGeom>
          </p:spPr>
        </p:pic>
        <p:pic>
          <p:nvPicPr>
            <p:cNvPr id="7" name="Picture 6" descr="A map of the world&#10;&#10;Description automatically generated">
              <a:extLst>
                <a:ext uri="{FF2B5EF4-FFF2-40B4-BE49-F238E27FC236}">
                  <a16:creationId xmlns:a16="http://schemas.microsoft.com/office/drawing/2014/main" id="{E50695E1-3FA1-0B85-7C43-8BB2CD807E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9093" y="4702629"/>
              <a:ext cx="2447109" cy="2039257"/>
            </a:xfrm>
            <a:prstGeom prst="rect">
              <a:avLst/>
            </a:prstGeom>
          </p:spPr>
        </p:pic>
        <p:pic>
          <p:nvPicPr>
            <p:cNvPr id="9" name="Picture 8" descr="A graph of different countries/regions&#10;&#10;Description automatically generated">
              <a:extLst>
                <a:ext uri="{FF2B5EF4-FFF2-40B4-BE49-F238E27FC236}">
                  <a16:creationId xmlns:a16="http://schemas.microsoft.com/office/drawing/2014/main" id="{F452AF29-90E9-82B7-A71E-2FCAFBF1FE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30515" y="2654744"/>
              <a:ext cx="2507449" cy="4087142"/>
            </a:xfrm>
            <a:prstGeom prst="rect">
              <a:avLst/>
            </a:prstGeom>
          </p:spPr>
        </p:pic>
      </p:grpSp>
    </p:spTree>
    <p:extLst>
      <p:ext uri="{BB962C8B-B14F-4D97-AF65-F5344CB8AC3E}">
        <p14:creationId xmlns:p14="http://schemas.microsoft.com/office/powerpoint/2010/main" val="1684344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3EF5F-92DB-D593-24A1-00645FF43781}"/>
              </a:ext>
            </a:extLst>
          </p:cNvPr>
          <p:cNvSpPr>
            <a:spLocks noGrp="1"/>
          </p:cNvSpPr>
          <p:nvPr>
            <p:ph type="title"/>
          </p:nvPr>
        </p:nvSpPr>
        <p:spPr>
          <a:xfrm>
            <a:off x="522304" y="1207698"/>
            <a:ext cx="10346979" cy="4442604"/>
          </a:xfrm>
        </p:spPr>
        <p:txBody>
          <a:bodyPr anchor="t">
            <a:normAutofit/>
          </a:bodyPr>
          <a:lstStyle/>
          <a:p>
            <a:pPr algn="l"/>
            <a:r>
              <a:rPr lang="en-US" sz="1800" dirty="0"/>
              <a:t>Global Financial Environment</a:t>
            </a:r>
            <a:br>
              <a:rPr lang="en-US" sz="1800" dirty="0"/>
            </a:br>
            <a:br>
              <a:rPr lang="en-US" sz="1800" dirty="0"/>
            </a:br>
            <a:r>
              <a:rPr lang="en-US" sz="1800" dirty="0">
                <a:ln>
                  <a:solidFill>
                    <a:srgbClr val="000000">
                      <a:lumMod val="75000"/>
                      <a:lumOff val="25000"/>
                      <a:alpha val="10000"/>
                    </a:srgbClr>
                  </a:solidFill>
                </a:ln>
                <a:effectLst>
                  <a:outerShdw blurRad="9525" dist="25400" dir="14640000" algn="tl" rotWithShape="0">
                    <a:srgbClr val="000000">
                      <a:alpha val="30000"/>
                    </a:srgbClr>
                  </a:outerShdw>
                </a:effectLst>
              </a:rPr>
              <a:t>The impact of globalization and increasing economic opportunities can clearly be seen as a driver of migration from 2004 to 2007.</a:t>
            </a:r>
            <a:br>
              <a:rPr lang="en-US" sz="1800" dirty="0"/>
            </a:br>
            <a:br>
              <a:rPr lang="en-US" sz="1800" dirty="0"/>
            </a:br>
            <a:r>
              <a:rPr lang="en-US" sz="1800" dirty="0">
                <a:ln>
                  <a:solidFill>
                    <a:srgbClr val="000000">
                      <a:lumMod val="75000"/>
                      <a:lumOff val="25000"/>
                      <a:alpha val="10000"/>
                    </a:srgbClr>
                  </a:solidFill>
                </a:ln>
                <a:effectLst>
                  <a:outerShdw blurRad="9525" dist="25400" dir="14640000" algn="tl" rotWithShape="0">
                    <a:srgbClr val="000000">
                      <a:alpha val="30000"/>
                    </a:srgbClr>
                  </a:outerShdw>
                </a:effectLst>
              </a:rPr>
              <a:t>The global financial crisis in 2008 is almost certainly the cause of the dramatic decline in migration from 2008 – 2010 and is clearly seen in both the net migration and per capita migration charts.</a:t>
            </a:r>
            <a:br>
              <a:rPr lang="en-US" sz="1800" dirty="0"/>
            </a:br>
            <a:br>
              <a:rPr lang="en-US" sz="1800" dirty="0"/>
            </a:br>
            <a:r>
              <a:rPr lang="en-US" sz="1800" dirty="0">
                <a:ln>
                  <a:solidFill>
                    <a:srgbClr val="000000">
                      <a:lumMod val="75000"/>
                      <a:lumOff val="25000"/>
                      <a:alpha val="10000"/>
                    </a:srgbClr>
                  </a:solidFill>
                </a:ln>
                <a:effectLst>
                  <a:outerShdw blurRad="9525" dist="25400" dir="14640000" algn="tl" rotWithShape="0">
                    <a:srgbClr val="000000">
                      <a:alpha val="30000"/>
                    </a:srgbClr>
                  </a:outerShdw>
                </a:effectLst>
              </a:rPr>
              <a:t>In the per capita outflow chart we can clearly see important trends in a number of small counties that are not evident in the net migration charts. This demonstrates the value of engineered features and suggest that other derived features could be used to identify and analyze trends in this data set.</a:t>
            </a:r>
          </a:p>
        </p:txBody>
      </p:sp>
      <p:sp>
        <p:nvSpPr>
          <p:cNvPr id="3" name="Title 1">
            <a:extLst>
              <a:ext uri="{FF2B5EF4-FFF2-40B4-BE49-F238E27FC236}">
                <a16:creationId xmlns:a16="http://schemas.microsoft.com/office/drawing/2014/main" id="{1469EBF0-3B02-BE06-9EF9-03C176F3606D}"/>
              </a:ext>
            </a:extLst>
          </p:cNvPr>
          <p:cNvSpPr txBox="1">
            <a:spLocks/>
          </p:cNvSpPr>
          <p:nvPr/>
        </p:nvSpPr>
        <p:spPr>
          <a:xfrm>
            <a:off x="70854" y="296172"/>
            <a:ext cx="7227093" cy="911525"/>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3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t>Global Migration Flow Analysis</a:t>
            </a:r>
          </a:p>
        </p:txBody>
      </p:sp>
    </p:spTree>
    <p:extLst>
      <p:ext uri="{BB962C8B-B14F-4D97-AF65-F5344CB8AC3E}">
        <p14:creationId xmlns:p14="http://schemas.microsoft.com/office/powerpoint/2010/main" val="2266892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3EF5F-92DB-D593-24A1-00645FF43781}"/>
              </a:ext>
            </a:extLst>
          </p:cNvPr>
          <p:cNvSpPr>
            <a:spLocks noGrp="1"/>
          </p:cNvSpPr>
          <p:nvPr>
            <p:ph type="title"/>
          </p:nvPr>
        </p:nvSpPr>
        <p:spPr>
          <a:xfrm>
            <a:off x="522304" y="1207698"/>
            <a:ext cx="10346979" cy="3515635"/>
          </a:xfrm>
        </p:spPr>
        <p:txBody>
          <a:bodyPr anchor="t">
            <a:normAutofit fontScale="90000"/>
          </a:bodyPr>
          <a:lstStyle/>
          <a:p>
            <a:pPr algn="l"/>
            <a:r>
              <a:rPr lang="en-US" sz="1800" dirty="0">
                <a:ln>
                  <a:solidFill>
                    <a:srgbClr val="000000">
                      <a:lumMod val="75000"/>
                      <a:lumOff val="25000"/>
                      <a:alpha val="10000"/>
                    </a:srgbClr>
                  </a:solidFill>
                </a:ln>
                <a:effectLst>
                  <a:outerShdw blurRad="9525" dist="25400" dir="14640000" algn="tl" rotWithShape="0">
                    <a:srgbClr val="000000">
                      <a:alpha val="30000"/>
                    </a:srgbClr>
                  </a:outerShdw>
                </a:effectLst>
                <a:ea typeface="+mj-lt"/>
                <a:cs typeface="+mj-lt"/>
              </a:rPr>
              <a:t>Syrian Crisis</a:t>
            </a:r>
            <a:br>
              <a:rPr lang="en-US" sz="1800" dirty="0">
                <a:ln>
                  <a:solidFill>
                    <a:srgbClr val="000000">
                      <a:lumMod val="75000"/>
                      <a:lumOff val="25000"/>
                      <a:alpha val="10000"/>
                    </a:srgbClr>
                  </a:solidFill>
                </a:ln>
                <a:effectLst>
                  <a:outerShdw blurRad="9525" dist="25400" dir="14640000" algn="tl" rotWithShape="0">
                    <a:srgbClr val="000000">
                      <a:alpha val="30000"/>
                    </a:srgbClr>
                  </a:outerShdw>
                </a:effectLst>
                <a:ea typeface="+mj-lt"/>
                <a:cs typeface="+mj-lt"/>
              </a:rPr>
            </a:br>
            <a:br>
              <a:rPr lang="en-US" sz="1800" dirty="0">
                <a:ln>
                  <a:solidFill>
                    <a:srgbClr val="000000">
                      <a:lumMod val="75000"/>
                      <a:lumOff val="25000"/>
                      <a:alpha val="10000"/>
                    </a:srgbClr>
                  </a:solidFill>
                </a:ln>
                <a:effectLst>
                  <a:outerShdw blurRad="9525" dist="25400" dir="14640000" algn="tl" rotWithShape="0">
                    <a:srgbClr val="000000">
                      <a:alpha val="30000"/>
                    </a:srgbClr>
                  </a:outerShdw>
                </a:effectLst>
                <a:ea typeface="+mj-lt"/>
                <a:cs typeface="+mj-lt"/>
              </a:rPr>
            </a:br>
            <a:r>
              <a:rPr lang="en-US" sz="1800" dirty="0">
                <a:ln>
                  <a:solidFill>
                    <a:srgbClr val="000000">
                      <a:lumMod val="75000"/>
                      <a:lumOff val="25000"/>
                      <a:alpha val="10000"/>
                    </a:srgbClr>
                  </a:solidFill>
                </a:ln>
                <a:effectLst>
                  <a:outerShdw blurRad="9525" dist="25400" dir="14640000" algn="tl" rotWithShape="0">
                    <a:srgbClr val="000000">
                      <a:alpha val="30000"/>
                    </a:srgbClr>
                  </a:outerShdw>
                </a:effectLst>
                <a:ea typeface="+mj-lt"/>
                <a:cs typeface="+mj-lt"/>
              </a:rPr>
              <a:t>This data set can also be used to identify and analyze the impact of political crisis or natural disasters. </a:t>
            </a:r>
            <a:br>
              <a:rPr lang="en-US" sz="1800" dirty="0">
                <a:ln>
                  <a:solidFill>
                    <a:srgbClr val="000000">
                      <a:lumMod val="75000"/>
                      <a:lumOff val="25000"/>
                      <a:alpha val="10000"/>
                    </a:srgbClr>
                  </a:solidFill>
                </a:ln>
                <a:effectLst>
                  <a:outerShdw blurRad="9525" dist="25400" dir="14640000" algn="tl" rotWithShape="0">
                    <a:srgbClr val="000000">
                      <a:alpha val="30000"/>
                    </a:srgbClr>
                  </a:outerShdw>
                </a:effectLst>
                <a:ea typeface="+mj-lt"/>
                <a:cs typeface="+mj-lt"/>
              </a:rPr>
            </a:br>
            <a:r>
              <a:rPr lang="en-US" sz="1800" dirty="0">
                <a:ln>
                  <a:solidFill>
                    <a:srgbClr val="000000">
                      <a:lumMod val="75000"/>
                      <a:lumOff val="25000"/>
                      <a:alpha val="10000"/>
                    </a:srgbClr>
                  </a:solidFill>
                </a:ln>
                <a:effectLst>
                  <a:outerShdw blurRad="9525" dist="25400" dir="14640000" algn="tl" rotWithShape="0">
                    <a:srgbClr val="000000">
                      <a:alpha val="30000"/>
                    </a:srgbClr>
                  </a:outerShdw>
                </a:effectLst>
                <a:ea typeface="+mj-lt"/>
                <a:cs typeface="+mj-lt"/>
              </a:rPr>
              <a:t>In particular the war in Syria lead to massive migration flows out of Syria and into Europe and the Middle East</a:t>
            </a:r>
            <a:br>
              <a:rPr lang="en-US" sz="1800" dirty="0">
                <a:ln>
                  <a:solidFill>
                    <a:srgbClr val="000000">
                      <a:lumMod val="75000"/>
                      <a:lumOff val="25000"/>
                      <a:alpha val="10000"/>
                    </a:srgbClr>
                  </a:solidFill>
                </a:ln>
                <a:effectLst>
                  <a:outerShdw blurRad="9525" dist="25400" dir="14640000" algn="tl" rotWithShape="0">
                    <a:srgbClr val="000000">
                      <a:alpha val="30000"/>
                    </a:srgbClr>
                  </a:outerShdw>
                </a:effectLst>
                <a:ea typeface="+mj-lt"/>
                <a:cs typeface="+mj-lt"/>
              </a:rPr>
            </a:br>
            <a:br>
              <a:rPr lang="en-US" sz="1800" dirty="0">
                <a:ln>
                  <a:solidFill>
                    <a:srgbClr val="000000">
                      <a:lumMod val="75000"/>
                      <a:lumOff val="25000"/>
                      <a:alpha val="10000"/>
                    </a:srgbClr>
                  </a:solidFill>
                </a:ln>
                <a:effectLst>
                  <a:outerShdw blurRad="9525" dist="25400" dir="14640000" algn="tl" rotWithShape="0">
                    <a:srgbClr val="000000">
                      <a:alpha val="30000"/>
                    </a:srgbClr>
                  </a:outerShdw>
                </a:effectLst>
                <a:ea typeface="+mj-lt"/>
                <a:cs typeface="+mj-lt"/>
              </a:rPr>
            </a:br>
            <a:r>
              <a:rPr lang="en-US" sz="1800" dirty="0">
                <a:ln>
                  <a:solidFill>
                    <a:srgbClr val="000000">
                      <a:lumMod val="75000"/>
                      <a:lumOff val="25000"/>
                      <a:alpha val="10000"/>
                    </a:srgbClr>
                  </a:solidFill>
                </a:ln>
                <a:effectLst>
                  <a:outerShdw blurRad="9525" dist="25400" dir="14640000" algn="tl" rotWithShape="0">
                    <a:srgbClr val="000000">
                      <a:alpha val="30000"/>
                    </a:srgbClr>
                  </a:outerShdw>
                </a:effectLst>
                <a:ea typeface="+mj-lt"/>
                <a:cs typeface="+mj-lt"/>
              </a:rPr>
              <a:t>The Syrian diaspora can clearly be seen in the net migration chart, with large inflows to Jordan and Iran</a:t>
            </a:r>
            <a:br>
              <a:rPr lang="en-US" sz="1800" dirty="0">
                <a:ln>
                  <a:solidFill>
                    <a:srgbClr val="000000">
                      <a:lumMod val="75000"/>
                      <a:lumOff val="25000"/>
                      <a:alpha val="10000"/>
                    </a:srgbClr>
                  </a:solidFill>
                </a:ln>
                <a:effectLst>
                  <a:outerShdw blurRad="9525" dist="25400" dir="14640000" algn="tl" rotWithShape="0">
                    <a:srgbClr val="000000">
                      <a:alpha val="30000"/>
                    </a:srgbClr>
                  </a:outerShdw>
                </a:effectLst>
                <a:ea typeface="+mj-lt"/>
                <a:cs typeface="+mj-lt"/>
              </a:rPr>
            </a:br>
            <a:r>
              <a:rPr lang="en-US" sz="1800" dirty="0">
                <a:ln>
                  <a:solidFill>
                    <a:srgbClr val="000000">
                      <a:lumMod val="75000"/>
                      <a:lumOff val="25000"/>
                      <a:alpha val="10000"/>
                    </a:srgbClr>
                  </a:solidFill>
                </a:ln>
                <a:effectLst>
                  <a:outerShdw blurRad="9525" dist="25400" dir="14640000" algn="tl" rotWithShape="0">
                    <a:srgbClr val="000000">
                      <a:alpha val="30000"/>
                    </a:srgbClr>
                  </a:outerShdw>
                </a:effectLst>
                <a:ea typeface="+mj-lt"/>
                <a:cs typeface="+mj-lt"/>
              </a:rPr>
              <a:t>in 2014 - 2015.</a:t>
            </a:r>
            <a:br>
              <a:rPr lang="en-US" sz="1800" dirty="0">
                <a:ln>
                  <a:solidFill>
                    <a:srgbClr val="000000">
                      <a:lumMod val="75000"/>
                      <a:lumOff val="25000"/>
                      <a:alpha val="10000"/>
                    </a:srgbClr>
                  </a:solidFill>
                </a:ln>
                <a:effectLst>
                  <a:outerShdw blurRad="9525" dist="25400" dir="14640000" algn="tl" rotWithShape="0">
                    <a:srgbClr val="000000">
                      <a:alpha val="30000"/>
                    </a:srgbClr>
                  </a:outerShdw>
                </a:effectLst>
                <a:ea typeface="+mj-lt"/>
                <a:cs typeface="+mj-lt"/>
              </a:rPr>
            </a:br>
            <a:br>
              <a:rPr lang="en-US" sz="1800" dirty="0">
                <a:ln>
                  <a:solidFill>
                    <a:srgbClr val="000000">
                      <a:lumMod val="75000"/>
                      <a:lumOff val="25000"/>
                      <a:alpha val="10000"/>
                    </a:srgbClr>
                  </a:solidFill>
                </a:ln>
                <a:effectLst>
                  <a:outerShdw blurRad="9525" dist="25400" dir="14640000" algn="tl" rotWithShape="0">
                    <a:srgbClr val="000000">
                      <a:alpha val="30000"/>
                    </a:srgbClr>
                  </a:outerShdw>
                </a:effectLst>
                <a:ea typeface="+mj-lt"/>
                <a:cs typeface="+mj-lt"/>
              </a:rPr>
            </a:br>
            <a:r>
              <a:rPr lang="en-US" sz="1800" dirty="0">
                <a:ln>
                  <a:solidFill>
                    <a:srgbClr val="000000">
                      <a:lumMod val="75000"/>
                      <a:lumOff val="25000"/>
                      <a:alpha val="10000"/>
                    </a:srgbClr>
                  </a:solidFill>
                </a:ln>
                <a:effectLst>
                  <a:outerShdw blurRad="9525" dist="25400" dir="14640000" algn="tl" rotWithShape="0">
                    <a:srgbClr val="000000">
                      <a:alpha val="30000"/>
                    </a:srgbClr>
                  </a:outerShdw>
                </a:effectLst>
                <a:ea typeface="+mj-lt"/>
                <a:cs typeface="+mj-lt"/>
              </a:rPr>
              <a:t>In the net migration outflow chart we can clearly see the exodus from Syria in 2013 – 2016. Additionally we can see large outflows in Pakistan and Venezuela but we do not analyze those trends here.</a:t>
            </a:r>
            <a:br>
              <a:rPr lang="en-US" sz="1800" dirty="0">
                <a:ln>
                  <a:solidFill>
                    <a:srgbClr val="000000">
                      <a:lumMod val="75000"/>
                      <a:lumOff val="25000"/>
                      <a:alpha val="10000"/>
                    </a:srgbClr>
                  </a:solidFill>
                </a:ln>
                <a:effectLst>
                  <a:outerShdw blurRad="9525" dist="25400" dir="14640000" algn="tl" rotWithShape="0">
                    <a:srgbClr val="000000">
                      <a:alpha val="30000"/>
                    </a:srgbClr>
                  </a:outerShdw>
                </a:effectLst>
                <a:ea typeface="+mj-lt"/>
                <a:cs typeface="+mj-lt"/>
              </a:rPr>
            </a:br>
            <a:br>
              <a:rPr lang="en-US" sz="1800" dirty="0">
                <a:ea typeface="+mj-lt"/>
                <a:cs typeface="+mj-lt"/>
              </a:rPr>
            </a:br>
            <a:r>
              <a:rPr lang="en-US" sz="1800" dirty="0"/>
              <a:t> </a:t>
            </a:r>
            <a:endParaRPr lang="en-US" sz="1800" dirty="0">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sp>
        <p:nvSpPr>
          <p:cNvPr id="3" name="Title 1">
            <a:extLst>
              <a:ext uri="{FF2B5EF4-FFF2-40B4-BE49-F238E27FC236}">
                <a16:creationId xmlns:a16="http://schemas.microsoft.com/office/drawing/2014/main" id="{1469EBF0-3B02-BE06-9EF9-03C176F3606D}"/>
              </a:ext>
            </a:extLst>
          </p:cNvPr>
          <p:cNvSpPr txBox="1">
            <a:spLocks/>
          </p:cNvSpPr>
          <p:nvPr/>
        </p:nvSpPr>
        <p:spPr>
          <a:xfrm>
            <a:off x="0" y="296173"/>
            <a:ext cx="7227093" cy="911525"/>
          </a:xfrm>
          <a:prstGeom prst="rect">
            <a:avLst/>
          </a:prstGeom>
          <a:effectLst>
            <a:outerShdw blurRad="25400" dir="17880000">
              <a:srgbClr val="000000">
                <a:alpha val="46000"/>
              </a:srgbClr>
            </a:outerShdw>
          </a:effectLst>
        </p:spPr>
        <p:txBody>
          <a:bodyPr vert="horz" lIns="91440" tIns="45720" rIns="91440" bIns="45720" rtlCol="0" anchor="ctr">
            <a:normAutofit fontScale="92500"/>
          </a:bodyPr>
          <a:lstStyle>
            <a:lvl1pPr algn="ctr" defTabSz="457200" rtl="0" eaLnBrk="1" latinLnBrk="0" hangingPunct="1">
              <a:lnSpc>
                <a:spcPct val="90000"/>
              </a:lnSpc>
              <a:spcBef>
                <a:spcPct val="0"/>
              </a:spcBef>
              <a:buNone/>
              <a:defRPr sz="3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t>Global Migration Event Analysis</a:t>
            </a:r>
          </a:p>
        </p:txBody>
      </p:sp>
    </p:spTree>
    <p:extLst>
      <p:ext uri="{BB962C8B-B14F-4D97-AF65-F5344CB8AC3E}">
        <p14:creationId xmlns:p14="http://schemas.microsoft.com/office/powerpoint/2010/main" val="41655044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3EF5F-92DB-D593-24A1-00645FF43781}"/>
              </a:ext>
            </a:extLst>
          </p:cNvPr>
          <p:cNvSpPr>
            <a:spLocks noGrp="1"/>
          </p:cNvSpPr>
          <p:nvPr>
            <p:ph type="title"/>
          </p:nvPr>
        </p:nvSpPr>
        <p:spPr>
          <a:xfrm>
            <a:off x="522304" y="1207698"/>
            <a:ext cx="10346979" cy="4442604"/>
          </a:xfrm>
        </p:spPr>
        <p:txBody>
          <a:bodyPr anchor="t">
            <a:normAutofit fontScale="90000"/>
          </a:bodyPr>
          <a:lstStyle/>
          <a:p>
            <a:pPr algn="l"/>
            <a:r>
              <a:rPr lang="en-US" sz="1800" dirty="0"/>
              <a:t>Global Migration </a:t>
            </a:r>
            <a:br>
              <a:rPr lang="en-US" sz="1800" dirty="0"/>
            </a:br>
            <a:br>
              <a:rPr lang="en-US" sz="1800" dirty="0"/>
            </a:br>
            <a:r>
              <a:rPr lang="en-US" sz="1800" dirty="0">
                <a:ln>
                  <a:solidFill>
                    <a:srgbClr val="000000">
                      <a:lumMod val="75000"/>
                      <a:lumOff val="25000"/>
                      <a:alpha val="10000"/>
                    </a:srgbClr>
                  </a:solidFill>
                </a:ln>
                <a:effectLst>
                  <a:outerShdw blurRad="9525" dist="25400" dir="14640000" algn="tl" rotWithShape="0">
                    <a:srgbClr val="000000">
                      <a:alpha val="30000"/>
                    </a:srgbClr>
                  </a:outerShdw>
                </a:effectLst>
                <a:cs typeface="+mj-lt"/>
              </a:rPr>
              <a:t>We would suggest expanding the data to include : </a:t>
            </a:r>
            <a:br>
              <a:rPr lang="en-US" sz="1800" dirty="0">
                <a:cs typeface="+mj-lt"/>
              </a:rPr>
            </a:br>
            <a:br>
              <a:rPr lang="en-US" sz="1800" dirty="0">
                <a:cs typeface="+mj-lt"/>
              </a:rPr>
            </a:br>
            <a:r>
              <a:rPr lang="en-US" sz="1800" dirty="0">
                <a:ea typeface="+mj-lt"/>
                <a:cs typeface="+mj-lt"/>
              </a:rPr>
              <a:t>- Data set with both the source and destination countries</a:t>
            </a:r>
            <a:br>
              <a:rPr lang="en-US" sz="1800" dirty="0">
                <a:ea typeface="+mj-lt"/>
                <a:cs typeface="+mj-lt"/>
              </a:rPr>
            </a:br>
            <a:r>
              <a:rPr lang="en-US" sz="1800" dirty="0">
                <a:ea typeface="+mj-lt"/>
                <a:cs typeface="+mj-lt"/>
              </a:rPr>
              <a:t>- Data set with remittances by country and year</a:t>
            </a:r>
            <a:br>
              <a:rPr lang="en-US" sz="1800" dirty="0">
                <a:ea typeface="+mj-lt"/>
                <a:cs typeface="+mj-lt"/>
              </a:rPr>
            </a:br>
            <a:r>
              <a:rPr lang="en-US" sz="1800" dirty="0">
                <a:ea typeface="+mj-lt"/>
                <a:cs typeface="+mj-lt"/>
              </a:rPr>
              <a:t>- Higher frequency data </a:t>
            </a:r>
            <a:br>
              <a:rPr lang="en-US" sz="1800" dirty="0">
                <a:ln>
                  <a:solidFill>
                    <a:srgbClr val="000000">
                      <a:lumMod val="75000"/>
                      <a:lumOff val="25000"/>
                      <a:alpha val="10000"/>
                    </a:srgbClr>
                  </a:solidFill>
                </a:ln>
                <a:effectLst>
                  <a:outerShdw blurRad="9525" dist="25400" dir="14640000" algn="tl" rotWithShape="0">
                    <a:srgbClr val="000000">
                      <a:alpha val="30000"/>
                    </a:srgbClr>
                  </a:outerShdw>
                </a:effectLst>
                <a:ea typeface="+mj-lt"/>
                <a:cs typeface="+mj-lt"/>
              </a:rPr>
            </a:br>
            <a:r>
              <a:rPr lang="en-US" sz="1800" dirty="0">
                <a:ln>
                  <a:solidFill>
                    <a:srgbClr val="000000">
                      <a:lumMod val="75000"/>
                      <a:lumOff val="25000"/>
                      <a:alpha val="10000"/>
                    </a:srgbClr>
                  </a:solidFill>
                </a:ln>
                <a:effectLst>
                  <a:outerShdw blurRad="9525" dist="25400" dir="14640000" algn="tl" rotWithShape="0">
                    <a:srgbClr val="000000">
                      <a:alpha val="30000"/>
                    </a:srgbClr>
                  </a:outerShdw>
                </a:effectLst>
                <a:ea typeface="+mj-lt"/>
                <a:cs typeface="+mj-lt"/>
              </a:rPr>
              <a:t>- Utilization of Machine Learning algorithms </a:t>
            </a:r>
            <a:br>
              <a:rPr lang="en-US" sz="1800" dirty="0">
                <a:ea typeface="+mj-lt"/>
                <a:cs typeface="+mj-lt"/>
              </a:rPr>
            </a:br>
            <a:br>
              <a:rPr lang="en-US" sz="1800" dirty="0"/>
            </a:br>
            <a:r>
              <a:rPr lang="en-US" sz="1800" dirty="0">
                <a:ea typeface="+mj-lt"/>
                <a:cs typeface="+mj-lt"/>
              </a:rPr>
              <a:t>This should allow us to explore a broader range of issues to include : </a:t>
            </a:r>
            <a:br>
              <a:rPr lang="en-US" sz="1800" dirty="0">
                <a:ea typeface="+mj-lt"/>
                <a:cs typeface="+mj-lt"/>
              </a:rPr>
            </a:br>
            <a:br>
              <a:rPr lang="en-US" sz="1800" dirty="0"/>
            </a:br>
            <a:r>
              <a:rPr lang="en-US" sz="1800" dirty="0"/>
              <a:t> - Complexity and Diversity</a:t>
            </a:r>
            <a:br>
              <a:rPr lang="en-US" sz="1800" dirty="0"/>
            </a:br>
            <a:r>
              <a:rPr lang="en-US" sz="1800" dirty="0"/>
              <a:t> - Demographic Impact</a:t>
            </a:r>
            <a:br>
              <a:rPr lang="en-US" sz="1800" dirty="0"/>
            </a:br>
            <a:r>
              <a:rPr lang="en-US" sz="1800" dirty="0"/>
              <a:t> - Economic Contribution</a:t>
            </a:r>
            <a:br>
              <a:rPr lang="en-US" sz="1800" dirty="0"/>
            </a:br>
            <a:r>
              <a:rPr lang="en-US" sz="1800" dirty="0"/>
              <a:t> - Challenges and Opportunities</a:t>
            </a:r>
            <a:br>
              <a:rPr lang="en-US" sz="1800" dirty="0"/>
            </a:br>
            <a:r>
              <a:rPr lang="en-US" sz="1800" dirty="0"/>
              <a:t> - Humanitarians Concerns</a:t>
            </a:r>
            <a:br>
              <a:rPr lang="en-US" sz="1800" dirty="0"/>
            </a:br>
            <a:r>
              <a:rPr lang="en-US" sz="1800" dirty="0"/>
              <a:t> - Policy and Governances</a:t>
            </a:r>
            <a:br>
              <a:rPr lang="en-US" sz="1800" dirty="0"/>
            </a:br>
            <a:r>
              <a:rPr lang="en-US" sz="1800" dirty="0"/>
              <a:t> - Globalization and Connectivity</a:t>
            </a:r>
            <a:endParaRPr lang="en-US">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sp>
        <p:nvSpPr>
          <p:cNvPr id="3" name="Title 1">
            <a:extLst>
              <a:ext uri="{FF2B5EF4-FFF2-40B4-BE49-F238E27FC236}">
                <a16:creationId xmlns:a16="http://schemas.microsoft.com/office/drawing/2014/main" id="{1469EBF0-3B02-BE06-9EF9-03C176F3606D}"/>
              </a:ext>
            </a:extLst>
          </p:cNvPr>
          <p:cNvSpPr txBox="1">
            <a:spLocks/>
          </p:cNvSpPr>
          <p:nvPr/>
        </p:nvSpPr>
        <p:spPr>
          <a:xfrm>
            <a:off x="0" y="296173"/>
            <a:ext cx="7227093" cy="911525"/>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3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t>Conclusion and Future Work</a:t>
            </a:r>
          </a:p>
        </p:txBody>
      </p:sp>
    </p:spTree>
    <p:extLst>
      <p:ext uri="{BB962C8B-B14F-4D97-AF65-F5344CB8AC3E}">
        <p14:creationId xmlns:p14="http://schemas.microsoft.com/office/powerpoint/2010/main" val="784178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3EF5F-92DB-D593-24A1-00645FF43781}"/>
              </a:ext>
            </a:extLst>
          </p:cNvPr>
          <p:cNvSpPr>
            <a:spLocks noGrp="1"/>
          </p:cNvSpPr>
          <p:nvPr>
            <p:ph type="title"/>
          </p:nvPr>
        </p:nvSpPr>
        <p:spPr>
          <a:xfrm>
            <a:off x="522304" y="1207698"/>
            <a:ext cx="10346979" cy="4442604"/>
          </a:xfrm>
        </p:spPr>
        <p:txBody>
          <a:bodyPr anchor="t">
            <a:normAutofit/>
          </a:bodyPr>
          <a:lstStyle/>
          <a:p>
            <a:pPr algn="l"/>
            <a:r>
              <a:rPr lang="en-US" sz="1800"/>
              <a:t>Global Migration  </a:t>
            </a:r>
            <a:br>
              <a:rPr lang="en-US" sz="1800"/>
            </a:br>
            <a:br>
              <a:rPr lang="en-US" sz="1800"/>
            </a:br>
            <a:r>
              <a:rPr lang="en-US" sz="1800"/>
              <a:t>Global migration is characterized by periods of intense flows of migrants. Sometimes these flows are closed by economics events and sometimes by disasters both political and naturals.</a:t>
            </a:r>
            <a:br>
              <a:rPr lang="en-US" sz="1800"/>
            </a:br>
            <a:br>
              <a:rPr lang="en-US" sz="1800"/>
            </a:br>
            <a:r>
              <a:rPr lang="en-US" sz="1800"/>
              <a:t>Our hypothesis is that by using just two world banks datasets we can protect and analyze these migrations flows.</a:t>
            </a:r>
            <a:br>
              <a:rPr lang="en-US" sz="1800"/>
            </a:br>
            <a:br>
              <a:rPr lang="en-US" sz="1800"/>
            </a:br>
            <a:r>
              <a:rPr lang="en-US" sz="1800"/>
              <a:t>The World Bank collects a wide variety of  the economics and political data  in order to  understand and predict global trend that affect global economics. In particular , the World Bank collects annual data on the population in net migration of every country in the world.</a:t>
            </a:r>
            <a:br>
              <a:rPr lang="en-US" sz="1800"/>
            </a:br>
            <a:br>
              <a:rPr lang="en-US" sz="1800"/>
            </a:br>
            <a:br>
              <a:rPr lang="en-US" sz="1800"/>
            </a:br>
            <a:r>
              <a:rPr lang="en-US" sz="1800"/>
              <a:t>This presentation will show  that will just  these two data series we can indeed detect and analyze critical events in global migration and economics.</a:t>
            </a:r>
          </a:p>
        </p:txBody>
      </p:sp>
      <p:sp>
        <p:nvSpPr>
          <p:cNvPr id="3" name="Title 1">
            <a:extLst>
              <a:ext uri="{FF2B5EF4-FFF2-40B4-BE49-F238E27FC236}">
                <a16:creationId xmlns:a16="http://schemas.microsoft.com/office/drawing/2014/main" id="{1469EBF0-3B02-BE06-9EF9-03C176F3606D}"/>
              </a:ext>
            </a:extLst>
          </p:cNvPr>
          <p:cNvSpPr txBox="1">
            <a:spLocks/>
          </p:cNvSpPr>
          <p:nvPr/>
        </p:nvSpPr>
        <p:spPr>
          <a:xfrm>
            <a:off x="70854" y="296172"/>
            <a:ext cx="7227093" cy="911525"/>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3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t>Introduction Global Migration</a:t>
            </a:r>
          </a:p>
        </p:txBody>
      </p:sp>
    </p:spTree>
    <p:extLst>
      <p:ext uri="{BB962C8B-B14F-4D97-AF65-F5344CB8AC3E}">
        <p14:creationId xmlns:p14="http://schemas.microsoft.com/office/powerpoint/2010/main" val="1813006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3EF5F-92DB-D593-24A1-00645FF43781}"/>
              </a:ext>
            </a:extLst>
          </p:cNvPr>
          <p:cNvSpPr>
            <a:spLocks noGrp="1"/>
          </p:cNvSpPr>
          <p:nvPr>
            <p:ph type="title"/>
          </p:nvPr>
        </p:nvSpPr>
        <p:spPr>
          <a:xfrm>
            <a:off x="522304" y="1207698"/>
            <a:ext cx="10346979" cy="4442604"/>
          </a:xfrm>
        </p:spPr>
        <p:txBody>
          <a:bodyPr anchor="t">
            <a:normAutofit fontScale="90000"/>
          </a:bodyPr>
          <a:lstStyle/>
          <a:p>
            <a:pPr algn="l"/>
            <a:r>
              <a:rPr lang="en-US" sz="1800" dirty="0"/>
              <a:t>World Bank Net Migration Dataset</a:t>
            </a:r>
            <a:br>
              <a:rPr lang="en-US" sz="1800" dirty="0"/>
            </a:br>
            <a:br>
              <a:rPr lang="en-US" sz="1800" dirty="0"/>
            </a:br>
            <a:br>
              <a:rPr lang="en-US" sz="1800" dirty="0"/>
            </a:br>
            <a:r>
              <a:rPr lang="en-US" sz="1800" dirty="0"/>
              <a:t>Data set name : Net Migration</a:t>
            </a:r>
            <a:br>
              <a:rPr lang="en-US" sz="1800" dirty="0"/>
            </a:br>
            <a:r>
              <a:rPr lang="en-US" sz="1800" dirty="0"/>
              <a:t>Code : SM.POP.NETM</a:t>
            </a:r>
            <a:br>
              <a:rPr lang="en-US" sz="1800" dirty="0"/>
            </a:br>
            <a:r>
              <a:rPr lang="en-US" sz="1800" dirty="0"/>
              <a:t>Period : Annual</a:t>
            </a:r>
            <a:br>
              <a:rPr lang="en-US" sz="1800" dirty="0"/>
            </a:br>
            <a:r>
              <a:rPr lang="en-US" sz="1800" dirty="0"/>
              <a:t>Source :  United Nation Population Division. World population Projects : 2022 revision</a:t>
            </a:r>
            <a:br>
              <a:rPr lang="en-US" sz="1800" dirty="0"/>
            </a:br>
            <a:r>
              <a:rPr lang="en-US" sz="1800"/>
              <a:t>webpage : https://databank.worldbank.org/metadataglossary/population-estimates-and-</a:t>
            </a:r>
            <a:r>
              <a:rPr lang="en-US" sz="1800" dirty="0"/>
              <a:t>projections/series/SM.POP.NETM</a:t>
            </a:r>
            <a:br>
              <a:rPr lang="en-US" sz="1800" dirty="0"/>
            </a:br>
            <a:br>
              <a:rPr lang="en-US" sz="1800" dirty="0"/>
            </a:br>
            <a:r>
              <a:rPr lang="en-US" sz="1800"/>
              <a:t>Data set name : Population Total</a:t>
            </a:r>
            <a:br>
              <a:rPr lang="en-US" sz="1800" dirty="0"/>
            </a:br>
            <a:r>
              <a:rPr lang="en-US" sz="1800" dirty="0"/>
              <a:t>Code : SP.POP.POTL</a:t>
            </a:r>
            <a:br>
              <a:rPr lang="en-US" sz="1800" dirty="0"/>
            </a:br>
            <a:r>
              <a:rPr lang="en-US" sz="1800" dirty="0"/>
              <a:t>Period : Annual</a:t>
            </a:r>
            <a:br>
              <a:rPr lang="en-US" sz="1800" dirty="0"/>
            </a:br>
            <a:r>
              <a:rPr lang="en-US" sz="1800" dirty="0"/>
              <a:t>Source :  United Nation Population Division. World population Projects : 2022 revision</a:t>
            </a:r>
            <a:br>
              <a:rPr lang="en-US" sz="1800" dirty="0"/>
            </a:br>
            <a:r>
              <a:rPr lang="en-US" sz="1800" dirty="0"/>
              <a:t>webpage : </a:t>
            </a:r>
            <a:r>
              <a:rPr lang="en-US" sz="1800" dirty="0">
                <a:hlinkClick r:id="rId2"/>
              </a:rPr>
              <a:t>https://databank.worldbank.org/metadataglossary/gender-statistics/series/SP.POP.TOTL</a:t>
            </a:r>
            <a:br>
              <a:rPr lang="en-US" sz="1800" dirty="0"/>
            </a:br>
            <a:br>
              <a:rPr lang="en-US" sz="1800" dirty="0"/>
            </a:br>
            <a:r>
              <a:rPr lang="en-US" sz="1800" dirty="0"/>
              <a:t>This data are collected by the world bank and published  and revised annually , with reliable data available up to approximately two years in the past.  While all survey data contains errors, this is the most reliable data available.</a:t>
            </a:r>
            <a:br>
              <a:rPr lang="en-US" sz="1800" dirty="0"/>
            </a:br>
            <a:br>
              <a:rPr lang="en-US" sz="1800" dirty="0"/>
            </a:br>
            <a:br>
              <a:rPr lang="en-US" sz="1800" dirty="0"/>
            </a:br>
            <a:endParaRPr lang="en-US" sz="1800"/>
          </a:p>
        </p:txBody>
      </p:sp>
      <p:sp>
        <p:nvSpPr>
          <p:cNvPr id="3" name="Title 1">
            <a:extLst>
              <a:ext uri="{FF2B5EF4-FFF2-40B4-BE49-F238E27FC236}">
                <a16:creationId xmlns:a16="http://schemas.microsoft.com/office/drawing/2014/main" id="{1469EBF0-3B02-BE06-9EF9-03C176F3606D}"/>
              </a:ext>
            </a:extLst>
          </p:cNvPr>
          <p:cNvSpPr txBox="1">
            <a:spLocks/>
          </p:cNvSpPr>
          <p:nvPr/>
        </p:nvSpPr>
        <p:spPr>
          <a:xfrm>
            <a:off x="0" y="296173"/>
            <a:ext cx="8624572" cy="911525"/>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3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t>Technical Description of Data </a:t>
            </a:r>
          </a:p>
        </p:txBody>
      </p:sp>
    </p:spTree>
    <p:extLst>
      <p:ext uri="{BB962C8B-B14F-4D97-AF65-F5344CB8AC3E}">
        <p14:creationId xmlns:p14="http://schemas.microsoft.com/office/powerpoint/2010/main" val="4020430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3EF5F-92DB-D593-24A1-00645FF43781}"/>
              </a:ext>
            </a:extLst>
          </p:cNvPr>
          <p:cNvSpPr>
            <a:spLocks noGrp="1"/>
          </p:cNvSpPr>
          <p:nvPr>
            <p:ph type="title"/>
          </p:nvPr>
        </p:nvSpPr>
        <p:spPr>
          <a:xfrm>
            <a:off x="522304" y="1207698"/>
            <a:ext cx="10346979" cy="4442604"/>
          </a:xfrm>
        </p:spPr>
        <p:txBody>
          <a:bodyPr anchor="t">
            <a:normAutofit fontScale="90000"/>
          </a:bodyPr>
          <a:lstStyle/>
          <a:p>
            <a:pPr algn="l"/>
            <a:r>
              <a:rPr lang="en-US" sz="1800"/>
              <a:t>Global Migration </a:t>
            </a:r>
            <a:br>
              <a:rPr lang="en-US" sz="1800"/>
            </a:br>
            <a:br>
              <a:rPr lang="en-US" sz="1800"/>
            </a:br>
            <a:r>
              <a:rPr lang="en-US" sz="1800"/>
              <a:t>Some of the ramifications of Global Migration are:</a:t>
            </a:r>
            <a:br>
              <a:rPr lang="en-US" sz="1800"/>
            </a:br>
            <a:br>
              <a:rPr lang="en-US" sz="1800"/>
            </a:br>
            <a:r>
              <a:rPr lang="en-US" sz="1800"/>
              <a:t> - Economic impact</a:t>
            </a:r>
            <a:br>
              <a:rPr lang="en-US" sz="1800"/>
            </a:br>
            <a:r>
              <a:rPr lang="en-US" sz="1800"/>
              <a:t> - Cultural and Social immigration</a:t>
            </a:r>
            <a:br>
              <a:rPr lang="en-US" sz="1800"/>
            </a:br>
            <a:r>
              <a:rPr lang="en-US" sz="1800"/>
              <a:t> - Resource Strain</a:t>
            </a:r>
            <a:br>
              <a:rPr lang="en-US" sz="1800"/>
            </a:br>
            <a:r>
              <a:rPr lang="en-US" sz="1800"/>
              <a:t> - Legal vs. Legal Immigration</a:t>
            </a:r>
            <a:br>
              <a:rPr lang="en-US" sz="1800"/>
            </a:br>
            <a:r>
              <a:rPr lang="en-US" sz="1800"/>
              <a:t> - Brain Drain and Skill Migration</a:t>
            </a:r>
            <a:br>
              <a:rPr lang="en-US" sz="1800"/>
            </a:br>
            <a:r>
              <a:rPr lang="en-US" sz="1800"/>
              <a:t>- Refugees and Asylum seekers</a:t>
            </a:r>
            <a:br>
              <a:rPr lang="en-US" sz="1800"/>
            </a:br>
            <a:r>
              <a:rPr lang="en-US" sz="1800"/>
              <a:t> - Global  Economics Disparities</a:t>
            </a:r>
            <a:br>
              <a:rPr lang="en-US" sz="1800"/>
            </a:br>
            <a:r>
              <a:rPr lang="en-US" sz="1800"/>
              <a:t> - Publics Opinion and Political Disparities</a:t>
            </a:r>
            <a:br>
              <a:rPr lang="en-US" sz="1800"/>
            </a:br>
            <a:br>
              <a:rPr lang="en-US" sz="1800"/>
            </a:br>
            <a:r>
              <a:rPr lang="en-US" sz="1800"/>
              <a:t>We are going to explore  these two world bank datasets by sufficient to detect and analyze global migration trends.</a:t>
            </a:r>
            <a:br>
              <a:rPr lang="en-US" sz="1800"/>
            </a:br>
            <a:br>
              <a:rPr lang="en-US" sz="1800"/>
            </a:br>
            <a:r>
              <a:rPr lang="en-US" sz="1800"/>
              <a:t>We conclude  that the raw data together with one engineer factor ( migration as a percent of population ) can clearly detect two  major events in the period 2000 – 2019  : The Global economics crisis 2008 and the Syrian crisis in 2011.</a:t>
            </a:r>
            <a:br>
              <a:rPr lang="en-US" sz="1800"/>
            </a:br>
            <a:endParaRPr lang="en-US" sz="1800"/>
          </a:p>
        </p:txBody>
      </p:sp>
      <p:sp>
        <p:nvSpPr>
          <p:cNvPr id="3" name="Title 1">
            <a:extLst>
              <a:ext uri="{FF2B5EF4-FFF2-40B4-BE49-F238E27FC236}">
                <a16:creationId xmlns:a16="http://schemas.microsoft.com/office/drawing/2014/main" id="{1469EBF0-3B02-BE06-9EF9-03C176F3606D}"/>
              </a:ext>
            </a:extLst>
          </p:cNvPr>
          <p:cNvSpPr txBox="1">
            <a:spLocks/>
          </p:cNvSpPr>
          <p:nvPr/>
        </p:nvSpPr>
        <p:spPr>
          <a:xfrm>
            <a:off x="70854" y="330678"/>
            <a:ext cx="7227093" cy="911525"/>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3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t>What real world problem?</a:t>
            </a:r>
          </a:p>
        </p:txBody>
      </p:sp>
    </p:spTree>
    <p:extLst>
      <p:ext uri="{BB962C8B-B14F-4D97-AF65-F5344CB8AC3E}">
        <p14:creationId xmlns:p14="http://schemas.microsoft.com/office/powerpoint/2010/main" val="3701044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469EBF0-3B02-BE06-9EF9-03C176F3606D}"/>
              </a:ext>
            </a:extLst>
          </p:cNvPr>
          <p:cNvSpPr txBox="1">
            <a:spLocks/>
          </p:cNvSpPr>
          <p:nvPr/>
        </p:nvSpPr>
        <p:spPr>
          <a:xfrm>
            <a:off x="202708" y="159800"/>
            <a:ext cx="8102268" cy="4092605"/>
          </a:xfrm>
          <a:prstGeom prst="rect">
            <a:avLst/>
          </a:prstGeom>
          <a:effectLst>
            <a:outerShdw blurRad="25400" dir="17880000">
              <a:srgbClr val="000000">
                <a:alpha val="46000"/>
              </a:srgbClr>
            </a:outerShdw>
          </a:effectLst>
        </p:spPr>
        <p:txBody>
          <a:bodyPr vert="horz" lIns="91440" tIns="45720" rIns="91440" bIns="45720" rtlCol="0" anchor="ctr">
            <a:normAutofit fontScale="25000" lnSpcReduction="20000"/>
          </a:bodyPr>
          <a:lstStyle>
            <a:lvl1pPr algn="ctr" defTabSz="457200" rtl="0" eaLnBrk="1" latinLnBrk="0" hangingPunct="1">
              <a:lnSpc>
                <a:spcPct val="90000"/>
              </a:lnSpc>
              <a:spcBef>
                <a:spcPct val="0"/>
              </a:spcBef>
              <a:buNone/>
              <a:defRPr sz="3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16000"/>
              <a:t>Data Cleaning and Preparation</a:t>
            </a:r>
          </a:p>
          <a:p>
            <a:pPr algn="l"/>
            <a:endParaRPr lang="en-US"/>
          </a:p>
          <a:p>
            <a:pPr algn="l"/>
            <a:r>
              <a:rPr lang="en-US"/>
              <a:t>   </a:t>
            </a:r>
          </a:p>
          <a:p>
            <a:pPr algn="l"/>
            <a:endParaRPr lang="en-US"/>
          </a:p>
          <a:p>
            <a:pPr algn="l"/>
            <a:r>
              <a:rPr lang="en-US" sz="7200"/>
              <a:t>This step we took to download and prepare the data were : </a:t>
            </a:r>
          </a:p>
          <a:p>
            <a:pPr algn="l"/>
            <a:endParaRPr lang="en-US" sz="7200"/>
          </a:p>
          <a:p>
            <a:pPr algn="l"/>
            <a:r>
              <a:rPr lang="en-US" sz="7200"/>
              <a:t>Download migration and population data : SM,POP,NETM,  SP.POP.TOTL</a:t>
            </a:r>
          </a:p>
          <a:p>
            <a:pPr algn="l"/>
            <a:endParaRPr lang="en-US" sz="7200"/>
          </a:p>
          <a:p>
            <a:pPr algn="l"/>
            <a:r>
              <a:rPr lang="en-US" sz="7200"/>
              <a:t> - Remove  country aggregations(such as : Africa Eastern and Southern)</a:t>
            </a:r>
          </a:p>
          <a:p>
            <a:pPr algn="l"/>
            <a:endParaRPr lang="en-US" sz="7200"/>
          </a:p>
          <a:p>
            <a:pPr algn="l"/>
            <a:r>
              <a:rPr lang="en-US" sz="7200"/>
              <a:t> - Select good  data range : 200 – 2019</a:t>
            </a:r>
          </a:p>
          <a:p>
            <a:pPr algn="l"/>
            <a:endParaRPr lang="en-US" sz="7200"/>
          </a:p>
          <a:p>
            <a:pPr algn="l"/>
            <a:r>
              <a:rPr lang="en-US" sz="7200"/>
              <a:t> -  Check for outliers  and Nulls</a:t>
            </a:r>
          </a:p>
          <a:p>
            <a:pPr algn="l"/>
            <a:endParaRPr lang="en-US" sz="7200"/>
          </a:p>
          <a:p>
            <a:pPr algn="l"/>
            <a:r>
              <a:rPr lang="en-US" sz="7200"/>
              <a:t> - Check total inflows == total outflows (each years)</a:t>
            </a:r>
          </a:p>
          <a:p>
            <a:pPr algn="l"/>
            <a:endParaRPr lang="en-US" sz="7200"/>
          </a:p>
          <a:p>
            <a:pPr algn="l"/>
            <a:r>
              <a:rPr lang="en-US" sz="7200"/>
              <a:t> - Generate derived time series such as : per capita and annual change</a:t>
            </a:r>
          </a:p>
          <a:p>
            <a:pPr algn="l"/>
            <a:endParaRPr lang="en-US" sz="7200"/>
          </a:p>
        </p:txBody>
      </p:sp>
    </p:spTree>
    <p:extLst>
      <p:ext uri="{BB962C8B-B14F-4D97-AF65-F5344CB8AC3E}">
        <p14:creationId xmlns:p14="http://schemas.microsoft.com/office/powerpoint/2010/main" val="2565319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469EBF0-3B02-BE06-9EF9-03C176F3606D}"/>
              </a:ext>
            </a:extLst>
          </p:cNvPr>
          <p:cNvSpPr txBox="1">
            <a:spLocks/>
          </p:cNvSpPr>
          <p:nvPr/>
        </p:nvSpPr>
        <p:spPr>
          <a:xfrm>
            <a:off x="149212" y="207393"/>
            <a:ext cx="10699306" cy="911525"/>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3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t>Data Summary Statistics &amp; Interpretations</a:t>
            </a:r>
          </a:p>
        </p:txBody>
      </p:sp>
      <p:sp>
        <p:nvSpPr>
          <p:cNvPr id="7" name="TextBox 6">
            <a:extLst>
              <a:ext uri="{FF2B5EF4-FFF2-40B4-BE49-F238E27FC236}">
                <a16:creationId xmlns:a16="http://schemas.microsoft.com/office/drawing/2014/main" id="{A4A53CEB-8B98-923B-3CFD-A559EC0CEDB4}"/>
              </a:ext>
            </a:extLst>
          </p:cNvPr>
          <p:cNvSpPr txBox="1"/>
          <p:nvPr/>
        </p:nvSpPr>
        <p:spPr>
          <a:xfrm>
            <a:off x="457200" y="1107034"/>
            <a:ext cx="6098958" cy="369332"/>
          </a:xfrm>
          <a:prstGeom prst="rect">
            <a:avLst/>
          </a:prstGeom>
          <a:noFill/>
        </p:spPr>
        <p:txBody>
          <a:bodyPr wrap="square">
            <a:spAutoFit/>
          </a:bodyPr>
          <a:lstStyle/>
          <a:p>
            <a:r>
              <a:rPr lang="en-US"/>
              <a:t>migration   :  ['country', 'year', 'SM.POP.NETM']</a:t>
            </a:r>
          </a:p>
        </p:txBody>
      </p:sp>
      <p:sp>
        <p:nvSpPr>
          <p:cNvPr id="9" name="TextBox 8">
            <a:extLst>
              <a:ext uri="{FF2B5EF4-FFF2-40B4-BE49-F238E27FC236}">
                <a16:creationId xmlns:a16="http://schemas.microsoft.com/office/drawing/2014/main" id="{FA2ACEF8-CD26-B2E1-2064-C7EE16F59B6B}"/>
              </a:ext>
            </a:extLst>
          </p:cNvPr>
          <p:cNvSpPr txBox="1"/>
          <p:nvPr/>
        </p:nvSpPr>
        <p:spPr>
          <a:xfrm>
            <a:off x="818966" y="1539165"/>
            <a:ext cx="3078332" cy="2123658"/>
          </a:xfrm>
          <a:prstGeom prst="rect">
            <a:avLst/>
          </a:prstGeom>
          <a:noFill/>
        </p:spPr>
        <p:txBody>
          <a:bodyPr wrap="square">
            <a:spAutoFit/>
          </a:bodyPr>
          <a:lstStyle/>
          <a:p>
            <a:r>
              <a:rPr lang="en-US" sz="1200"/>
              <a:t>migration.info() : </a:t>
            </a:r>
          </a:p>
          <a:p>
            <a:endParaRPr lang="en-US" sz="1200"/>
          </a:p>
          <a:p>
            <a:r>
              <a:rPr lang="en-US" sz="1200"/>
              <a:t>&lt;class '</a:t>
            </a:r>
            <a:r>
              <a:rPr lang="en-US" sz="1200" err="1"/>
              <a:t>pandas.core.frame.DataFrame</a:t>
            </a:r>
            <a:r>
              <a:rPr lang="en-US" sz="1200"/>
              <a:t>'&gt;</a:t>
            </a:r>
          </a:p>
          <a:p>
            <a:r>
              <a:rPr lang="en-US" sz="1200" err="1"/>
              <a:t>RangeIndex</a:t>
            </a:r>
            <a:r>
              <a:rPr lang="en-US" sz="1200"/>
              <a:t>: 5320 entries, 0 to 5319</a:t>
            </a:r>
          </a:p>
          <a:p>
            <a:r>
              <a:rPr lang="en-US" sz="1200"/>
              <a:t>Data columns (total 3 columns):</a:t>
            </a:r>
          </a:p>
          <a:p>
            <a:r>
              <a:rPr lang="en-US" sz="1200"/>
              <a:t> #   Column       Non-Null Count  </a:t>
            </a:r>
            <a:r>
              <a:rPr lang="en-US" sz="1200" err="1"/>
              <a:t>Dtype</a:t>
            </a:r>
            <a:r>
              <a:rPr lang="en-US" sz="1200"/>
              <a:t>  </a:t>
            </a:r>
          </a:p>
          <a:p>
            <a:r>
              <a:rPr lang="en-US" sz="1200"/>
              <a:t>---  ------       --------------  -----  </a:t>
            </a:r>
          </a:p>
          <a:p>
            <a:r>
              <a:rPr lang="en-US" sz="1200"/>
              <a:t> 0   country      5320 non-null   object </a:t>
            </a:r>
          </a:p>
          <a:p>
            <a:r>
              <a:rPr lang="en-US" sz="1200"/>
              <a:t> 1   year         5320 non-null   object </a:t>
            </a:r>
          </a:p>
          <a:p>
            <a:r>
              <a:rPr lang="en-US" sz="1200"/>
              <a:t> 2   SM.POP.NETM  5300 non-null   float64</a:t>
            </a:r>
          </a:p>
          <a:p>
            <a:r>
              <a:rPr lang="en-US" sz="1200" err="1"/>
              <a:t>dtypes</a:t>
            </a:r>
            <a:r>
              <a:rPr lang="en-US" sz="1200"/>
              <a:t>: float64(1), object(2)</a:t>
            </a:r>
          </a:p>
        </p:txBody>
      </p:sp>
      <p:sp>
        <p:nvSpPr>
          <p:cNvPr id="11" name="TextBox 10">
            <a:extLst>
              <a:ext uri="{FF2B5EF4-FFF2-40B4-BE49-F238E27FC236}">
                <a16:creationId xmlns:a16="http://schemas.microsoft.com/office/drawing/2014/main" id="{7AD15CF1-5F6C-CDBE-029E-A32E452F0F1A}"/>
              </a:ext>
            </a:extLst>
          </p:cNvPr>
          <p:cNvSpPr txBox="1"/>
          <p:nvPr/>
        </p:nvSpPr>
        <p:spPr>
          <a:xfrm>
            <a:off x="4020104" y="1503653"/>
            <a:ext cx="2075896" cy="2308324"/>
          </a:xfrm>
          <a:prstGeom prst="rect">
            <a:avLst/>
          </a:prstGeom>
          <a:noFill/>
        </p:spPr>
        <p:txBody>
          <a:bodyPr wrap="square">
            <a:spAutoFit/>
          </a:bodyPr>
          <a:lstStyle/>
          <a:p>
            <a:r>
              <a:rPr lang="en-US" sz="1200" err="1"/>
              <a:t>migration.describe</a:t>
            </a:r>
            <a:r>
              <a:rPr lang="en-US" sz="1200"/>
              <a:t>() : </a:t>
            </a:r>
          </a:p>
          <a:p>
            <a:endParaRPr lang="en-US" sz="1200"/>
          </a:p>
          <a:p>
            <a:r>
              <a:rPr lang="en-US" sz="1200"/>
              <a:t>SM.POP.NETM</a:t>
            </a:r>
          </a:p>
          <a:p>
            <a:endParaRPr lang="en-US" sz="1200"/>
          </a:p>
          <a:p>
            <a:r>
              <a:rPr lang="en-US" sz="1200"/>
              <a:t>count  5.300000e+03</a:t>
            </a:r>
          </a:p>
          <a:p>
            <a:r>
              <a:rPr lang="en-US" sz="1200"/>
              <a:t>mean  -8.150403e+04</a:t>
            </a:r>
          </a:p>
          <a:p>
            <a:r>
              <a:rPr lang="en-US" sz="1200"/>
              <a:t>std    7.640189e+05</a:t>
            </a:r>
          </a:p>
          <a:p>
            <a:r>
              <a:rPr lang="en-US" sz="1200"/>
              <a:t>min   -5.955151e+06</a:t>
            </a:r>
          </a:p>
          <a:p>
            <a:r>
              <a:rPr lang="en-US" sz="1200"/>
              <a:t>25%   -3.343625e+04</a:t>
            </a:r>
          </a:p>
          <a:p>
            <a:r>
              <a:rPr lang="en-US" sz="1200"/>
              <a:t>50%   -1.651000e+03</a:t>
            </a:r>
          </a:p>
          <a:p>
            <a:r>
              <a:rPr lang="en-US" sz="1200"/>
              <a:t>75%    1.052375e+04</a:t>
            </a:r>
          </a:p>
          <a:p>
            <a:r>
              <a:rPr lang="en-US" sz="1200"/>
              <a:t>max    5.823473e+06</a:t>
            </a:r>
          </a:p>
        </p:txBody>
      </p:sp>
      <p:sp>
        <p:nvSpPr>
          <p:cNvPr id="13" name="TextBox 12">
            <a:extLst>
              <a:ext uri="{FF2B5EF4-FFF2-40B4-BE49-F238E27FC236}">
                <a16:creationId xmlns:a16="http://schemas.microsoft.com/office/drawing/2014/main" id="{F5693EB6-4CD3-5F34-2051-B692B6DECE99}"/>
              </a:ext>
            </a:extLst>
          </p:cNvPr>
          <p:cNvSpPr txBox="1"/>
          <p:nvPr/>
        </p:nvSpPr>
        <p:spPr>
          <a:xfrm>
            <a:off x="457200" y="3869354"/>
            <a:ext cx="6098958" cy="369332"/>
          </a:xfrm>
          <a:prstGeom prst="rect">
            <a:avLst/>
          </a:prstGeom>
          <a:noFill/>
        </p:spPr>
        <p:txBody>
          <a:bodyPr wrap="square">
            <a:spAutoFit/>
          </a:bodyPr>
          <a:lstStyle/>
          <a:p>
            <a:r>
              <a:rPr lang="en-US"/>
              <a:t>population   :  ['country', 'year', 'SP.POP.TOTL']</a:t>
            </a:r>
          </a:p>
        </p:txBody>
      </p:sp>
      <p:sp>
        <p:nvSpPr>
          <p:cNvPr id="15" name="TextBox 14">
            <a:extLst>
              <a:ext uri="{FF2B5EF4-FFF2-40B4-BE49-F238E27FC236}">
                <a16:creationId xmlns:a16="http://schemas.microsoft.com/office/drawing/2014/main" id="{36189352-D770-0B4C-245F-32D6F003119D}"/>
              </a:ext>
            </a:extLst>
          </p:cNvPr>
          <p:cNvSpPr txBox="1"/>
          <p:nvPr/>
        </p:nvSpPr>
        <p:spPr>
          <a:xfrm>
            <a:off x="818966" y="4296063"/>
            <a:ext cx="3005091" cy="2188449"/>
          </a:xfrm>
          <a:prstGeom prst="rect">
            <a:avLst/>
          </a:prstGeom>
          <a:noFill/>
        </p:spPr>
        <p:txBody>
          <a:bodyPr wrap="square">
            <a:spAutoFit/>
          </a:bodyPr>
          <a:lstStyle/>
          <a:p>
            <a:r>
              <a:rPr lang="en-US" sz="1200"/>
              <a:t>population.info() : </a:t>
            </a:r>
          </a:p>
          <a:p>
            <a:endParaRPr lang="en-US" sz="1200"/>
          </a:p>
          <a:p>
            <a:r>
              <a:rPr lang="en-US" sz="1200"/>
              <a:t>&lt;class '</a:t>
            </a:r>
            <a:r>
              <a:rPr lang="en-US" sz="1200" err="1"/>
              <a:t>pandas.core.frame.DataFrame</a:t>
            </a:r>
            <a:r>
              <a:rPr lang="en-US" sz="1200"/>
              <a:t>'&gt;</a:t>
            </a:r>
          </a:p>
          <a:p>
            <a:r>
              <a:rPr lang="en-US" sz="1200" err="1"/>
              <a:t>RangeIndex</a:t>
            </a:r>
            <a:r>
              <a:rPr lang="en-US" sz="1200"/>
              <a:t>: 5320 entries, 0 to 5319</a:t>
            </a:r>
          </a:p>
          <a:p>
            <a:r>
              <a:rPr lang="en-US" sz="1200"/>
              <a:t>Data columns (total 3 columns):</a:t>
            </a:r>
          </a:p>
          <a:p>
            <a:r>
              <a:rPr lang="en-US" sz="1200"/>
              <a:t> #   Column       Non-Null Count  </a:t>
            </a:r>
            <a:r>
              <a:rPr lang="en-US" sz="1200" err="1"/>
              <a:t>Dtype</a:t>
            </a:r>
            <a:r>
              <a:rPr lang="en-US" sz="1200"/>
              <a:t>  </a:t>
            </a:r>
          </a:p>
          <a:p>
            <a:r>
              <a:rPr lang="en-US" sz="1200"/>
              <a:t>---  ------       --------------  -----  </a:t>
            </a:r>
          </a:p>
          <a:p>
            <a:r>
              <a:rPr lang="en-US" sz="1200"/>
              <a:t> 0   country      5320 non-null   object </a:t>
            </a:r>
          </a:p>
          <a:p>
            <a:r>
              <a:rPr lang="en-US" sz="1200"/>
              <a:t> 1   year         5320 non-null   object </a:t>
            </a:r>
          </a:p>
          <a:p>
            <a:r>
              <a:rPr lang="en-US" sz="1200"/>
              <a:t> 2   SP.POP.TOTL  5300 non-null   float64</a:t>
            </a:r>
          </a:p>
          <a:p>
            <a:r>
              <a:rPr lang="en-US" sz="1200" err="1"/>
              <a:t>dtypes</a:t>
            </a:r>
            <a:r>
              <a:rPr lang="en-US" sz="1200"/>
              <a:t>: float64(1), object(2)</a:t>
            </a:r>
          </a:p>
        </p:txBody>
      </p:sp>
      <p:sp>
        <p:nvSpPr>
          <p:cNvPr id="17" name="TextBox 16">
            <a:extLst>
              <a:ext uri="{FF2B5EF4-FFF2-40B4-BE49-F238E27FC236}">
                <a16:creationId xmlns:a16="http://schemas.microsoft.com/office/drawing/2014/main" id="{20C16C9A-87DE-B502-F3CC-53EAC8294416}"/>
              </a:ext>
            </a:extLst>
          </p:cNvPr>
          <p:cNvSpPr txBox="1"/>
          <p:nvPr/>
        </p:nvSpPr>
        <p:spPr>
          <a:xfrm>
            <a:off x="4020104" y="4296063"/>
            <a:ext cx="1611295" cy="2386015"/>
          </a:xfrm>
          <a:prstGeom prst="rect">
            <a:avLst/>
          </a:prstGeom>
          <a:noFill/>
        </p:spPr>
        <p:txBody>
          <a:bodyPr wrap="square">
            <a:spAutoFit/>
          </a:bodyPr>
          <a:lstStyle/>
          <a:p>
            <a:r>
              <a:rPr lang="en-US" sz="1200" err="1"/>
              <a:t>population.describe</a:t>
            </a:r>
            <a:r>
              <a:rPr lang="en-US" sz="1200"/>
              <a:t>() :</a:t>
            </a:r>
          </a:p>
          <a:p>
            <a:r>
              <a:rPr lang="en-US" sz="1200"/>
              <a:t> </a:t>
            </a:r>
          </a:p>
          <a:p>
            <a:r>
              <a:rPr lang="en-US" sz="1200"/>
              <a:t>SP.POP.TOTL</a:t>
            </a:r>
          </a:p>
          <a:p>
            <a:endParaRPr lang="en-US" sz="1200"/>
          </a:p>
          <a:p>
            <a:r>
              <a:rPr lang="en-US" sz="1200"/>
              <a:t>count  5.300000e+03</a:t>
            </a:r>
          </a:p>
          <a:p>
            <a:r>
              <a:rPr lang="en-US" sz="1200"/>
              <a:t>mean   2.800997e+08</a:t>
            </a:r>
          </a:p>
          <a:p>
            <a:r>
              <a:rPr lang="en-US" sz="1200"/>
              <a:t>std    8.820531e+08</a:t>
            </a:r>
          </a:p>
          <a:p>
            <a:r>
              <a:rPr lang="en-US" sz="1200"/>
              <a:t>min    9.609000e+03</a:t>
            </a:r>
          </a:p>
          <a:p>
            <a:r>
              <a:rPr lang="en-US" sz="1200"/>
              <a:t>25%    1.419292e+06</a:t>
            </a:r>
          </a:p>
          <a:p>
            <a:r>
              <a:rPr lang="en-US" sz="1200"/>
              <a:t>50%    9.429806e+06</a:t>
            </a:r>
          </a:p>
          <a:p>
            <a:r>
              <a:rPr lang="en-US" sz="1200"/>
              <a:t>75%    5.884318e+07</a:t>
            </a:r>
          </a:p>
          <a:p>
            <a:r>
              <a:rPr lang="en-US" sz="1200"/>
              <a:t>max    7.742682e+09</a:t>
            </a:r>
          </a:p>
        </p:txBody>
      </p:sp>
    </p:spTree>
    <p:extLst>
      <p:ext uri="{BB962C8B-B14F-4D97-AF65-F5344CB8AC3E}">
        <p14:creationId xmlns:p14="http://schemas.microsoft.com/office/powerpoint/2010/main" val="2727491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3EF5F-92DB-D593-24A1-00645FF43781}"/>
              </a:ext>
            </a:extLst>
          </p:cNvPr>
          <p:cNvSpPr>
            <a:spLocks noGrp="1"/>
          </p:cNvSpPr>
          <p:nvPr>
            <p:ph type="title"/>
          </p:nvPr>
        </p:nvSpPr>
        <p:spPr>
          <a:xfrm>
            <a:off x="522304" y="1207698"/>
            <a:ext cx="5319203" cy="4442604"/>
          </a:xfrm>
        </p:spPr>
        <p:txBody>
          <a:bodyPr anchor="t">
            <a:normAutofit/>
          </a:bodyPr>
          <a:lstStyle/>
          <a:p>
            <a:pPr algn="l"/>
            <a:r>
              <a:rPr lang="en-US" sz="1800"/>
              <a:t>World Bank Net Migration Dataset</a:t>
            </a:r>
            <a:br>
              <a:rPr lang="en-US" sz="1800"/>
            </a:br>
            <a:br>
              <a:rPr lang="en-US" sz="1800"/>
            </a:br>
            <a:r>
              <a:rPr lang="en-US" sz="1800"/>
              <a:t> </a:t>
            </a:r>
            <a:r>
              <a:rPr lang="en-US" sz="1400"/>
              <a:t>- Global Migration has been surprisingly stable in this period</a:t>
            </a:r>
            <a:br>
              <a:rPr lang="en-US" sz="1400"/>
            </a:br>
            <a:br>
              <a:rPr lang="en-US" sz="1400"/>
            </a:br>
            <a:r>
              <a:rPr lang="en-US" sz="1400"/>
              <a:t> - Two peak migrations can be observed 2007 and 2013</a:t>
            </a:r>
            <a:br>
              <a:rPr lang="en-US" sz="1400"/>
            </a:br>
            <a:br>
              <a:rPr lang="en-US" sz="1400"/>
            </a:br>
            <a:r>
              <a:rPr lang="en-US" sz="1400"/>
              <a:t>-  We hypothesize that the first peak is due to this financial boom and bust center around 2008</a:t>
            </a:r>
            <a:br>
              <a:rPr lang="en-US" sz="1400"/>
            </a:br>
            <a:br>
              <a:rPr lang="en-US" sz="1400"/>
            </a:br>
            <a:r>
              <a:rPr lang="en-US" sz="1400"/>
              <a:t>-  We hypothesize the second peak may be due to the political crisis in Syria started 2011</a:t>
            </a:r>
            <a:br>
              <a:rPr lang="en-US" sz="1400"/>
            </a:br>
            <a:br>
              <a:rPr lang="en-US" sz="1400"/>
            </a:br>
            <a:br>
              <a:rPr lang="en-US" sz="1800"/>
            </a:br>
            <a:br>
              <a:rPr lang="en-US" sz="1800"/>
            </a:br>
            <a:endParaRPr lang="en-US" sz="1800"/>
          </a:p>
        </p:txBody>
      </p:sp>
      <p:sp>
        <p:nvSpPr>
          <p:cNvPr id="3" name="Title 1">
            <a:extLst>
              <a:ext uri="{FF2B5EF4-FFF2-40B4-BE49-F238E27FC236}">
                <a16:creationId xmlns:a16="http://schemas.microsoft.com/office/drawing/2014/main" id="{1469EBF0-3B02-BE06-9EF9-03C176F3606D}"/>
              </a:ext>
            </a:extLst>
          </p:cNvPr>
          <p:cNvSpPr txBox="1">
            <a:spLocks/>
          </p:cNvSpPr>
          <p:nvPr/>
        </p:nvSpPr>
        <p:spPr>
          <a:xfrm>
            <a:off x="70853" y="287546"/>
            <a:ext cx="10798429" cy="911525"/>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3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t>Global Migration and </a:t>
            </a:r>
            <a:r>
              <a:rPr lang="en-US" sz="3500"/>
              <a:t>Population</a:t>
            </a:r>
            <a:r>
              <a:rPr lang="en-US"/>
              <a:t> (2000-2019)</a:t>
            </a:r>
          </a:p>
        </p:txBody>
      </p:sp>
      <p:pic>
        <p:nvPicPr>
          <p:cNvPr id="7" name="Picture 6" descr="A graph of migration as a percent of global population&#10;&#10;Description automatically generated">
            <a:extLst>
              <a:ext uri="{FF2B5EF4-FFF2-40B4-BE49-F238E27FC236}">
                <a16:creationId xmlns:a16="http://schemas.microsoft.com/office/drawing/2014/main" id="{1F345D5F-6902-3C0A-637F-F8E341E6C0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5163" y="1440538"/>
            <a:ext cx="5654533" cy="3392720"/>
          </a:xfrm>
          <a:prstGeom prst="rect">
            <a:avLst/>
          </a:prstGeom>
        </p:spPr>
      </p:pic>
    </p:spTree>
    <p:extLst>
      <p:ext uri="{BB962C8B-B14F-4D97-AF65-F5344CB8AC3E}">
        <p14:creationId xmlns:p14="http://schemas.microsoft.com/office/powerpoint/2010/main" val="4229325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3EF5F-92DB-D593-24A1-00645FF43781}"/>
              </a:ext>
            </a:extLst>
          </p:cNvPr>
          <p:cNvSpPr>
            <a:spLocks noGrp="1"/>
          </p:cNvSpPr>
          <p:nvPr>
            <p:ph type="title"/>
          </p:nvPr>
        </p:nvSpPr>
        <p:spPr>
          <a:xfrm>
            <a:off x="188687" y="1207697"/>
            <a:ext cx="5783670" cy="4442605"/>
          </a:xfrm>
        </p:spPr>
        <p:txBody>
          <a:bodyPr anchor="t">
            <a:normAutofit/>
          </a:bodyPr>
          <a:lstStyle/>
          <a:p>
            <a:pPr algn="l"/>
            <a:r>
              <a:rPr lang="en-US" sz="1800"/>
              <a:t> From these 4 summary charts of the top 15 inflow countries and bottom 15 outflows countries , we can see the following trends:</a:t>
            </a:r>
            <a:br>
              <a:rPr lang="en-US" sz="1800"/>
            </a:br>
            <a:br>
              <a:rPr lang="en-US" sz="1800"/>
            </a:br>
            <a:r>
              <a:rPr lang="en-US" sz="1800"/>
              <a:t> </a:t>
            </a:r>
            <a:br>
              <a:rPr lang="en-US" sz="1800"/>
            </a:br>
            <a:r>
              <a:rPr lang="en-US" sz="1400"/>
              <a:t>  -  The top  inflow countries are:</a:t>
            </a:r>
            <a:br>
              <a:rPr lang="en-US" sz="1400"/>
            </a:br>
            <a:br>
              <a:rPr lang="en-US" sz="1400"/>
            </a:br>
            <a:r>
              <a:rPr lang="en-US" sz="1400"/>
              <a:t>          United States,  Europe  and other wealthy countries</a:t>
            </a:r>
            <a:br>
              <a:rPr lang="en-US" sz="1400"/>
            </a:br>
            <a:br>
              <a:rPr lang="en-US" sz="1400"/>
            </a:br>
            <a:r>
              <a:rPr lang="en-US" sz="1400"/>
              <a:t>  - The top outflow countries  are : </a:t>
            </a:r>
            <a:br>
              <a:rPr lang="en-US" sz="1400"/>
            </a:br>
            <a:br>
              <a:rPr lang="en-US" sz="1400"/>
            </a:br>
            <a:r>
              <a:rPr lang="en-US" sz="1400"/>
              <a:t>         India , China, Mexico, Philippines, Pakistan, Bangladesh </a:t>
            </a:r>
            <a:br>
              <a:rPr lang="en-US" sz="1400"/>
            </a:br>
            <a:r>
              <a:rPr lang="en-US" sz="1400"/>
              <a:t>         and others.</a:t>
            </a:r>
            <a:br>
              <a:rPr lang="en-US" sz="1400"/>
            </a:br>
            <a:br>
              <a:rPr lang="en-US" sz="1400"/>
            </a:br>
            <a:r>
              <a:rPr lang="en-US" sz="1400"/>
              <a:t>  -  Notice that total migration is high in the first decade</a:t>
            </a:r>
            <a:br>
              <a:rPr lang="en-US" sz="1400"/>
            </a:br>
            <a:r>
              <a:rPr lang="en-US" sz="1400"/>
              <a:t>      and lower in the second decade.</a:t>
            </a:r>
            <a:br>
              <a:rPr lang="en-US" sz="1400"/>
            </a:br>
            <a:endParaRPr lang="en-US" sz="1400"/>
          </a:p>
        </p:txBody>
      </p:sp>
      <p:sp>
        <p:nvSpPr>
          <p:cNvPr id="3" name="Title 1">
            <a:extLst>
              <a:ext uri="{FF2B5EF4-FFF2-40B4-BE49-F238E27FC236}">
                <a16:creationId xmlns:a16="http://schemas.microsoft.com/office/drawing/2014/main" id="{1469EBF0-3B02-BE06-9EF9-03C176F3606D}"/>
              </a:ext>
            </a:extLst>
          </p:cNvPr>
          <p:cNvSpPr txBox="1">
            <a:spLocks/>
          </p:cNvSpPr>
          <p:nvPr/>
        </p:nvSpPr>
        <p:spPr>
          <a:xfrm>
            <a:off x="188687" y="0"/>
            <a:ext cx="10043884" cy="885371"/>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3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t>Top 15 Inflows and Outflows (2000 -2019)</a:t>
            </a:r>
          </a:p>
        </p:txBody>
      </p:sp>
      <p:pic>
        <p:nvPicPr>
          <p:cNvPr id="5" name="Picture 4" descr="A screenshot of a graph&#10;&#10;Description automatically generated">
            <a:extLst>
              <a:ext uri="{FF2B5EF4-FFF2-40B4-BE49-F238E27FC236}">
                <a16:creationId xmlns:a16="http://schemas.microsoft.com/office/drawing/2014/main" id="{6B153844-AF21-1221-0E63-A59CA558CE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6550" y="1207697"/>
            <a:ext cx="4420106" cy="4775200"/>
          </a:xfrm>
          <a:prstGeom prst="rect">
            <a:avLst/>
          </a:prstGeom>
        </p:spPr>
      </p:pic>
    </p:spTree>
    <p:extLst>
      <p:ext uri="{BB962C8B-B14F-4D97-AF65-F5344CB8AC3E}">
        <p14:creationId xmlns:p14="http://schemas.microsoft.com/office/powerpoint/2010/main" val="1777670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3EF5F-92DB-D593-24A1-00645FF43781}"/>
              </a:ext>
            </a:extLst>
          </p:cNvPr>
          <p:cNvSpPr>
            <a:spLocks noGrp="1"/>
          </p:cNvSpPr>
          <p:nvPr>
            <p:ph type="title"/>
          </p:nvPr>
        </p:nvSpPr>
        <p:spPr>
          <a:xfrm>
            <a:off x="522304" y="1884983"/>
            <a:ext cx="4717353" cy="4378165"/>
          </a:xfrm>
        </p:spPr>
        <p:txBody>
          <a:bodyPr anchor="t">
            <a:normAutofit/>
          </a:bodyPr>
          <a:lstStyle/>
          <a:p>
            <a:pPr algn="l"/>
            <a:r>
              <a:rPr lang="en-US" sz="1800" dirty="0"/>
              <a:t>Observable Trends in Migration Data</a:t>
            </a:r>
            <a:br>
              <a:rPr lang="en-US" sz="1800"/>
            </a:br>
            <a:br>
              <a:rPr lang="en-US" sz="1800"/>
            </a:br>
            <a:r>
              <a:rPr lang="en-US" sz="1800" dirty="0"/>
              <a:t> - 2008 Economic bubble</a:t>
            </a:r>
            <a:br>
              <a:rPr lang="en-US" sz="1800"/>
            </a:br>
            <a:br>
              <a:rPr lang="en-US" sz="1800"/>
            </a:br>
            <a:r>
              <a:rPr lang="en-US" sz="1400" dirty="0"/>
              <a:t>       Dramatic increase  in migration flow before 2008.</a:t>
            </a:r>
            <a:br>
              <a:rPr lang="en-US" sz="1400"/>
            </a:br>
            <a:r>
              <a:rPr lang="en-US" sz="1400" dirty="0"/>
              <a:t>       Dramatic decrease after financial collapse</a:t>
            </a:r>
            <a:br>
              <a:rPr lang="en-US" sz="1400"/>
            </a:br>
            <a:br>
              <a:rPr lang="en-US" sz="1400"/>
            </a:br>
            <a:r>
              <a:rPr lang="en-US" sz="1600" dirty="0"/>
              <a:t> - 2011- 2015 Syria crisis</a:t>
            </a:r>
            <a:br>
              <a:rPr lang="en-US" sz="1600"/>
            </a:br>
            <a:br>
              <a:rPr lang="en-US" sz="1600"/>
            </a:br>
            <a:r>
              <a:rPr lang="en-US" sz="1600" dirty="0"/>
              <a:t>     </a:t>
            </a:r>
            <a:r>
              <a:rPr lang="en-US" sz="1400" dirty="0"/>
              <a:t>We can clearly see in the lower chart outflow from </a:t>
            </a:r>
            <a:br>
              <a:rPr lang="en-US" sz="1400"/>
            </a:br>
            <a:r>
              <a:rPr lang="en-US" sz="1400" dirty="0"/>
              <a:t>      Syria and upper chart inflow to Jordan is clearly</a:t>
            </a:r>
            <a:br>
              <a:rPr lang="en-US" sz="1400"/>
            </a:br>
            <a:r>
              <a:rPr lang="en-US" sz="1400" dirty="0"/>
              <a:t>      seems to be related to the war in Syria</a:t>
            </a:r>
            <a:br>
              <a:rPr lang="en-US" sz="1400"/>
            </a:br>
            <a:br>
              <a:rPr lang="en-US" sz="1600"/>
            </a:br>
            <a:r>
              <a:rPr lang="en-US" sz="1600" dirty="0"/>
              <a:t> -  Migration Spike  2017 – 2018</a:t>
            </a:r>
            <a:br>
              <a:rPr lang="en-US" sz="1600"/>
            </a:br>
            <a:br>
              <a:rPr lang="en-US" sz="1600"/>
            </a:br>
            <a:r>
              <a:rPr lang="en-US" sz="1600" dirty="0"/>
              <a:t>     </a:t>
            </a:r>
            <a:r>
              <a:rPr lang="en-US" sz="1400" dirty="0"/>
              <a:t>Clearly visible in lower chart is dramatic outflow </a:t>
            </a:r>
            <a:br>
              <a:rPr lang="en-US" sz="1400"/>
            </a:br>
            <a:r>
              <a:rPr lang="en-US" sz="1400" dirty="0"/>
              <a:t>      in Venezuela,  this trend is not visible in upper chart</a:t>
            </a:r>
          </a:p>
        </p:txBody>
      </p:sp>
      <p:sp>
        <p:nvSpPr>
          <p:cNvPr id="3" name="Title 1">
            <a:extLst>
              <a:ext uri="{FF2B5EF4-FFF2-40B4-BE49-F238E27FC236}">
                <a16:creationId xmlns:a16="http://schemas.microsoft.com/office/drawing/2014/main" id="{1469EBF0-3B02-BE06-9EF9-03C176F3606D}"/>
              </a:ext>
            </a:extLst>
          </p:cNvPr>
          <p:cNvSpPr txBox="1">
            <a:spLocks/>
          </p:cNvSpPr>
          <p:nvPr/>
        </p:nvSpPr>
        <p:spPr>
          <a:xfrm>
            <a:off x="70854" y="330678"/>
            <a:ext cx="11105146" cy="911525"/>
          </a:xfrm>
          <a:prstGeom prst="rect">
            <a:avLst/>
          </a:prstGeom>
          <a:effectLst>
            <a:outerShdw blurRad="25400" dir="17880000">
              <a:srgbClr val="000000">
                <a:alpha val="46000"/>
              </a:srgbClr>
            </a:outerShdw>
          </a:effectLst>
        </p:spPr>
        <p:txBody>
          <a:bodyPr vert="horz" lIns="91440" tIns="45720" rIns="91440" bIns="45720" rtlCol="0" anchor="ctr">
            <a:normAutofit fontScale="92500"/>
          </a:bodyPr>
          <a:lstStyle>
            <a:lvl1pPr algn="ctr" defTabSz="457200" rtl="0" eaLnBrk="1" latinLnBrk="0" hangingPunct="1">
              <a:lnSpc>
                <a:spcPct val="90000"/>
              </a:lnSpc>
              <a:spcBef>
                <a:spcPct val="0"/>
              </a:spcBef>
              <a:buNone/>
              <a:defRPr sz="3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dirty="0"/>
              <a:t> Global Migration Trends ( in Millions ) 2000 - 2019</a:t>
            </a:r>
          </a:p>
        </p:txBody>
      </p:sp>
      <p:pic>
        <p:nvPicPr>
          <p:cNvPr id="4" name="Picture 3" descr="A close-up of a graph&#10;&#10;Description automatically generated">
            <a:extLst>
              <a:ext uri="{FF2B5EF4-FFF2-40B4-BE49-F238E27FC236}">
                <a16:creationId xmlns:a16="http://schemas.microsoft.com/office/drawing/2014/main" id="{11209827-18F6-3FA4-231C-FF50D0DDD519}"/>
              </a:ext>
            </a:extLst>
          </p:cNvPr>
          <p:cNvPicPr>
            <a:picLocks noChangeAspect="1"/>
          </p:cNvPicPr>
          <p:nvPr/>
        </p:nvPicPr>
        <p:blipFill>
          <a:blip r:embed="rId2"/>
          <a:stretch>
            <a:fillRect/>
          </a:stretch>
        </p:blipFill>
        <p:spPr>
          <a:xfrm>
            <a:off x="6092102" y="1882168"/>
            <a:ext cx="5741719" cy="3827812"/>
          </a:xfrm>
          <a:prstGeom prst="rect">
            <a:avLst/>
          </a:prstGeom>
        </p:spPr>
      </p:pic>
    </p:spTree>
    <p:extLst>
      <p:ext uri="{BB962C8B-B14F-4D97-AF65-F5344CB8AC3E}">
        <p14:creationId xmlns:p14="http://schemas.microsoft.com/office/powerpoint/2010/main" val="16003357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LightSeedLeftStep">
      <a:dk1>
        <a:srgbClr val="000000"/>
      </a:dk1>
      <a:lt1>
        <a:srgbClr val="FFFFFF"/>
      </a:lt1>
      <a:dk2>
        <a:srgbClr val="3C2441"/>
      </a:dk2>
      <a:lt2>
        <a:srgbClr val="E2E5E8"/>
      </a:lt2>
      <a:accent1>
        <a:srgbClr val="C49B6D"/>
      </a:accent1>
      <a:accent2>
        <a:srgbClr val="C67B72"/>
      </a:accent2>
      <a:accent3>
        <a:srgbClr val="D18CA1"/>
      </a:accent3>
      <a:accent4>
        <a:srgbClr val="C672B0"/>
      </a:accent4>
      <a:accent5>
        <a:srgbClr val="C78CD1"/>
      </a:accent5>
      <a:accent6>
        <a:srgbClr val="9772C6"/>
      </a:accent6>
      <a:hlink>
        <a:srgbClr val="6184AA"/>
      </a:hlink>
      <a:folHlink>
        <a:srgbClr val="7F7F7F"/>
      </a:folHlink>
    </a:clrScheme>
    <a:fontScheme name="Slate">
      <a:majorFont>
        <a:latin typeface="Georgia Pro"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Dubai"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1</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SlateVTI</vt:lpstr>
      <vt:lpstr>Tracking Global Migration</vt:lpstr>
      <vt:lpstr>Global Migration    Global migration is characterized by periods of intense flows of migrants. Sometimes these flows are closed by economics events and sometimes by disasters both political and naturals.  Our hypothesis is that by using just two world banks datasets we can protect and analyze these migrations flows.  The World Bank collects a wide variety of  the economics and political data  in order to  understand and predict global trend that affect global economics. In particular , the World Bank collects annual data on the population in net migration of every country in the world.   This presentation will show  that will just  these two data series we can indeed detect and analyze critical events in global migration and economics.</vt:lpstr>
      <vt:lpstr>World Bank Net Migration Dataset   Data set name : Net Migration Code : SM.POP.NETM Period : Annual Source :  United Nation Population Division. World population Projects : 2022 revision webpage : https://databank.worldbank.org/metadataglossary/population-estimates-and-projections/series/SM.POP.NETM  Data set name : Population Total Code : SP.POP.POTL Period : Annual Source :  United Nation Population Division. World population Projects : 2022 revision webpage : https://databank.worldbank.org/metadataglossary/gender-statistics/series/SP.POP.TOTL  This data are collected by the world bank and published  and revised annually , with reliable data available up to approximately two years in the past.  While all survey data contains errors, this is the most reliable data available.   </vt:lpstr>
      <vt:lpstr>Global Migration   Some of the ramifications of Global Migration are:   - Economic impact  - Cultural and Social immigration  - Resource Strain  - Legal vs. Legal Immigration  - Brain Drain and Skill Migration - Refugees and Asylum seekers  - Global  Economics Disparities  - Publics Opinion and Political Disparities  We are going to explore  these two world bank datasets by sufficient to detect and analyze global migration trends.  We conclude  that the raw data together with one engineer factor ( migration as a percent of population ) can clearly detect two  major events in the period 2000 – 2019  : The Global economics crisis 2008 and the Syrian crisis in 2011. </vt:lpstr>
      <vt:lpstr>PowerPoint Presentation</vt:lpstr>
      <vt:lpstr>PowerPoint Presentation</vt:lpstr>
      <vt:lpstr>World Bank Net Migration Dataset   - Global Migration has been surprisingly stable in this period   - Two peak migrations can be observed 2007 and 2013  -  We hypothesize that the first peak is due to this financial boom and bust center around 2008  -  We hypothesize the second peak may be due to the political crisis in Syria started 2011    </vt:lpstr>
      <vt:lpstr> From these 4 summary charts of the top 15 inflow countries and bottom 15 outflows countries , we can see the following trends:      -  The top  inflow countries are:            United States,  Europe  and other wealthy countries    - The top outflow countries  are :            India , China, Mexico, Philippines, Pakistan, Bangladesh           and others.    -  Notice that total migration is high in the first decade       and lower in the second decade. </vt:lpstr>
      <vt:lpstr>Observable Trends in Migration Data   - 2008 Economic bubble         Dramatic increase  in migration flow before 2008.        Dramatic decrease after financial collapse   - 2011- 2015 Syria crisis       We can clearly see in the lower chart outflow from        Syria and upper chart inflow to Jordan is clearly       seems to be related to the war in Syria   -  Migration Spike  2017 – 2018       Clearly visible in lower chart is dramatic outflow        in Venezuela,  this trend is not visible in upper chart</vt:lpstr>
      <vt:lpstr>PowerPoint Presentation</vt:lpstr>
      <vt:lpstr>   - Map composed of colored polygons  - Heatmap with geographic Boundaries  - Socio –economics data </vt:lpstr>
      <vt:lpstr>Global Financial Environment  The impact of globalization and increasing economic opportunities can clearly be seen as a driver of migration from 2004 to 2007.  The global financial crisis in 2008 is almost certainly the cause of the dramatic decline in migration from 2008 – 2010 and is clearly seen in both the net migration and per capita migration charts.  In the per capita outflow chart we can clearly see important trends in a number of small counties that are not evident in the net migration charts. This demonstrates the value of engineered features and suggest that other derived features could be used to identify and analyze trends in this data set.</vt:lpstr>
      <vt:lpstr>Syrian Crisis  This data set can also be used to identify and analyze the impact of political crisis or natural disasters.  In particular the war in Syria lead to massive migration flows out of Syria and into Europe and the Middle East  The Syrian diaspora can clearly be seen in the net migration chart, with large inflows to Jordan and Iran in 2014 - 2015.  In the net migration outflow chart we can clearly see the exodus from Syria in 2013 – 2016. Additionally we can see large outflows in Pakistan and Venezuela but we do not analyze those trends here.   </vt:lpstr>
      <vt:lpstr>Global Migration   We would suggest expanding the data to include :   - Data set with both the source and destination countries - Data set with remittances by country and year - Higher frequency data  - Utilization of Machine Learning algorithms   This should allow us to explore a broader range of issues to include :    - Complexity and Diversity  - Demographic Impact  - Economic Contribution  - Challenges and Opportunities  - Humanitarians Concerns  - Policy and Governances  - Globalization and Connectivity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Tracking Global Migration</dc:title>
  <dc:creator>Modeste Youan</dc:creator>
  <cp:revision>174</cp:revision>
  <dcterms:created xsi:type="dcterms:W3CDTF">2023-08-12T19:13:25Z</dcterms:created>
  <dcterms:modified xsi:type="dcterms:W3CDTF">2023-08-24T19:14:53Z</dcterms:modified>
</cp:coreProperties>
</file>