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hyperlink" Target="&#32463;&#27982;&#25968;&#25454;&#29228;&#34411;&#28436;&#31034;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经济指标爬虫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/>
              <a:t>经济指标web数据格式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8710"/>
          </a:xfrm>
        </p:spPr>
        <p:txBody>
          <a:bodyPr/>
          <a:p>
            <a:pPr lvl="0">
              <a:buFont typeface="Arial" panose="02080604020202020204" charset="0"/>
              <a:buChar char="•"/>
            </a:pPr>
            <a:r>
              <a:rPr lang="x-none" altLang="zh-CN"/>
              <a:t>格式说明：</a:t>
            </a:r>
            <a:endParaRPr lang="x-none" altLang="zh-CN"/>
          </a:p>
          <a:p>
            <a:pPr marL="971550" lvl="1" indent="-514350">
              <a:buFont typeface="+mj-lt"/>
              <a:buAutoNum type="arabicPeriod"/>
            </a:pPr>
            <a:r>
              <a:rPr lang="x-none" altLang="zh-CN"/>
              <a:t>需要动态加载，无法使用静态爬虫</a:t>
            </a:r>
            <a:endParaRPr lang="x-none" altLang="zh-CN"/>
          </a:p>
          <a:p>
            <a:pPr marL="971550" lvl="1" indent="-514350">
              <a:buFont typeface="+mj-lt"/>
              <a:buAutoNum type="arabicPeriod"/>
            </a:pPr>
            <a:r>
              <a:rPr lang="x-none" altLang="zh-CN"/>
              <a:t>url格式中最尾部数据为网页id，如291</a:t>
            </a:r>
            <a:endParaRPr lang="x-none" altLang="zh-CN"/>
          </a:p>
          <a:p>
            <a:pPr marL="971550" lvl="1" indent="-514350">
              <a:buFont typeface="+mj-lt"/>
              <a:buAutoNum type="arabicPeriod"/>
            </a:pPr>
            <a:r>
              <a:rPr lang="x-none" altLang="zh-CN"/>
              <a:t>点击按钮id为</a:t>
            </a:r>
            <a:r>
              <a:rPr lang="x-none" altLang="zh-CN">
                <a:sym typeface="+mn-ea"/>
              </a:rPr>
              <a:t>showMoreHistory291</a:t>
            </a:r>
            <a:endParaRPr lang="x-none" altLang="zh-CN"/>
          </a:p>
          <a:p>
            <a:pPr marL="971550" lvl="1" indent="-514350">
              <a:buFont typeface="+mj-lt"/>
              <a:buAutoNum type="arabicPeriod"/>
            </a:pPr>
            <a:r>
              <a:rPr lang="x-none" altLang="zh-CN"/>
              <a:t>数据存储在table中,id为</a:t>
            </a:r>
            <a:r>
              <a:rPr lang="x-none" altLang="zh-CN">
                <a:sym typeface="+mn-ea"/>
              </a:rPr>
              <a:t>eventHistoryTable291</a:t>
            </a:r>
            <a:endParaRPr lang="x-none" altLang="zh-CN"/>
          </a:p>
          <a:p>
            <a:pPr marL="971550" lvl="1" indent="-514350">
              <a:buFont typeface="+mj-lt"/>
              <a:buAutoNum type="arabicPeriod"/>
            </a:pPr>
            <a:r>
              <a:rPr lang="x-none" altLang="zh-CN"/>
              <a:t>经济指标存储在table/tbody/tr中</a:t>
            </a:r>
            <a:endParaRPr lang="x-none" altLang="zh-CN"/>
          </a:p>
          <a:p>
            <a:pPr marL="971550" lvl="1" indent="-514350">
              <a:buFont typeface="+mj-lt"/>
              <a:buAutoNum type="arabicPeriod"/>
            </a:pPr>
            <a:r>
              <a:rPr lang="x-none" altLang="zh-CN"/>
              <a:t>每个tr下一个时间戳数据.</a:t>
            </a:r>
            <a:endParaRPr lang="x-none" altLang="zh-CN"/>
          </a:p>
          <a:p>
            <a:pPr marL="971550" lvl="1" indent="-514350">
              <a:buFont typeface="+mj-lt"/>
              <a:buAutoNum type="arabicPeriod"/>
            </a:pPr>
            <a:endParaRPr lang="x-none" altLang="zh-CN"/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5290" y="4247515"/>
            <a:ext cx="4585335" cy="2985770"/>
          </a:xfrm>
          <a:prstGeom prst="rect">
            <a:avLst/>
          </a:prstGeom>
        </p:spPr>
      </p:pic>
      <p:pic>
        <p:nvPicPr>
          <p:cNvPr id="6" name="图片 5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270" y="1784350"/>
            <a:ext cx="5419090" cy="838200"/>
          </a:xfrm>
          <a:prstGeom prst="rect">
            <a:avLst/>
          </a:prstGeom>
        </p:spPr>
      </p:pic>
      <p:pic>
        <p:nvPicPr>
          <p:cNvPr id="7" name="图片 6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950" y="2472690"/>
            <a:ext cx="4613910" cy="1339850"/>
          </a:xfrm>
          <a:prstGeom prst="rect">
            <a:avLst/>
          </a:prstGeom>
        </p:spPr>
      </p:pic>
      <p:pic>
        <p:nvPicPr>
          <p:cNvPr id="8" name="图片 7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855" y="1321435"/>
            <a:ext cx="5428615" cy="33337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/>
              <a:t>爬虫工具selenium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selenium 是一个web的自动化测试工具</a:t>
            </a:r>
            <a:r>
              <a:rPr lang="x-none" altLang="zh-CN"/>
              <a:t>,可以模拟动态加载过程。</a:t>
            </a:r>
            <a:endParaRPr lang="x-none" altLang="zh-CN"/>
          </a:p>
          <a:p>
            <a:r>
              <a:rPr lang="zh-CN" altLang="en-US"/>
              <a:t>支持各种浏览器，包括 Chrome，Safari，Firefox 等主流界面式浏览器</a:t>
            </a:r>
            <a:endParaRPr lang="zh-CN" altLang="en-US"/>
          </a:p>
          <a:p>
            <a:r>
              <a:rPr lang="zh-CN" altLang="en-US"/>
              <a:t>python+Selenium2+chrome构建动态网页爬虫工具</a:t>
            </a:r>
            <a:endParaRPr lang="zh-CN" altLang="en-US"/>
          </a:p>
          <a:p>
            <a:r>
              <a:rPr lang="x-none" altLang="zh-CN"/>
              <a:t>主要函数：</a:t>
            </a:r>
            <a:endParaRPr lang="x-none" altLang="zh-CN"/>
          </a:p>
          <a:p>
            <a:pPr marL="914400" lvl="1" indent="-457200">
              <a:buFont typeface="+mj-lt"/>
              <a:buAutoNum type="arabicPeriod"/>
            </a:pPr>
            <a:r>
              <a:rPr lang="x-none" altLang="zh-CN"/>
              <a:t>from selenium import webdriver</a:t>
            </a:r>
            <a:endParaRPr lang="x-none" altLang="zh-CN"/>
          </a:p>
          <a:p>
            <a:pPr marL="914400" lvl="1" indent="-457200">
              <a:buFont typeface="+mj-lt"/>
              <a:buAutoNum type="arabicPeriod"/>
            </a:pPr>
            <a:r>
              <a:rPr lang="x-none" altLang="zh-CN"/>
              <a:t>browser = webdriver.Chrome('./chromedriver')</a:t>
            </a:r>
            <a:endParaRPr lang="x-none" altLang="zh-CN"/>
          </a:p>
          <a:p>
            <a:pPr marL="914400" lvl="1" indent="-457200">
              <a:buFont typeface="+mj-lt"/>
              <a:buAutoNum type="arabicPeriod"/>
            </a:pPr>
            <a:r>
              <a:rPr lang="x-none" altLang="zh-CN"/>
              <a:t>browser.get(url)</a:t>
            </a:r>
            <a:endParaRPr lang="x-none" altLang="zh-CN"/>
          </a:p>
          <a:p>
            <a:pPr marL="914400" lvl="1" indent="-457200">
              <a:buFont typeface="+mj-lt"/>
              <a:buAutoNum type="arabicPeriod"/>
            </a:pPr>
            <a:r>
              <a:rPr lang="x-none" altLang="zh-CN"/>
              <a:t>element = driver.find_element_by_id("showMoreHistory"+key)</a:t>
            </a:r>
            <a:endParaRPr lang="x-none" altLang="zh-CN"/>
          </a:p>
          <a:p>
            <a:pPr marL="914400" lvl="1" indent="-457200">
              <a:buFont typeface="+mj-lt"/>
              <a:buAutoNum type="arabicPeriod"/>
            </a:pPr>
            <a:r>
              <a:rPr lang="x-none" altLang="zh-CN">
                <a:sym typeface="+mn-ea"/>
              </a:rPr>
              <a:t>tr.find_elements_by_class_name('left')</a:t>
            </a:r>
            <a:endParaRPr lang="x-none" altLang="zh-CN"/>
          </a:p>
          <a:p>
            <a:pPr marL="914400" lvl="1" indent="-457200">
              <a:buFont typeface="+mj-lt"/>
              <a:buAutoNum type="arabicPeriod"/>
            </a:pPr>
            <a:r>
              <a:rPr lang="x-none" altLang="zh-CN"/>
              <a:t>actions = webdriver.ActionChains(driver)</a:t>
            </a:r>
            <a:endParaRPr lang="x-none" altLang="zh-CN"/>
          </a:p>
          <a:p>
            <a:pPr marL="914400" lvl="1" indent="-457200">
              <a:buFont typeface="+mj-lt"/>
              <a:buAutoNum type="arabicPeriod"/>
            </a:pPr>
            <a:r>
              <a:rPr lang="x-none" altLang="zh-CN"/>
              <a:t>actions.move_to_element(element).click().perform()</a:t>
            </a:r>
            <a:endParaRPr lang="x-none" altLang="zh-CN"/>
          </a:p>
          <a:p>
            <a:pPr marL="914400" lvl="1" indent="-457200">
              <a:buFont typeface="+mj-lt"/>
              <a:buAutoNum type="arabicPeriod"/>
            </a:pPr>
            <a:endParaRPr lang="x-none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590" y="-150495"/>
            <a:ext cx="10515600" cy="937895"/>
          </a:xfrm>
        </p:spPr>
        <p:txBody>
          <a:bodyPr/>
          <a:p>
            <a:pPr algn="ctr"/>
            <a:r>
              <a:rPr lang="x-none" altLang="zh-CN"/>
              <a:t>爬取过程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3095"/>
            <a:ext cx="10515600" cy="5544820"/>
          </a:xfrm>
        </p:spPr>
        <p:txBody>
          <a:bodyPr>
            <a:normAutofit fontScale="80000"/>
          </a:bodyPr>
          <a:p>
            <a:r>
              <a:rPr lang="x-none" altLang="zh-CN"/>
              <a:t>爬取过程：</a:t>
            </a:r>
            <a:endParaRPr lang="x-none" altLang="zh-CN"/>
          </a:p>
          <a:p>
            <a:pPr marL="914400" lvl="1" indent="-457200">
              <a:buFont typeface="+mj-lt"/>
              <a:buAutoNum type="arabicPeriod"/>
            </a:pPr>
            <a:r>
              <a:rPr lang="x-none" altLang="zh-CN"/>
              <a:t>读取配置文件，获取每个idx对应的url</a:t>
            </a:r>
            <a:endParaRPr lang="x-none" altLang="zh-CN"/>
          </a:p>
          <a:p>
            <a:pPr marL="914400" lvl="1" indent="-457200">
              <a:buFont typeface="+mj-lt"/>
              <a:buAutoNum type="arabicPeriod"/>
            </a:pPr>
            <a:r>
              <a:rPr lang="x-none" altLang="zh-CN"/>
              <a:t>每个url尾部数字为网页id, 获取设置为key</a:t>
            </a:r>
            <a:endParaRPr lang="x-none" altLang="zh-CN"/>
          </a:p>
          <a:p>
            <a:pPr marL="914400" lvl="1" indent="-457200">
              <a:buFont typeface="+mj-lt"/>
              <a:buAutoNum type="arabicPeriod"/>
            </a:pPr>
            <a:r>
              <a:rPr lang="x-none" altLang="zh-CN"/>
              <a:t>使用chrome打开url，模拟点击操作.</a:t>
            </a:r>
            <a:endParaRPr lang="x-none" altLang="zh-CN"/>
          </a:p>
          <a:p>
            <a:pPr marL="914400" lvl="1" indent="-457200">
              <a:buFont typeface="+mj-lt"/>
              <a:buAutoNum type="arabicPeriod"/>
            </a:pPr>
            <a:r>
              <a:rPr lang="x-none" altLang="zh-CN"/>
              <a:t>当点击到底，利用key找到table</a:t>
            </a:r>
            <a:endParaRPr lang="x-none" altLang="zh-CN"/>
          </a:p>
          <a:p>
            <a:pPr marL="914400" lvl="1" indent="-457200">
              <a:buFont typeface="+mj-lt"/>
              <a:buAutoNum type="arabicPeriod"/>
            </a:pPr>
            <a:r>
              <a:rPr lang="x-none" altLang="zh-CN"/>
              <a:t>爬取table-&gt;tbody-&gt;tr数据，存储。</a:t>
            </a:r>
            <a:endParaRPr lang="x-none" altLang="zh-CN"/>
          </a:p>
          <a:p>
            <a:pPr marL="914400" lvl="1" indent="-457200">
              <a:buFont typeface="+mj-lt"/>
              <a:buAutoNum type="arabicPeriod"/>
            </a:pPr>
            <a:r>
              <a:rPr lang="x-none" altLang="zh-CN"/>
              <a:t>重复以上操作</a:t>
            </a:r>
            <a:endParaRPr lang="x-none" altLang="zh-CN"/>
          </a:p>
          <a:p>
            <a:pPr marL="914400" lvl="1" indent="-457200">
              <a:buFont typeface="+mj-lt"/>
              <a:buAutoNum type="arabicPeriod"/>
            </a:pPr>
            <a:endParaRPr lang="x-none" altLang="zh-CN"/>
          </a:p>
          <a:p>
            <a:r>
              <a:rPr lang="x-none" altLang="zh-CN"/>
              <a:t>遇到问题：</a:t>
            </a:r>
            <a:endParaRPr lang="x-none" altLang="zh-CN"/>
          </a:p>
          <a:p>
            <a:pPr marL="914400" lvl="1" indent="-457200">
              <a:buFont typeface="+mj-lt"/>
              <a:buAutoNum type="arabicPeriod"/>
            </a:pPr>
            <a:r>
              <a:rPr lang="x-none" altLang="zh-CN" sz="2800">
                <a:sym typeface="+mn-ea"/>
              </a:rPr>
              <a:t>刷新导致点击位置变动，需要重定位点击位置</a:t>
            </a:r>
            <a:endParaRPr lang="x-none" altLang="zh-CN" sz="2800"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x-none" altLang="zh-CN"/>
              <a:t>反反作弊：当点击不动，重新启动url</a:t>
            </a:r>
            <a:endParaRPr lang="x-none" altLang="zh-CN"/>
          </a:p>
          <a:p>
            <a:pPr marL="914400" lvl="1" indent="-457200">
              <a:buFont typeface="+mj-lt"/>
              <a:buAutoNum type="arabicPeriod"/>
            </a:pPr>
            <a:r>
              <a:rPr lang="x-none" altLang="zh-CN"/>
              <a:t>点击到底时出现style属性，为style='no display'</a:t>
            </a:r>
            <a:endParaRPr lang="x-none" altLang="zh-CN"/>
          </a:p>
          <a:p>
            <a:pPr marL="914400" lvl="1" indent="-457200">
              <a:buFont typeface="+mj-lt"/>
              <a:buAutoNum type="arabicPeriod"/>
            </a:pPr>
            <a:r>
              <a:rPr lang="x-none" altLang="zh-CN"/>
              <a:t>点击间隔0.5s可行(未测试更小时间间隔)</a:t>
            </a:r>
            <a:endParaRPr lang="x-none" altLang="zh-CN"/>
          </a:p>
          <a:p>
            <a:pPr marL="914400" lvl="1" indent="-457200">
              <a:buFont typeface="+mj-lt"/>
              <a:buAutoNum type="arabicPeriod"/>
            </a:pPr>
            <a:r>
              <a:rPr lang="x-none" altLang="zh-CN"/>
              <a:t>爬取检测功能，爬取过不再爬取。（持续爬取未完成）</a:t>
            </a:r>
            <a:endParaRPr lang="x-none" altLang="zh-CN"/>
          </a:p>
          <a:p>
            <a:pPr marL="914400" lvl="1" indent="-457200">
              <a:buFont typeface="+mj-lt"/>
              <a:buAutoNum type="arabicPeriod"/>
            </a:pPr>
            <a:r>
              <a:rPr lang="x-none" altLang="zh-CN"/>
              <a:t>父子web节点查询很慢（需0.01s，需进一步优化）</a:t>
            </a:r>
            <a:endParaRPr lang="x-none" altLang="zh-CN"/>
          </a:p>
          <a:p>
            <a:pPr marL="914400" lvl="1" indent="-457200">
              <a:buFont typeface="+mj-lt"/>
              <a:buAutoNum type="arabicPeriod"/>
            </a:pPr>
            <a:r>
              <a:rPr lang="x-none" altLang="zh-CN">
                <a:sym typeface="+mn-ea"/>
              </a:rPr>
              <a:t>此爬虫只针对经济数据有效</a:t>
            </a:r>
            <a:endParaRPr lang="x-none" altLang="zh-CN"/>
          </a:p>
          <a:p>
            <a:pPr marL="914400" lvl="1" indent="-457200">
              <a:buFont typeface="+mj-lt"/>
              <a:buAutoNum type="arabicPeriod"/>
            </a:pPr>
            <a:endParaRPr lang="x-none" altLang="zh-CN"/>
          </a:p>
          <a:p>
            <a:endParaRPr lang="x-none" altLang="zh-CN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5080" y="1062990"/>
            <a:ext cx="5015230" cy="3421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/>
              <a:t>爬取结果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8120"/>
            <a:ext cx="10515600" cy="4709795"/>
          </a:xfrm>
        </p:spPr>
        <p:txBody>
          <a:bodyPr/>
          <a:p>
            <a:r>
              <a:rPr lang="x-none" altLang="zh-CN"/>
              <a:t>爬取结果如图。</a:t>
            </a:r>
            <a:endParaRPr lang="x-none" altLang="zh-CN"/>
          </a:p>
          <a:p>
            <a:r>
              <a:rPr lang="x-none" altLang="zh-CN"/>
              <a:t>演示：</a:t>
            </a:r>
            <a:r>
              <a:rPr lang="x-none" altLang="zh-CN">
                <a:hlinkClick r:id="rId1" tooltip="" action="ppaction://hlinkfile"/>
              </a:rPr>
              <a:t>经济数据爬虫演示.mp4</a:t>
            </a:r>
            <a:endParaRPr lang="x-none" altLang="zh-CN"/>
          </a:p>
          <a:p>
            <a:endParaRPr lang="x-none" altLang="zh-CN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2515870"/>
            <a:ext cx="7005955" cy="4157345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395" y="-2040255"/>
            <a:ext cx="3697605" cy="8965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864</Words>
  <Application>Kingsoft Office WPP</Application>
  <PresentationFormat>宽屏</PresentationFormat>
  <Paragraphs>56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经济指标爬虫</vt:lpstr>
      <vt:lpstr>经济指标web数据格式</vt:lpstr>
      <vt:lpstr>爬虫工具selenium</vt:lpstr>
      <vt:lpstr>爬取过程</vt:lpstr>
      <vt:lpstr>爬取结果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fdh</dc:creator>
  <cp:lastModifiedBy>fdh</cp:lastModifiedBy>
  <cp:revision>8</cp:revision>
  <dcterms:created xsi:type="dcterms:W3CDTF">2017-09-13T09:24:59Z</dcterms:created>
  <dcterms:modified xsi:type="dcterms:W3CDTF">2017-09-13T09:24:59Z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