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61" r:id="rId2"/>
    <p:sldId id="258" r:id="rId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8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158" autoAdjust="0"/>
    <p:restoredTop sz="96404" autoAdjust="0"/>
  </p:normalViewPr>
  <p:slideViewPr>
    <p:cSldViewPr snapToGrid="0">
      <p:cViewPr varScale="1">
        <p:scale>
          <a:sx n="72" d="100"/>
          <a:sy n="72" d="100"/>
        </p:scale>
        <p:origin x="3942"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9CA61-454B-4340-A9D6-1EA696FFD0F4}" type="datetimeFigureOut">
              <a:rPr lang="en-MY" smtClean="0"/>
              <a:t>30/8/2024</a:t>
            </a:fld>
            <a:endParaRPr lang="en-MY"/>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12BDB-3020-4026-91CB-BFAEE176919F}" type="slidenum">
              <a:rPr lang="en-MY" smtClean="0"/>
              <a:t>‹#›</a:t>
            </a:fld>
            <a:endParaRPr lang="en-MY"/>
          </a:p>
        </p:txBody>
      </p:sp>
    </p:spTree>
    <p:extLst>
      <p:ext uri="{BB962C8B-B14F-4D97-AF65-F5344CB8AC3E}">
        <p14:creationId xmlns:p14="http://schemas.microsoft.com/office/powerpoint/2010/main" val="366812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65465B-8163-464F-89F4-FFD13DF1351D}" type="datetimeFigureOut">
              <a:rPr lang="en-MY" smtClean="0"/>
              <a:t>30/8/2024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F95D784-27C1-4FEE-A2AF-AC981BADED15}" type="slidenum">
              <a:rPr lang="en-MY" smtClean="0"/>
              <a:t>‹#›</a:t>
            </a:fld>
            <a:endParaRPr lang="en-MY"/>
          </a:p>
        </p:txBody>
      </p:sp>
    </p:spTree>
    <p:extLst>
      <p:ext uri="{BB962C8B-B14F-4D97-AF65-F5344CB8AC3E}">
        <p14:creationId xmlns:p14="http://schemas.microsoft.com/office/powerpoint/2010/main" val="99823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5465B-8163-464F-89F4-FFD13DF1351D}" type="datetimeFigureOut">
              <a:rPr lang="en-MY" smtClean="0"/>
              <a:t>30/8/2024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F95D784-27C1-4FEE-A2AF-AC981BADED15}" type="slidenum">
              <a:rPr lang="en-MY" smtClean="0"/>
              <a:t>‹#›</a:t>
            </a:fld>
            <a:endParaRPr lang="en-MY"/>
          </a:p>
        </p:txBody>
      </p:sp>
    </p:spTree>
    <p:extLst>
      <p:ext uri="{BB962C8B-B14F-4D97-AF65-F5344CB8AC3E}">
        <p14:creationId xmlns:p14="http://schemas.microsoft.com/office/powerpoint/2010/main" val="422418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5465B-8163-464F-89F4-FFD13DF1351D}" type="datetimeFigureOut">
              <a:rPr lang="en-MY" smtClean="0"/>
              <a:t>30/8/2024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F95D784-27C1-4FEE-A2AF-AC981BADED15}" type="slidenum">
              <a:rPr lang="en-MY" smtClean="0"/>
              <a:t>‹#›</a:t>
            </a:fld>
            <a:endParaRPr lang="en-MY"/>
          </a:p>
        </p:txBody>
      </p:sp>
    </p:spTree>
    <p:extLst>
      <p:ext uri="{BB962C8B-B14F-4D97-AF65-F5344CB8AC3E}">
        <p14:creationId xmlns:p14="http://schemas.microsoft.com/office/powerpoint/2010/main" val="13648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5465B-8163-464F-89F4-FFD13DF1351D}" type="datetimeFigureOut">
              <a:rPr lang="en-MY" smtClean="0"/>
              <a:t>30/8/2024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F95D784-27C1-4FEE-A2AF-AC981BADED15}" type="slidenum">
              <a:rPr lang="en-MY" smtClean="0"/>
              <a:t>‹#›</a:t>
            </a:fld>
            <a:endParaRPr lang="en-MY"/>
          </a:p>
        </p:txBody>
      </p:sp>
    </p:spTree>
    <p:extLst>
      <p:ext uri="{BB962C8B-B14F-4D97-AF65-F5344CB8AC3E}">
        <p14:creationId xmlns:p14="http://schemas.microsoft.com/office/powerpoint/2010/main" val="178885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65465B-8163-464F-89F4-FFD13DF1351D}" type="datetimeFigureOut">
              <a:rPr lang="en-MY" smtClean="0"/>
              <a:t>30/8/2024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F95D784-27C1-4FEE-A2AF-AC981BADED15}" type="slidenum">
              <a:rPr lang="en-MY" smtClean="0"/>
              <a:t>‹#›</a:t>
            </a:fld>
            <a:endParaRPr lang="en-MY"/>
          </a:p>
        </p:txBody>
      </p:sp>
    </p:spTree>
    <p:extLst>
      <p:ext uri="{BB962C8B-B14F-4D97-AF65-F5344CB8AC3E}">
        <p14:creationId xmlns:p14="http://schemas.microsoft.com/office/powerpoint/2010/main" val="125794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5465B-8163-464F-89F4-FFD13DF1351D}" type="datetimeFigureOut">
              <a:rPr lang="en-MY" smtClean="0"/>
              <a:t>30/8/2024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F95D784-27C1-4FEE-A2AF-AC981BADED15}" type="slidenum">
              <a:rPr lang="en-MY" smtClean="0"/>
              <a:t>‹#›</a:t>
            </a:fld>
            <a:endParaRPr lang="en-MY"/>
          </a:p>
        </p:txBody>
      </p:sp>
    </p:spTree>
    <p:extLst>
      <p:ext uri="{BB962C8B-B14F-4D97-AF65-F5344CB8AC3E}">
        <p14:creationId xmlns:p14="http://schemas.microsoft.com/office/powerpoint/2010/main" val="65696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5465B-8163-464F-89F4-FFD13DF1351D}" type="datetimeFigureOut">
              <a:rPr lang="en-MY" smtClean="0"/>
              <a:t>30/8/2024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EF95D784-27C1-4FEE-A2AF-AC981BADED15}" type="slidenum">
              <a:rPr lang="en-MY" smtClean="0"/>
              <a:t>‹#›</a:t>
            </a:fld>
            <a:endParaRPr lang="en-MY"/>
          </a:p>
        </p:txBody>
      </p:sp>
    </p:spTree>
    <p:extLst>
      <p:ext uri="{BB962C8B-B14F-4D97-AF65-F5344CB8AC3E}">
        <p14:creationId xmlns:p14="http://schemas.microsoft.com/office/powerpoint/2010/main" val="412242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5465B-8163-464F-89F4-FFD13DF1351D}" type="datetimeFigureOut">
              <a:rPr lang="en-MY" smtClean="0"/>
              <a:t>30/8/2024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EF95D784-27C1-4FEE-A2AF-AC981BADED15}" type="slidenum">
              <a:rPr lang="en-MY" smtClean="0"/>
              <a:t>‹#›</a:t>
            </a:fld>
            <a:endParaRPr lang="en-MY"/>
          </a:p>
        </p:txBody>
      </p:sp>
    </p:spTree>
    <p:extLst>
      <p:ext uri="{BB962C8B-B14F-4D97-AF65-F5344CB8AC3E}">
        <p14:creationId xmlns:p14="http://schemas.microsoft.com/office/powerpoint/2010/main" val="46863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5465B-8163-464F-89F4-FFD13DF1351D}" type="datetimeFigureOut">
              <a:rPr lang="en-MY" smtClean="0"/>
              <a:t>30/8/2024</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EF95D784-27C1-4FEE-A2AF-AC981BADED15}" type="slidenum">
              <a:rPr lang="en-MY" smtClean="0"/>
              <a:t>‹#›</a:t>
            </a:fld>
            <a:endParaRPr lang="en-MY"/>
          </a:p>
        </p:txBody>
      </p:sp>
    </p:spTree>
    <p:extLst>
      <p:ext uri="{BB962C8B-B14F-4D97-AF65-F5344CB8AC3E}">
        <p14:creationId xmlns:p14="http://schemas.microsoft.com/office/powerpoint/2010/main" val="262981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065465B-8163-464F-89F4-FFD13DF1351D}" type="datetimeFigureOut">
              <a:rPr lang="en-MY" smtClean="0"/>
              <a:t>30/8/2024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F95D784-27C1-4FEE-A2AF-AC981BADED15}" type="slidenum">
              <a:rPr lang="en-MY" smtClean="0"/>
              <a:t>‹#›</a:t>
            </a:fld>
            <a:endParaRPr lang="en-MY"/>
          </a:p>
        </p:txBody>
      </p:sp>
    </p:spTree>
    <p:extLst>
      <p:ext uri="{BB962C8B-B14F-4D97-AF65-F5344CB8AC3E}">
        <p14:creationId xmlns:p14="http://schemas.microsoft.com/office/powerpoint/2010/main" val="101380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065465B-8163-464F-89F4-FFD13DF1351D}" type="datetimeFigureOut">
              <a:rPr lang="en-MY" smtClean="0"/>
              <a:t>30/8/2024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F95D784-27C1-4FEE-A2AF-AC981BADED15}" type="slidenum">
              <a:rPr lang="en-MY" smtClean="0"/>
              <a:t>‹#›</a:t>
            </a:fld>
            <a:endParaRPr lang="en-MY"/>
          </a:p>
        </p:txBody>
      </p:sp>
    </p:spTree>
    <p:extLst>
      <p:ext uri="{BB962C8B-B14F-4D97-AF65-F5344CB8AC3E}">
        <p14:creationId xmlns:p14="http://schemas.microsoft.com/office/powerpoint/2010/main" val="337788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065465B-8163-464F-89F4-FFD13DF1351D}" type="datetimeFigureOut">
              <a:rPr lang="en-MY" smtClean="0"/>
              <a:t>30/8/2024</a:t>
            </a:fld>
            <a:endParaRPr lang="en-MY"/>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F95D784-27C1-4FEE-A2AF-AC981BADED15}" type="slidenum">
              <a:rPr lang="en-MY" smtClean="0"/>
              <a:t>‹#›</a:t>
            </a:fld>
            <a:endParaRPr lang="en-MY"/>
          </a:p>
        </p:txBody>
      </p:sp>
    </p:spTree>
    <p:extLst>
      <p:ext uri="{BB962C8B-B14F-4D97-AF65-F5344CB8AC3E}">
        <p14:creationId xmlns:p14="http://schemas.microsoft.com/office/powerpoint/2010/main" val="16325305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521385" y="3127222"/>
            <a:ext cx="380171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200" b="1" dirty="0">
                <a:solidFill>
                  <a:schemeClr val="accent5">
                    <a:lumMod val="75000"/>
                  </a:schemeClr>
                </a:solidFill>
                <a:latin typeface="Calibri" panose="020F0502020204030204" pitchFamily="34" charset="0"/>
              </a:rPr>
              <a:t>EDUCATIONAL BACKGROUND</a:t>
            </a:r>
            <a:endParaRPr kumimoji="0" lang="en-US" altLang="en-US" sz="1200" b="0" i="0" u="none" strike="noStrike" cap="none" normalizeH="0" baseline="0" dirty="0">
              <a:ln>
                <a:noFill/>
              </a:ln>
              <a:solidFill>
                <a:schemeClr val="accent5">
                  <a:lumMod val="75000"/>
                </a:schemeClr>
              </a:solidFill>
              <a:effectLst/>
              <a:latin typeface="Arial" panose="020B0604020202020204" pitchFamily="34" charset="0"/>
            </a:endParaRPr>
          </a:p>
        </p:txBody>
      </p:sp>
      <p:sp>
        <p:nvSpPr>
          <p:cNvPr id="5" name="Text Box 13"/>
          <p:cNvSpPr txBox="1">
            <a:spLocks noChangeArrowheads="1"/>
          </p:cNvSpPr>
          <p:nvPr/>
        </p:nvSpPr>
        <p:spPr bwMode="auto">
          <a:xfrm>
            <a:off x="747236" y="3374283"/>
            <a:ext cx="5550196" cy="2596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algn="just" eaLnBrk="0" fontAlgn="base" hangingPunct="0">
              <a:spcBef>
                <a:spcPct val="0"/>
              </a:spcBef>
              <a:spcAft>
                <a:spcPct val="0"/>
              </a:spcAft>
            </a:pPr>
            <a:r>
              <a:rPr lang="en-US" altLang="en-US" sz="1050" b="1" dirty="0"/>
              <a:t>BACHELOR IN COMPUTER SCIENCE (HONS.) MULTIMEDIA COMPUTING</a:t>
            </a:r>
          </a:p>
          <a:p>
            <a:pPr algn="just" eaLnBrk="0" fontAlgn="base" hangingPunct="0">
              <a:spcBef>
                <a:spcPct val="0"/>
              </a:spcBef>
              <a:spcAft>
                <a:spcPct val="0"/>
              </a:spcAft>
            </a:pPr>
            <a:r>
              <a:rPr lang="en-US" altLang="en-US" sz="1050" b="1" dirty="0">
                <a:solidFill>
                  <a:srgbClr val="000000"/>
                </a:solidFill>
              </a:rPr>
              <a:t>Institute</a:t>
            </a:r>
            <a:r>
              <a:rPr lang="en-US" altLang="en-US" sz="1050" dirty="0">
                <a:solidFill>
                  <a:srgbClr val="000000"/>
                </a:solidFill>
              </a:rPr>
              <a:t>		: </a:t>
            </a:r>
            <a:r>
              <a:rPr lang="en-US" altLang="en-US" sz="1050" dirty="0" err="1"/>
              <a:t>Universiti</a:t>
            </a:r>
            <a:r>
              <a:rPr lang="en-US" altLang="en-US" sz="1050" dirty="0"/>
              <a:t> </a:t>
            </a:r>
            <a:r>
              <a:rPr lang="en-US" altLang="en-US" sz="1050" dirty="0" err="1"/>
              <a:t>Teknologi</a:t>
            </a:r>
            <a:r>
              <a:rPr lang="en-US" altLang="en-US" sz="1050" dirty="0"/>
              <a:t> MARA, </a:t>
            </a:r>
            <a:r>
              <a:rPr lang="en-US" altLang="en-US" sz="1050" dirty="0" err="1"/>
              <a:t>Cawangan</a:t>
            </a:r>
            <a:r>
              <a:rPr lang="en-US" altLang="en-US" sz="1050" dirty="0"/>
              <a:t> Shah Alam</a:t>
            </a:r>
          </a:p>
          <a:p>
            <a:pPr algn="just" eaLnBrk="0" fontAlgn="base" hangingPunct="0">
              <a:spcBef>
                <a:spcPct val="0"/>
              </a:spcBef>
              <a:spcAft>
                <a:spcPct val="0"/>
              </a:spcAft>
            </a:pPr>
            <a:r>
              <a:rPr lang="en-US" altLang="en-US" sz="1050" b="1" dirty="0"/>
              <a:t>Year 		</a:t>
            </a:r>
            <a:r>
              <a:rPr lang="en-US" altLang="en-US" sz="1050" dirty="0"/>
              <a:t>: August 2022 – Present</a:t>
            </a:r>
          </a:p>
          <a:p>
            <a:pPr algn="just" eaLnBrk="0" fontAlgn="base" hangingPunct="0">
              <a:spcBef>
                <a:spcPct val="0"/>
              </a:spcBef>
              <a:spcAft>
                <a:spcPct val="0"/>
              </a:spcAft>
            </a:pPr>
            <a:endParaRPr lang="en-US" altLang="en-US" sz="1050" dirty="0"/>
          </a:p>
          <a:p>
            <a:pPr indent="-457200" algn="just" eaLnBrk="0" fontAlgn="base" hangingPunct="0">
              <a:spcBef>
                <a:spcPct val="0"/>
              </a:spcBef>
              <a:spcAft>
                <a:spcPct val="0"/>
              </a:spcAft>
            </a:pPr>
            <a:r>
              <a:rPr kumimoji="0" lang="en-US" altLang="en-US" sz="1050" b="1" i="0" u="none" strike="noStrike" cap="none" normalizeH="0" baseline="0" dirty="0">
                <a:ln>
                  <a:noFill/>
                </a:ln>
                <a:effectLst/>
              </a:rPr>
              <a:t>Course Description	</a:t>
            </a:r>
            <a:r>
              <a:rPr kumimoji="0" lang="en-US" altLang="en-US" sz="1050" i="0" u="none" strike="noStrike" cap="none" normalizeH="0" baseline="0" dirty="0">
                <a:ln>
                  <a:noFill/>
                </a:ln>
                <a:effectLst/>
              </a:rPr>
              <a:t>: deals with the digital fundamentals to graphics, sound, video, 		</a:t>
            </a:r>
            <a:r>
              <a:rPr lang="en-US" altLang="en-US" sz="1050" dirty="0"/>
              <a:t>   </a:t>
            </a:r>
            <a:r>
              <a:rPr kumimoji="0" lang="en-US" altLang="en-US" sz="1050" i="0" u="none" strike="noStrike" cap="none" normalizeH="0" baseline="0" dirty="0">
                <a:ln>
                  <a:noFill/>
                </a:ln>
                <a:effectLst/>
              </a:rPr>
              <a:t>animation, and virtual environments, technology, and techniques 		   of multimedia, with an emphasis to the design elements and 		   human-computer interactions.</a:t>
            </a:r>
          </a:p>
          <a:p>
            <a:pPr algn="just" eaLnBrk="0" fontAlgn="base" hangingPunct="0">
              <a:spcBef>
                <a:spcPct val="0"/>
              </a:spcBef>
              <a:spcAft>
                <a:spcPct val="0"/>
              </a:spcAft>
            </a:pPr>
            <a:r>
              <a:rPr kumimoji="0" lang="en-US" altLang="en-US" sz="1050" b="1" i="0" u="none" strike="noStrike" cap="none" normalizeH="0" baseline="0" dirty="0">
                <a:ln>
                  <a:noFill/>
                </a:ln>
                <a:solidFill>
                  <a:srgbClr val="000000"/>
                </a:solidFill>
                <a:effectLst/>
              </a:rPr>
              <a:t>CGPA		</a:t>
            </a:r>
            <a:r>
              <a:rPr kumimoji="0" lang="en-US" altLang="en-US" sz="1050" i="0" u="none" strike="noStrike" cap="none" normalizeH="0" baseline="0" dirty="0">
                <a:ln>
                  <a:noFill/>
                </a:ln>
                <a:solidFill>
                  <a:srgbClr val="000000"/>
                </a:solidFill>
                <a:effectLst/>
              </a:rPr>
              <a:t>:</a:t>
            </a:r>
            <a:r>
              <a:rPr kumimoji="0" lang="en-US" altLang="en-US" sz="1050" b="0" i="0" u="none" strike="noStrike" cap="none" normalizeH="0" baseline="0" dirty="0">
                <a:ln>
                  <a:noFill/>
                </a:ln>
                <a:solidFill>
                  <a:srgbClr val="000000"/>
                </a:solidFill>
                <a:effectLst/>
              </a:rPr>
              <a:t> </a:t>
            </a:r>
            <a:r>
              <a:rPr lang="en-US" altLang="en-US" sz="1050" dirty="0">
                <a:solidFill>
                  <a:srgbClr val="000000"/>
                </a:solidFill>
              </a:rPr>
              <a:t>3.78</a:t>
            </a:r>
            <a:endParaRPr kumimoji="0" lang="en-US" altLang="en-US" sz="1050" b="0" i="0" u="none" strike="noStrike" cap="none" normalizeH="0" baseline="0" dirty="0">
              <a:ln>
                <a:noFill/>
              </a:ln>
              <a:solidFill>
                <a:srgbClr val="000000"/>
              </a:solidFill>
              <a:effectLst/>
            </a:endParaRPr>
          </a:p>
          <a:p>
            <a:pPr lvl="0" eaLnBrk="0" fontAlgn="base" hangingPunct="0">
              <a:spcBef>
                <a:spcPct val="0"/>
              </a:spcBef>
              <a:spcAft>
                <a:spcPct val="0"/>
              </a:spcAft>
            </a:pPr>
            <a:endParaRPr lang="en-MY" altLang="en-US" sz="1050" dirty="0">
              <a:solidFill>
                <a:srgbClr val="000000"/>
              </a:solidFill>
            </a:endParaRPr>
          </a:p>
          <a:p>
            <a:pPr algn="just" eaLnBrk="0" fontAlgn="base" hangingPunct="0">
              <a:spcBef>
                <a:spcPct val="0"/>
              </a:spcBef>
              <a:spcAft>
                <a:spcPct val="0"/>
              </a:spcAft>
            </a:pPr>
            <a:r>
              <a:rPr lang="en-US" altLang="en-US" sz="1050" b="1" dirty="0"/>
              <a:t>DIPLOMA IN COMPUTER SCIENCE </a:t>
            </a:r>
          </a:p>
          <a:p>
            <a:pPr algn="just" eaLnBrk="0" fontAlgn="base" hangingPunct="0">
              <a:spcBef>
                <a:spcPct val="0"/>
              </a:spcBef>
              <a:spcAft>
                <a:spcPct val="0"/>
              </a:spcAft>
            </a:pPr>
            <a:r>
              <a:rPr lang="en-US" altLang="en-US" sz="1050" b="1" dirty="0">
                <a:solidFill>
                  <a:srgbClr val="000000"/>
                </a:solidFill>
              </a:rPr>
              <a:t>Institute</a:t>
            </a:r>
            <a:r>
              <a:rPr lang="en-US" altLang="en-US" sz="1050" dirty="0">
                <a:solidFill>
                  <a:srgbClr val="000000"/>
                </a:solidFill>
              </a:rPr>
              <a:t>		: </a:t>
            </a:r>
            <a:r>
              <a:rPr lang="en-US" altLang="en-US" sz="1050" dirty="0" err="1"/>
              <a:t>Universiti</a:t>
            </a:r>
            <a:r>
              <a:rPr lang="en-US" altLang="en-US" sz="1050" dirty="0"/>
              <a:t> </a:t>
            </a:r>
            <a:r>
              <a:rPr lang="en-US" altLang="en-US" sz="1050" dirty="0" err="1"/>
              <a:t>Teknologi</a:t>
            </a:r>
            <a:r>
              <a:rPr lang="en-US" altLang="en-US" sz="1050" dirty="0"/>
              <a:t> MARA, </a:t>
            </a:r>
            <a:r>
              <a:rPr lang="en-US" altLang="en-US" sz="1050" dirty="0" err="1"/>
              <a:t>Cawangan</a:t>
            </a:r>
            <a:r>
              <a:rPr lang="en-US" altLang="en-US" sz="1050" dirty="0"/>
              <a:t> </a:t>
            </a:r>
            <a:r>
              <a:rPr lang="en-US" altLang="en-US" sz="1050" dirty="0" err="1"/>
              <a:t>Samarahan</a:t>
            </a:r>
            <a:r>
              <a:rPr lang="en-US" altLang="en-US" sz="1050" dirty="0"/>
              <a:t> 2</a:t>
            </a:r>
          </a:p>
          <a:p>
            <a:pPr algn="just" eaLnBrk="0" fontAlgn="base" hangingPunct="0">
              <a:spcBef>
                <a:spcPct val="0"/>
              </a:spcBef>
              <a:spcAft>
                <a:spcPct val="0"/>
              </a:spcAft>
            </a:pPr>
            <a:r>
              <a:rPr lang="en-US" altLang="en-US" sz="1050" b="1" dirty="0"/>
              <a:t>Year 		</a:t>
            </a:r>
            <a:r>
              <a:rPr lang="en-US" altLang="en-US" sz="1050" dirty="0"/>
              <a:t>: August 2019 – August 2022</a:t>
            </a:r>
          </a:p>
          <a:p>
            <a:pPr algn="just" eaLnBrk="0" fontAlgn="base" hangingPunct="0">
              <a:spcBef>
                <a:spcPct val="0"/>
              </a:spcBef>
              <a:spcAft>
                <a:spcPct val="0"/>
              </a:spcAft>
            </a:pPr>
            <a:endParaRPr lang="en-US" altLang="en-US" sz="1050" dirty="0"/>
          </a:p>
          <a:p>
            <a:pPr indent="-457200" algn="just" eaLnBrk="0" fontAlgn="base" hangingPunct="0">
              <a:spcBef>
                <a:spcPct val="0"/>
              </a:spcBef>
              <a:spcAft>
                <a:spcPct val="0"/>
              </a:spcAft>
            </a:pPr>
            <a:r>
              <a:rPr kumimoji="0" lang="en-US" altLang="en-US" sz="1050" b="1" i="0" u="none" strike="noStrike" cap="none" normalizeH="0" baseline="0" dirty="0">
                <a:ln>
                  <a:noFill/>
                </a:ln>
                <a:effectLst/>
              </a:rPr>
              <a:t>Course Description	</a:t>
            </a:r>
            <a:r>
              <a:rPr kumimoji="0" lang="en-US" altLang="en-US" sz="1050" i="0" u="none" strike="noStrike" cap="none" normalizeH="0" baseline="0" dirty="0">
                <a:ln>
                  <a:noFill/>
                </a:ln>
                <a:effectLst/>
              </a:rPr>
              <a:t>: courses from the abstraction level up until implementation and 		   deployment. Covers basic computing, programming, operating 		   systems, networking, database, as well as Mathematics.</a:t>
            </a:r>
            <a:endParaRPr lang="en-US" altLang="en-US" sz="1050" b="1" dirty="0">
              <a:solidFill>
                <a:srgbClr val="000000"/>
              </a:solidFill>
            </a:endParaRPr>
          </a:p>
          <a:p>
            <a:pPr indent="-457200" algn="just" eaLnBrk="0" fontAlgn="base" hangingPunct="0">
              <a:spcBef>
                <a:spcPct val="0"/>
              </a:spcBef>
              <a:spcAft>
                <a:spcPct val="0"/>
              </a:spcAft>
            </a:pPr>
            <a:r>
              <a:rPr kumimoji="0" lang="en-US" altLang="en-US" sz="1050" b="1" i="0" u="none" strike="noStrike" cap="none" normalizeH="0" baseline="0" dirty="0">
                <a:ln>
                  <a:noFill/>
                </a:ln>
                <a:solidFill>
                  <a:srgbClr val="000000"/>
                </a:solidFill>
                <a:effectLst/>
              </a:rPr>
              <a:t>CGPA		</a:t>
            </a:r>
            <a:r>
              <a:rPr kumimoji="0" lang="en-US" altLang="en-US" sz="1050" i="0" u="none" strike="noStrike" cap="none" normalizeH="0" baseline="0" dirty="0">
                <a:ln>
                  <a:noFill/>
                </a:ln>
                <a:solidFill>
                  <a:srgbClr val="000000"/>
                </a:solidFill>
                <a:effectLst/>
              </a:rPr>
              <a:t>:</a:t>
            </a:r>
            <a:r>
              <a:rPr kumimoji="0" lang="en-US" altLang="en-US" sz="1050" b="0" i="0" u="none" strike="noStrike" cap="none" normalizeH="0" baseline="0" dirty="0">
                <a:ln>
                  <a:noFill/>
                </a:ln>
                <a:solidFill>
                  <a:srgbClr val="000000"/>
                </a:solidFill>
                <a:effectLst/>
              </a:rPr>
              <a:t> </a:t>
            </a:r>
            <a:r>
              <a:rPr lang="en-US" altLang="en-US" sz="1050" dirty="0">
                <a:solidFill>
                  <a:srgbClr val="000000"/>
                </a:solidFill>
              </a:rPr>
              <a:t>3.99</a:t>
            </a:r>
            <a:endParaRPr kumimoji="0" lang="en-US" altLang="en-US" sz="1050" b="0" i="0" u="none" strike="noStrike" cap="none" normalizeH="0" baseline="0" dirty="0">
              <a:ln>
                <a:noFill/>
              </a:ln>
              <a:solidFill>
                <a:srgbClr val="000000"/>
              </a:solidFill>
              <a:effectLst/>
            </a:endParaRPr>
          </a:p>
          <a:p>
            <a:pPr lvl="0" eaLnBrk="0" fontAlgn="base" hangingPunct="0">
              <a:spcBef>
                <a:spcPct val="0"/>
              </a:spcBef>
              <a:spcAft>
                <a:spcPct val="0"/>
              </a:spcAft>
            </a:pPr>
            <a:endParaRPr lang="en-MY" altLang="en-US" sz="1050" dirty="0">
              <a:solidFill>
                <a:srgbClr val="000000"/>
              </a:solidFill>
            </a:endParaRPr>
          </a:p>
          <a:p>
            <a:pPr lvl="0" eaLnBrk="0" fontAlgn="base" hangingPunct="0">
              <a:spcBef>
                <a:spcPct val="0"/>
              </a:spcBef>
              <a:spcAft>
                <a:spcPct val="0"/>
              </a:spcAft>
            </a:pPr>
            <a:endParaRPr kumimoji="0" lang="en-US" altLang="en-US" sz="1050" b="0" i="0" u="none" strike="noStrike" cap="none" normalizeH="0" baseline="0" dirty="0">
              <a:ln>
                <a:noFill/>
              </a:ln>
              <a:solidFill>
                <a:schemeClr val="tx1"/>
              </a:solidFill>
              <a:effectLst/>
            </a:endParaRPr>
          </a:p>
        </p:txBody>
      </p:sp>
      <p:sp>
        <p:nvSpPr>
          <p:cNvPr id="6" name="Text Box 13"/>
          <p:cNvSpPr txBox="1">
            <a:spLocks noChangeArrowheads="1"/>
          </p:cNvSpPr>
          <p:nvPr/>
        </p:nvSpPr>
        <p:spPr bwMode="auto">
          <a:xfrm>
            <a:off x="556537" y="3377630"/>
            <a:ext cx="212917" cy="2596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rPr>
              <a:t>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t>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bg1">
                  <a:lumMod val="50000"/>
                </a:schemeClr>
              </a:solidFill>
              <a:effectLst/>
            </a:endParaRPr>
          </a:p>
        </p:txBody>
      </p:sp>
      <p:cxnSp>
        <p:nvCxnSpPr>
          <p:cNvPr id="7" name="Straight Connector 6"/>
          <p:cNvCxnSpPr/>
          <p:nvPr/>
        </p:nvCxnSpPr>
        <p:spPr>
          <a:xfrm>
            <a:off x="552381" y="3344516"/>
            <a:ext cx="5745050" cy="0"/>
          </a:xfrm>
          <a:prstGeom prst="line">
            <a:avLst/>
          </a:prstGeom>
          <a:ln w="19050">
            <a:solidFill>
              <a:schemeClr val="accent5">
                <a:lumMod val="75000"/>
              </a:schemeClr>
            </a:solidFill>
          </a:ln>
        </p:spPr>
        <p:style>
          <a:lnRef idx="1">
            <a:schemeClr val="dk1"/>
          </a:lnRef>
          <a:fillRef idx="0">
            <a:schemeClr val="dk1"/>
          </a:fillRef>
          <a:effectRef idx="0">
            <a:schemeClr val="dk1"/>
          </a:effectRef>
          <a:fontRef idx="minor">
            <a:schemeClr val="tx1"/>
          </a:fontRef>
        </p:style>
      </p:cxnSp>
      <p:sp>
        <p:nvSpPr>
          <p:cNvPr id="9" name="Text Box 20"/>
          <p:cNvSpPr txBox="1">
            <a:spLocks noChangeArrowheads="1"/>
          </p:cNvSpPr>
          <p:nvPr/>
        </p:nvSpPr>
        <p:spPr bwMode="auto">
          <a:xfrm>
            <a:off x="552381" y="1960635"/>
            <a:ext cx="5734540" cy="720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algn="just" eaLnBrk="0" fontAlgn="base" hangingPunct="0">
              <a:spcBef>
                <a:spcPct val="0"/>
              </a:spcBef>
              <a:spcAft>
                <a:spcPct val="0"/>
              </a:spcAft>
            </a:pPr>
            <a:r>
              <a:rPr lang="en-US" altLang="en-US" sz="1050" dirty="0">
                <a:cs typeface="Arial" panose="020B0604020202020204" pitchFamily="34" charset="0"/>
              </a:rPr>
              <a:t>Dedicated computer science student specializing in multimedia computing, currently pursuing a degree with consistent academic record. Gained practical experience through an IT internship such as project management, event support, and effective communication. Proficient in several programming languages including HTML, JavaScript, Java EE, Python, and C++, and has experience in using multimedia tools like Adobe Premiere Pro and Unity. Actively involved in various extracurricular activities and programs. Eager to continue learning and apply current skills in a professional setting and environment.</a:t>
            </a:r>
            <a:endParaRPr kumimoji="0" lang="en-US" altLang="en-US" sz="1050" b="0" i="0" u="none" strike="noStrike" cap="none" normalizeH="0" baseline="0" dirty="0">
              <a:ln>
                <a:noFill/>
              </a:ln>
              <a:effectLst/>
              <a:cs typeface="Arial" panose="020B0604020202020204" pitchFamily="34" charset="0"/>
            </a:endParaRPr>
          </a:p>
        </p:txBody>
      </p:sp>
      <p:sp>
        <p:nvSpPr>
          <p:cNvPr id="11" name="Text Box 3"/>
          <p:cNvSpPr txBox="1">
            <a:spLocks noChangeArrowheads="1"/>
          </p:cNvSpPr>
          <p:nvPr/>
        </p:nvSpPr>
        <p:spPr bwMode="auto">
          <a:xfrm>
            <a:off x="552381" y="1719643"/>
            <a:ext cx="380171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200" b="1" dirty="0">
                <a:solidFill>
                  <a:schemeClr val="accent5">
                    <a:lumMod val="75000"/>
                  </a:schemeClr>
                </a:solidFill>
                <a:latin typeface="Calibri" panose="020F0502020204030204" pitchFamily="34" charset="0"/>
              </a:rPr>
              <a:t>PERSONAL SUMMARY</a:t>
            </a:r>
            <a:endParaRPr kumimoji="0" lang="en-US" altLang="en-US" sz="1200" b="0" i="0" u="none" strike="noStrike" cap="none" normalizeH="0" baseline="0" dirty="0">
              <a:ln>
                <a:noFill/>
              </a:ln>
              <a:solidFill>
                <a:schemeClr val="accent5">
                  <a:lumMod val="75000"/>
                </a:schemeClr>
              </a:solidFill>
              <a:effectLst/>
              <a:latin typeface="Arial" panose="020B0604020202020204" pitchFamily="34" charset="0"/>
            </a:endParaRPr>
          </a:p>
        </p:txBody>
      </p:sp>
      <p:sp>
        <p:nvSpPr>
          <p:cNvPr id="12" name="Text Box 20"/>
          <p:cNvSpPr txBox="1">
            <a:spLocks noChangeArrowheads="1"/>
          </p:cNvSpPr>
          <p:nvPr/>
        </p:nvSpPr>
        <p:spPr bwMode="auto">
          <a:xfrm>
            <a:off x="1840157" y="705837"/>
            <a:ext cx="4734626"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MY" altLang="en-US" sz="1050" b="0" i="0" u="none" strike="noStrike" cap="none" normalizeH="0" baseline="0" dirty="0">
                <a:ln>
                  <a:noFill/>
                </a:ln>
                <a:solidFill>
                  <a:srgbClr val="000000"/>
                </a:solidFill>
                <a:effectLst/>
                <a:latin typeface="Calibri" panose="020F0502020204030204" pitchFamily="34" charset="0"/>
              </a:rPr>
              <a:t>Address	: </a:t>
            </a:r>
            <a:r>
              <a:rPr kumimoji="0" lang="en-MY" altLang="en-US" sz="1050" b="0" i="0" u="none" strike="noStrike" cap="none" normalizeH="0" baseline="0" dirty="0" err="1">
                <a:ln>
                  <a:noFill/>
                </a:ln>
                <a:solidFill>
                  <a:srgbClr val="000000"/>
                </a:solidFill>
                <a:effectLst/>
                <a:latin typeface="Calibri" panose="020F0502020204030204" pitchFamily="34" charset="0"/>
              </a:rPr>
              <a:t>Bintangor</a:t>
            </a:r>
            <a:r>
              <a:rPr kumimoji="0" lang="en-MY" altLang="en-US" sz="1050" b="0" i="0" u="none" strike="noStrike" cap="none" normalizeH="0" baseline="0" dirty="0">
                <a:ln>
                  <a:noFill/>
                </a:ln>
                <a:solidFill>
                  <a:srgbClr val="000000"/>
                </a:solidFill>
                <a:effectLst/>
                <a:latin typeface="Calibri" panose="020F0502020204030204" pitchFamily="34" charset="0"/>
              </a:rPr>
              <a:t>, Sarawak</a:t>
            </a:r>
            <a:endParaRPr kumimoji="0" lang="en-MY" altLang="en-US" sz="1050" b="0" i="0" u="none" strike="noStrike" cap="none" normalizeH="0" baseline="0" dirty="0">
              <a:ln>
                <a:noFill/>
              </a:ln>
              <a:solidFill>
                <a:srgbClr val="FF0000"/>
              </a:solidFill>
              <a:effectLst/>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MY" altLang="en-US" sz="1050" dirty="0">
                <a:solidFill>
                  <a:srgbClr val="000000"/>
                </a:solidFill>
                <a:latin typeface="Calibri" panose="020F0502020204030204" pitchFamily="34" charset="0"/>
              </a:rPr>
              <a:t>Telephone No	: +60 128532297</a:t>
            </a:r>
          </a:p>
          <a:p>
            <a:pPr marL="0" marR="0" lvl="0" indent="0" algn="just" defTabSz="914400" rtl="0" eaLnBrk="0" fontAlgn="base" latinLnBrk="0" hangingPunct="0">
              <a:lnSpc>
                <a:spcPct val="100000"/>
              </a:lnSpc>
              <a:spcBef>
                <a:spcPct val="0"/>
              </a:spcBef>
              <a:spcAft>
                <a:spcPct val="0"/>
              </a:spcAft>
              <a:buClrTx/>
              <a:buSzTx/>
              <a:buFontTx/>
              <a:buNone/>
              <a:tabLst/>
            </a:pPr>
            <a:r>
              <a:rPr lang="en-MY" altLang="en-US" sz="1050" dirty="0">
                <a:solidFill>
                  <a:srgbClr val="000000"/>
                </a:solidFill>
                <a:latin typeface="Calibri" panose="020F0502020204030204" pitchFamily="34" charset="0"/>
              </a:rPr>
              <a:t>E-Mail	: nursyazwanisamsawi69@gmail.com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MY" altLang="en-US" sz="1050" b="0" i="0" u="none" strike="noStrike" cap="none" normalizeH="0" baseline="0" dirty="0">
                <a:ln>
                  <a:noFill/>
                </a:ln>
                <a:solidFill>
                  <a:srgbClr val="000000"/>
                </a:solidFill>
                <a:effectLst/>
                <a:latin typeface="Calibri" panose="020F0502020204030204" pitchFamily="34" charset="0"/>
              </a:rPr>
              <a:t>LinkedIn	: linkedin.com/in/nur-syazwani-binti-samsawi-63b952213</a:t>
            </a:r>
            <a:endParaRPr kumimoji="0" lang="en-US" altLang="en-US" sz="1050" b="0" i="0" u="none" strike="noStrike" cap="none" normalizeH="0" baseline="0" dirty="0">
              <a:ln>
                <a:noFill/>
              </a:ln>
              <a:solidFill>
                <a:srgbClr val="FF0000"/>
              </a:solidFill>
              <a:effectLst/>
              <a:latin typeface="Arial" panose="020B0604020202020204" pitchFamily="34" charset="0"/>
            </a:endParaRPr>
          </a:p>
        </p:txBody>
      </p:sp>
      <p:cxnSp>
        <p:nvCxnSpPr>
          <p:cNvPr id="15" name="Straight Connector 14"/>
          <p:cNvCxnSpPr/>
          <p:nvPr/>
        </p:nvCxnSpPr>
        <p:spPr>
          <a:xfrm>
            <a:off x="578389" y="1942093"/>
            <a:ext cx="5745050" cy="0"/>
          </a:xfrm>
          <a:prstGeom prst="line">
            <a:avLst/>
          </a:prstGeom>
          <a:ln w="19050">
            <a:solidFill>
              <a:schemeClr val="accent5">
                <a:lumMod val="75000"/>
              </a:schemeClr>
            </a:solidFill>
          </a:ln>
        </p:spPr>
        <p:style>
          <a:lnRef idx="1">
            <a:schemeClr val="dk1"/>
          </a:lnRef>
          <a:fillRef idx="0">
            <a:schemeClr val="dk1"/>
          </a:fillRef>
          <a:effectRef idx="0">
            <a:schemeClr val="dk1"/>
          </a:effectRef>
          <a:fontRef idx="minor">
            <a:schemeClr val="tx1"/>
          </a:fontRef>
        </p:style>
      </p:cxnSp>
      <p:sp>
        <p:nvSpPr>
          <p:cNvPr id="16" name="Text Box 3"/>
          <p:cNvSpPr txBox="1">
            <a:spLocks noChangeArrowheads="1"/>
          </p:cNvSpPr>
          <p:nvPr/>
        </p:nvSpPr>
        <p:spPr bwMode="auto">
          <a:xfrm>
            <a:off x="1844272" y="393347"/>
            <a:ext cx="380171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600" b="1" dirty="0">
                <a:latin typeface="Calibri" panose="020F0502020204030204" pitchFamily="34" charset="0"/>
              </a:rPr>
              <a:t>NUR SYAZWANI BINTI SAMSAWI</a:t>
            </a:r>
            <a:endParaRPr kumimoji="0" lang="en-US" altLang="en-US" sz="1600" b="0" i="0" u="none" strike="noStrike" cap="none" normalizeH="0" baseline="0" dirty="0">
              <a:ln>
                <a:noFill/>
              </a:ln>
              <a:solidFill>
                <a:srgbClr val="FF0000"/>
              </a:solidFill>
              <a:effectLst/>
              <a:latin typeface="Arial" panose="020B0604020202020204" pitchFamily="34" charset="0"/>
            </a:endParaRPr>
          </a:p>
        </p:txBody>
      </p:sp>
      <p:sp>
        <p:nvSpPr>
          <p:cNvPr id="18" name="Text Box 3"/>
          <p:cNvSpPr txBox="1">
            <a:spLocks noChangeArrowheads="1"/>
          </p:cNvSpPr>
          <p:nvPr/>
        </p:nvSpPr>
        <p:spPr bwMode="auto">
          <a:xfrm>
            <a:off x="543603" y="6569191"/>
            <a:ext cx="463091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200" b="1" dirty="0">
                <a:solidFill>
                  <a:schemeClr val="accent5">
                    <a:lumMod val="75000"/>
                  </a:schemeClr>
                </a:solidFill>
                <a:latin typeface="Calibri" panose="020F0502020204030204" pitchFamily="34" charset="0"/>
              </a:rPr>
              <a:t>WORKING EXPERIENCES</a:t>
            </a:r>
            <a:endParaRPr kumimoji="0" lang="en-US" altLang="en-US" sz="1200" b="0" i="0" u="none" strike="noStrike" cap="none" normalizeH="0" baseline="0" dirty="0">
              <a:ln>
                <a:noFill/>
              </a:ln>
              <a:solidFill>
                <a:srgbClr val="FF0000"/>
              </a:solidFill>
              <a:effectLst/>
              <a:latin typeface="Arial" panose="020B0604020202020204" pitchFamily="34" charset="0"/>
            </a:endParaRPr>
          </a:p>
        </p:txBody>
      </p:sp>
      <p:sp>
        <p:nvSpPr>
          <p:cNvPr id="19" name="Text Box 5"/>
          <p:cNvSpPr txBox="1">
            <a:spLocks noChangeArrowheads="1"/>
          </p:cNvSpPr>
          <p:nvPr/>
        </p:nvSpPr>
        <p:spPr bwMode="auto">
          <a:xfrm>
            <a:off x="769454" y="6861078"/>
            <a:ext cx="5456172" cy="2426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algn="just" eaLnBrk="0" fontAlgn="base" hangingPunct="0">
              <a:spcBef>
                <a:spcPct val="0"/>
              </a:spcBef>
              <a:spcAft>
                <a:spcPct val="0"/>
              </a:spcAft>
            </a:pPr>
            <a:r>
              <a:rPr lang="en-US" altLang="en-US" sz="1100" b="1" dirty="0">
                <a:latin typeface="Calibri" panose="020F0502020204030204" pitchFamily="34" charset="0"/>
              </a:rPr>
              <a:t>IT INTERNSHIP</a:t>
            </a:r>
          </a:p>
          <a:p>
            <a:pPr marL="0" marR="0" lvl="0" indent="0" algn="just" defTabSz="914400" rtl="0" eaLnBrk="0" fontAlgn="base" latinLnBrk="0" hangingPunct="0">
              <a:spcBef>
                <a:spcPct val="0"/>
              </a:spcBef>
              <a:spcAft>
                <a:spcPct val="0"/>
              </a:spcAft>
              <a:buClrTx/>
              <a:buSzTx/>
              <a:buFontTx/>
              <a:buNone/>
              <a:tabLst/>
            </a:pPr>
            <a:r>
              <a:rPr kumimoji="0" lang="en-US" altLang="en-US" sz="1050" b="1" i="0" u="none" strike="noStrike" cap="none" normalizeH="0" baseline="0" dirty="0" err="1">
                <a:ln>
                  <a:noFill/>
                </a:ln>
                <a:effectLst/>
                <a:latin typeface="Calibri" panose="020F0502020204030204" pitchFamily="34" charset="0"/>
              </a:rPr>
              <a:t>Dinamiq</a:t>
            </a:r>
            <a:r>
              <a:rPr kumimoji="0" lang="en-US" altLang="en-US" sz="1050" b="1" i="0" u="none" strike="noStrike" cap="none" normalizeH="0" baseline="0" dirty="0">
                <a:ln>
                  <a:noFill/>
                </a:ln>
                <a:effectLst/>
                <a:latin typeface="Calibri" panose="020F0502020204030204" pitchFamily="34" charset="0"/>
              </a:rPr>
              <a:t> Agency @ Great Eastern</a:t>
            </a:r>
            <a:endParaRPr kumimoji="0" lang="en-US" altLang="en-US" sz="1050" b="1" i="0" u="none" strike="noStrike" cap="none" normalizeH="0" dirty="0">
              <a:ln>
                <a:noFill/>
              </a:ln>
              <a:effectLst/>
              <a:latin typeface="Calibri" panose="020F0502020204030204" pitchFamily="34" charset="0"/>
            </a:endParaRPr>
          </a:p>
          <a:p>
            <a:pPr marL="0" marR="0" lvl="0" indent="0" algn="just" defTabSz="914400" rtl="0" eaLnBrk="0" fontAlgn="base" latinLnBrk="0" hangingPunct="0">
              <a:spcBef>
                <a:spcPct val="0"/>
              </a:spcBef>
              <a:spcAft>
                <a:spcPct val="0"/>
              </a:spcAft>
              <a:buClrTx/>
              <a:buSzTx/>
              <a:buFontTx/>
              <a:buNone/>
              <a:tabLst/>
            </a:pPr>
            <a:r>
              <a:rPr lang="en-US" altLang="en-US" sz="1050" b="1" dirty="0">
                <a:solidFill>
                  <a:schemeClr val="tx1">
                    <a:lumMod val="65000"/>
                    <a:lumOff val="35000"/>
                  </a:schemeClr>
                </a:solidFill>
                <a:latin typeface="Calibri" panose="020F0502020204030204" pitchFamily="34" charset="0"/>
              </a:rPr>
              <a:t>March 2022 – August 2022</a:t>
            </a:r>
            <a:endParaRPr kumimoji="0" lang="en-US" altLang="en-US" sz="1050" b="1" i="0" u="none" strike="noStrike" cap="none" normalizeH="0" dirty="0">
              <a:ln>
                <a:noFill/>
              </a:ln>
              <a:solidFill>
                <a:schemeClr val="tx1">
                  <a:lumMod val="65000"/>
                  <a:lumOff val="35000"/>
                </a:schemeClr>
              </a:solidFill>
              <a:effectLst/>
              <a:latin typeface="Calibri" panose="020F0502020204030204" pitchFamily="34" charset="0"/>
            </a:endParaRPr>
          </a:p>
          <a:p>
            <a:pPr marL="0" marR="0" lvl="0" indent="0" algn="just" defTabSz="914400" rtl="0" eaLnBrk="0" fontAlgn="base" latinLnBrk="0" hangingPunct="0">
              <a:spcBef>
                <a:spcPct val="0"/>
              </a:spcBef>
              <a:spcAft>
                <a:spcPct val="0"/>
              </a:spcAft>
              <a:buClrTx/>
              <a:buSzTx/>
              <a:buFontTx/>
              <a:buNone/>
              <a:tabLst/>
            </a:pPr>
            <a:r>
              <a:rPr lang="en-US" altLang="en-US" sz="1050" b="1" dirty="0">
                <a:latin typeface="Calibri" panose="020F0502020204030204" pitchFamily="34" charset="0"/>
              </a:rPr>
              <a:t>Responsibility:</a:t>
            </a:r>
            <a:endParaRPr kumimoji="0" lang="en-US" altLang="en-US" sz="1050" b="1" i="0" u="none" strike="noStrike" cap="none" normalizeH="0" dirty="0">
              <a:ln>
                <a:noFill/>
              </a:ln>
              <a:effectLst/>
              <a:latin typeface="Calibri" panose="020F0502020204030204" pitchFamily="34" charset="0"/>
            </a:endParaRPr>
          </a:p>
          <a:p>
            <a:pPr marL="171450" marR="0" lvl="0" indent="-171450" algn="just" defTabSz="914400" rtl="0" eaLnBrk="0" fontAlgn="base" latinLnBrk="0" hangingPunct="0">
              <a:spcBef>
                <a:spcPct val="0"/>
              </a:spcBef>
              <a:spcAft>
                <a:spcPct val="0"/>
              </a:spcAft>
              <a:buClrTx/>
              <a:buSzTx/>
              <a:buFont typeface="Arial" panose="020B0604020202020204" pitchFamily="34" charset="0"/>
              <a:buChar char="•"/>
              <a:tabLst/>
            </a:pPr>
            <a:r>
              <a:rPr lang="en-US" altLang="en-US" sz="1050" baseline="0" dirty="0">
                <a:latin typeface="Calibri" panose="020F0502020204030204" pitchFamily="34" charset="0"/>
              </a:rPr>
              <a:t>Manage company social media accounts</a:t>
            </a:r>
          </a:p>
          <a:p>
            <a:pPr marL="171450" marR="0" lvl="0" indent="-171450" algn="just" defTabSz="914400" rtl="0" eaLnBrk="0" fontAlgn="base" latinLnBrk="0" hangingPunct="0">
              <a:spcBef>
                <a:spcPct val="0"/>
              </a:spcBef>
              <a:spcAft>
                <a:spcPct val="0"/>
              </a:spcAft>
              <a:buClrTx/>
              <a:buSzTx/>
              <a:buFont typeface="Arial" panose="020B0604020202020204" pitchFamily="34" charset="0"/>
              <a:buChar char="•"/>
              <a:tabLst/>
            </a:pPr>
            <a:r>
              <a:rPr lang="en-US" altLang="en-US" sz="1050" dirty="0">
                <a:latin typeface="Calibri" panose="020F0502020204030204" pitchFamily="34" charset="0"/>
              </a:rPr>
              <a:t>Maintain and update company website</a:t>
            </a:r>
            <a:endParaRPr lang="en-US" altLang="en-US" sz="1050" baseline="0" dirty="0">
              <a:latin typeface="Calibri" panose="020F0502020204030204" pitchFamily="34" charset="0"/>
            </a:endParaRPr>
          </a:p>
          <a:p>
            <a:pPr marL="171450" marR="0" lvl="0" indent="-1714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050" i="0" u="none" strike="noStrike" cap="none" normalizeH="0" dirty="0">
                <a:ln>
                  <a:noFill/>
                </a:ln>
                <a:effectLst/>
                <a:latin typeface="Calibri" panose="020F0502020204030204" pitchFamily="34" charset="0"/>
              </a:rPr>
              <a:t>Design marketing material and edit videos</a:t>
            </a:r>
          </a:p>
          <a:p>
            <a:pPr marL="171450" marR="0" lvl="0" indent="-1714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050" i="0" u="none" strike="noStrike" cap="none" normalizeH="0" dirty="0">
                <a:ln>
                  <a:noFill/>
                </a:ln>
                <a:effectLst/>
                <a:latin typeface="Calibri" panose="020F0502020204030204" pitchFamily="34" charset="0"/>
              </a:rPr>
              <a:t>Ad hoc task and event support</a:t>
            </a:r>
          </a:p>
          <a:p>
            <a:pPr marR="0" lvl="0" algn="just" defTabSz="914400" rtl="0" eaLnBrk="0" fontAlgn="base" latinLnBrk="0" hangingPunct="0">
              <a:spcBef>
                <a:spcPct val="0"/>
              </a:spcBef>
              <a:spcAft>
                <a:spcPct val="0"/>
              </a:spcAft>
              <a:buClrTx/>
              <a:buSzTx/>
              <a:tabLst/>
            </a:pPr>
            <a:endParaRPr lang="en-US" altLang="en-US" sz="1050" dirty="0">
              <a:latin typeface="Calibri" panose="020F0502020204030204" pitchFamily="34" charset="0"/>
            </a:endParaRPr>
          </a:p>
          <a:p>
            <a:pPr algn="just" eaLnBrk="0" fontAlgn="base" hangingPunct="0">
              <a:spcBef>
                <a:spcPct val="0"/>
              </a:spcBef>
              <a:spcAft>
                <a:spcPct val="0"/>
              </a:spcAft>
            </a:pPr>
            <a:r>
              <a:rPr lang="en-US" altLang="en-US" sz="1100" b="1" dirty="0">
                <a:latin typeface="Calibri" panose="020F0502020204030204" pitchFamily="34" charset="0"/>
              </a:rPr>
              <a:t>SALES ASSISTANT</a:t>
            </a:r>
          </a:p>
          <a:p>
            <a:pPr marL="0" marR="0" lvl="0" indent="0" algn="just" defTabSz="914400" rtl="0" eaLnBrk="0" fontAlgn="base" latinLnBrk="0" hangingPunct="0">
              <a:spcBef>
                <a:spcPct val="0"/>
              </a:spcBef>
              <a:spcAft>
                <a:spcPct val="0"/>
              </a:spcAft>
              <a:buClrTx/>
              <a:buSzTx/>
              <a:buFontTx/>
              <a:buNone/>
              <a:tabLst/>
            </a:pPr>
            <a:r>
              <a:rPr kumimoji="0" lang="en-US" altLang="en-US" sz="1050" b="1" i="0" u="none" strike="noStrike" cap="none" normalizeH="0" baseline="0" dirty="0">
                <a:ln>
                  <a:noFill/>
                </a:ln>
                <a:effectLst/>
                <a:latin typeface="Calibri" panose="020F0502020204030204" pitchFamily="34" charset="0"/>
              </a:rPr>
              <a:t>UiTM Convocation Flower Bouquet Booth</a:t>
            </a:r>
            <a:endParaRPr kumimoji="0" lang="en-US" altLang="en-US" sz="1050" b="1" i="0" u="none" strike="noStrike" cap="none" normalizeH="0" dirty="0">
              <a:ln>
                <a:noFill/>
              </a:ln>
              <a:effectLst/>
              <a:latin typeface="Calibri" panose="020F0502020204030204"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050" b="1" i="0" u="none" strike="noStrike" cap="none" normalizeH="0" dirty="0">
                <a:ln>
                  <a:noFill/>
                </a:ln>
                <a:solidFill>
                  <a:schemeClr val="tx1">
                    <a:lumMod val="65000"/>
                    <a:lumOff val="35000"/>
                  </a:schemeClr>
                </a:solidFill>
                <a:effectLst/>
                <a:latin typeface="Calibri" panose="020F0502020204030204" pitchFamily="34" charset="0"/>
              </a:rPr>
              <a:t>May 2023</a:t>
            </a:r>
          </a:p>
          <a:p>
            <a:pPr marL="0" marR="0" lvl="0" indent="0" algn="just" defTabSz="914400" rtl="0" eaLnBrk="0" fontAlgn="base" latinLnBrk="0" hangingPunct="0">
              <a:spcBef>
                <a:spcPct val="0"/>
              </a:spcBef>
              <a:spcAft>
                <a:spcPct val="0"/>
              </a:spcAft>
              <a:buClrTx/>
              <a:buSzTx/>
              <a:buFontTx/>
              <a:buNone/>
              <a:tabLst/>
            </a:pPr>
            <a:r>
              <a:rPr lang="en-US" altLang="en-US" sz="1050" b="1" dirty="0">
                <a:latin typeface="Calibri" panose="020F0502020204030204" pitchFamily="34" charset="0"/>
              </a:rPr>
              <a:t>Responsibility:</a:t>
            </a:r>
            <a:endParaRPr kumimoji="0" lang="en-US" altLang="en-US" sz="1050" b="1" i="0" u="none" strike="noStrike" cap="none" normalizeH="0" dirty="0">
              <a:ln>
                <a:noFill/>
              </a:ln>
              <a:effectLst/>
              <a:latin typeface="Calibri" panose="020F0502020204030204" pitchFamily="34" charset="0"/>
            </a:endParaRPr>
          </a:p>
          <a:p>
            <a:pPr marL="171450" marR="0" lvl="0" indent="-171450" algn="just" defTabSz="914400" rtl="0" eaLnBrk="0" fontAlgn="base" latinLnBrk="0" hangingPunct="0">
              <a:spcBef>
                <a:spcPct val="0"/>
              </a:spcBef>
              <a:spcAft>
                <a:spcPct val="0"/>
              </a:spcAft>
              <a:buClrTx/>
              <a:buSzTx/>
              <a:buFont typeface="Arial" panose="020B0604020202020204" pitchFamily="34" charset="0"/>
              <a:buChar char="•"/>
              <a:tabLst/>
            </a:pPr>
            <a:r>
              <a:rPr lang="en-US" altLang="en-US" sz="1050" dirty="0">
                <a:latin typeface="Calibri" panose="020F0502020204030204" pitchFamily="34" charset="0"/>
              </a:rPr>
              <a:t>Pull</a:t>
            </a:r>
            <a:r>
              <a:rPr lang="en-US" altLang="en-US" sz="1050" baseline="0" dirty="0">
                <a:latin typeface="Calibri" panose="020F0502020204030204" pitchFamily="34" charset="0"/>
              </a:rPr>
              <a:t> customers to the booth</a:t>
            </a:r>
          </a:p>
          <a:p>
            <a:pPr marL="171450" marR="0" lvl="0" indent="-171450" algn="just" defTabSz="914400" rtl="0" eaLnBrk="0" fontAlgn="base" latinLnBrk="0" hangingPunct="0">
              <a:spcBef>
                <a:spcPct val="0"/>
              </a:spcBef>
              <a:spcAft>
                <a:spcPct val="0"/>
              </a:spcAft>
              <a:buClrTx/>
              <a:buSzTx/>
              <a:buFont typeface="Arial" panose="020B0604020202020204" pitchFamily="34" charset="0"/>
              <a:buChar char="•"/>
              <a:tabLst/>
            </a:pPr>
            <a:r>
              <a:rPr lang="en-US" altLang="en-US" sz="1050" dirty="0">
                <a:latin typeface="Calibri" panose="020F0502020204030204" pitchFamily="34" charset="0"/>
              </a:rPr>
              <a:t>Provide assistance and suggestions to customers</a:t>
            </a:r>
          </a:p>
          <a:p>
            <a:pPr marL="171450" marR="0" lvl="0" indent="-1714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050" i="0" u="none" strike="noStrike" cap="none" normalizeH="0" dirty="0">
                <a:ln>
                  <a:noFill/>
                </a:ln>
                <a:effectLst/>
                <a:latin typeface="Calibri" panose="020F0502020204030204" pitchFamily="34" charset="0"/>
              </a:rPr>
              <a:t>Hands-on task and transactions</a:t>
            </a:r>
            <a:endParaRPr lang="en-US" altLang="en-US" sz="1050" dirty="0">
              <a:solidFill>
                <a:srgbClr val="FF0000"/>
              </a:solidFill>
              <a:latin typeface="Calibri" panose="020F0502020204030204" pitchFamily="34" charset="0"/>
            </a:endParaRPr>
          </a:p>
          <a:p>
            <a:pPr marR="0" lvl="0" algn="just" defTabSz="914400" rtl="0" eaLnBrk="0" fontAlgn="base" latinLnBrk="0" hangingPunct="0">
              <a:spcBef>
                <a:spcPct val="0"/>
              </a:spcBef>
              <a:spcAft>
                <a:spcPct val="0"/>
              </a:spcAft>
              <a:buClrTx/>
              <a:buSzTx/>
              <a:tabLst/>
            </a:pPr>
            <a:endParaRPr kumimoji="0" lang="en-US" altLang="en-US" sz="1050" b="0" i="0" u="none" strike="noStrike" cap="none" normalizeH="0" baseline="0" dirty="0">
              <a:ln>
                <a:noFill/>
              </a:ln>
              <a:effectLst/>
              <a:latin typeface="Calibri" panose="020F0502020204030204" pitchFamily="34" charset="0"/>
            </a:endParaRPr>
          </a:p>
          <a:p>
            <a:pPr lvl="0" algn="just" eaLnBrk="0" fontAlgn="base" hangingPunct="0">
              <a:spcBef>
                <a:spcPct val="0"/>
              </a:spcBef>
              <a:spcAft>
                <a:spcPct val="0"/>
              </a:spcAft>
              <a:buSzPts val="1000"/>
            </a:pPr>
            <a:endParaRPr lang="en-MY" altLang="en-US" sz="1050" dirty="0">
              <a:solidFill>
                <a:srgbClr val="000000"/>
              </a:solidFill>
              <a:latin typeface="Calibri" panose="020F0502020204030204" pitchFamily="34" charset="0"/>
            </a:endParaRPr>
          </a:p>
          <a:p>
            <a:pPr lvl="0" algn="just" eaLnBrk="0" fontAlgn="base" hangingPunct="0">
              <a:spcBef>
                <a:spcPct val="0"/>
              </a:spcBef>
              <a:spcAft>
                <a:spcPct val="0"/>
              </a:spcAft>
            </a:pPr>
            <a:endParaRPr kumimoji="0" lang="en-MY" altLang="en-US" sz="1050" b="0" i="0" u="none" strike="noStrike" cap="none" normalizeH="0" baseline="0" dirty="0">
              <a:ln>
                <a:noFill/>
              </a:ln>
              <a:solidFill>
                <a:srgbClr val="000000"/>
              </a:solidFill>
              <a:effectLst/>
              <a:latin typeface="Calibri" panose="020F0502020204030204" pitchFamily="34" charset="0"/>
            </a:endParaRPr>
          </a:p>
          <a:p>
            <a:pPr lvl="0" algn="just" eaLnBrk="0" fontAlgn="base" hangingPunct="0">
              <a:spcBef>
                <a:spcPct val="0"/>
              </a:spcBef>
              <a:spcAft>
                <a:spcPct val="0"/>
              </a:spcAft>
            </a:pPr>
            <a:endParaRPr kumimoji="0" lang="en-US" altLang="en-US" sz="1050" b="1" i="0" u="none" strike="noStrike" cap="none" normalizeH="0" baseline="0" dirty="0">
              <a:ln>
                <a:noFill/>
              </a:ln>
              <a:solidFill>
                <a:srgbClr val="000000"/>
              </a:solidFill>
              <a:effectLst/>
              <a:latin typeface="Calibri" panose="020F0502020204030204" pitchFamily="34" charset="0"/>
            </a:endParaRPr>
          </a:p>
          <a:p>
            <a:pPr marL="171450" lvl="0" indent="-171450" algn="just" eaLnBrk="0" fontAlgn="base" hangingPunct="0">
              <a:spcBef>
                <a:spcPct val="0"/>
              </a:spcBef>
              <a:spcAft>
                <a:spcPct val="0"/>
              </a:spcAft>
              <a:buFont typeface="Arial" panose="020B0604020202020204" pitchFamily="34" charset="0"/>
              <a:buChar char="•"/>
            </a:pPr>
            <a:endParaRPr kumimoji="0" lang="en-MY" altLang="en-US" sz="1050" b="0" i="0" u="none" strike="noStrike" cap="none" normalizeH="0" baseline="0" dirty="0">
              <a:ln>
                <a:noFill/>
              </a:ln>
              <a:solidFill>
                <a:srgbClr val="000000"/>
              </a:solidFill>
              <a:effectLst/>
              <a:latin typeface="Times New Roman" panose="02020603050405020304" pitchFamily="18" charset="0"/>
            </a:endParaRPr>
          </a:p>
          <a:p>
            <a:pPr lvl="0" algn="just" eaLnBrk="0" fontAlgn="base" hangingPunct="0">
              <a:spcBef>
                <a:spcPct val="0"/>
              </a:spcBef>
              <a:spcAft>
                <a:spcPct val="0"/>
              </a:spcAft>
            </a:pPr>
            <a:endParaRPr kumimoji="0" lang="en-MY" altLang="en-US" sz="1050" b="0" i="0" u="none" strike="noStrike" cap="none" normalizeH="0" baseline="0" dirty="0">
              <a:ln>
                <a:noFill/>
              </a:ln>
              <a:solidFill>
                <a:srgbClr val="000000"/>
              </a:solidFill>
              <a:effectLst/>
              <a:latin typeface="Times New Roman" panose="02020603050405020304" pitchFamily="18" charset="0"/>
            </a:endParaRPr>
          </a:p>
          <a:p>
            <a:pPr lvl="0" algn="just" eaLnBrk="0" fontAlgn="base" hangingPunct="0">
              <a:spcBef>
                <a:spcPct val="0"/>
              </a:spcBef>
              <a:spcAft>
                <a:spcPct val="0"/>
              </a:spcAf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MY" altLang="en-US" sz="1050" b="0" i="0" u="none" strike="noStrike" cap="none" normalizeH="0" baseline="0" dirty="0">
              <a:ln>
                <a:noFill/>
              </a:ln>
              <a:solidFill>
                <a:srgbClr val="000000"/>
              </a:solidFill>
              <a:effectLst/>
              <a:latin typeface="Times New Roman" panose="02020603050405020304" pitchFamily="18" charset="0"/>
            </a:endParaRPr>
          </a:p>
          <a:p>
            <a:pPr lvl="0" algn="just" eaLnBrk="0" fontAlgn="base" hangingPunct="0">
              <a:spcBef>
                <a:spcPct val="0"/>
              </a:spcBef>
              <a:spcAft>
                <a:spcPct val="0"/>
              </a:spcAft>
            </a:pPr>
            <a:endParaRPr kumimoji="0" lang="en-MY" altLang="en-US" sz="1050" b="0" i="0" u="none" strike="noStrike" cap="none" normalizeH="0" baseline="0" dirty="0">
              <a:ln>
                <a:noFill/>
              </a:ln>
              <a:solidFill>
                <a:srgbClr val="000000"/>
              </a:solidFill>
              <a:effectLst/>
              <a:latin typeface="Times New Roman" panose="02020603050405020304" pitchFamily="18" charset="0"/>
            </a:endParaRPr>
          </a:p>
          <a:p>
            <a:pPr lvl="0" algn="just" eaLnBrk="0" fontAlgn="base" hangingPunct="0">
              <a:spcBef>
                <a:spcPct val="0"/>
              </a:spcBef>
              <a:spcAft>
                <a:spcPct val="0"/>
              </a:spcAf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lvl="0" algn="just" eaLnBrk="0" fontAlgn="base" hangingPunct="0">
              <a:spcBef>
                <a:spcPct val="0"/>
              </a:spcBef>
              <a:spcAft>
                <a:spcPct val="0"/>
              </a:spcAft>
            </a:pPr>
            <a:endParaRPr kumimoji="0" lang="en-MY" altLang="en-US" sz="1050" b="0" i="0" u="none" strike="noStrike" cap="none" normalizeH="0" baseline="0" dirty="0">
              <a:ln>
                <a:noFill/>
              </a:ln>
              <a:solidFill>
                <a:srgbClr val="000000"/>
              </a:solidFill>
              <a:effectLst/>
              <a:latin typeface="Times New Roman" panose="02020603050405020304" pitchFamily="18" charset="0"/>
            </a:endParaRPr>
          </a:p>
          <a:p>
            <a:pPr marL="0" marR="0" lvl="0" indent="0" algn="just" defTabSz="914400" rtl="0" eaLnBrk="0" fontAlgn="base" latinLnBrk="0" hangingPunct="0">
              <a:spcBef>
                <a:spcPct val="0"/>
              </a:spcBef>
              <a:spcAft>
                <a:spcPct val="0"/>
              </a:spcAft>
              <a:buClrTx/>
              <a:buSzPts val="1000"/>
              <a:buFont typeface="Symbol" panose="05050102010706020507" pitchFamily="18" charset="2"/>
              <a:buChar char="·"/>
              <a:tabLst/>
            </a:pPr>
            <a:endParaRPr kumimoji="0" lang="en-MY" altLang="en-US" sz="1050" b="0" i="0" u="none" strike="noStrike" cap="none" normalizeH="0" baseline="0" dirty="0">
              <a:ln>
                <a:noFill/>
              </a:ln>
              <a:solidFill>
                <a:srgbClr val="000000"/>
              </a:solidFill>
              <a:effectLst/>
              <a:latin typeface="Calibri" panose="020F0502020204030204" pitchFamily="34" charset="0"/>
            </a:endParaRPr>
          </a:p>
          <a:p>
            <a:pPr marL="0" marR="0" lvl="0" indent="0" algn="just" defTabSz="914400" rtl="0" eaLnBrk="0" fontAlgn="base" latinLnBrk="0" hangingPunct="0">
              <a:spcBef>
                <a:spcPct val="0"/>
              </a:spcBef>
              <a:spcAft>
                <a:spcPct val="0"/>
              </a:spcAft>
              <a:buClrTx/>
              <a:buSzTx/>
              <a:buFontTx/>
              <a:buNone/>
              <a:tabLst/>
            </a:pPr>
            <a:endParaRPr kumimoji="0" lang="en-MY" altLang="en-US" sz="1050" b="0" i="0" u="none" strike="noStrike" cap="none" normalizeH="0" baseline="0" dirty="0">
              <a:ln>
                <a:noFill/>
              </a:ln>
              <a:solidFill>
                <a:srgbClr val="000000"/>
              </a:solidFill>
              <a:effectLst/>
              <a:latin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20" name="Text Box 5"/>
          <p:cNvSpPr txBox="1">
            <a:spLocks noChangeArrowheads="1"/>
          </p:cNvSpPr>
          <p:nvPr/>
        </p:nvSpPr>
        <p:spPr bwMode="auto">
          <a:xfrm>
            <a:off x="558594" y="6861078"/>
            <a:ext cx="368986" cy="427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rPr>
              <a:t>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t>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bg1">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bg1">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bg1">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bg1">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bg1">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bg1">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bg1">
                  <a:lumMod val="50000"/>
                </a:schemeClr>
              </a:solidFill>
              <a:effectLst/>
            </a:endParaRPr>
          </a:p>
        </p:txBody>
      </p:sp>
      <p:cxnSp>
        <p:nvCxnSpPr>
          <p:cNvPr id="21" name="Straight Connector 20"/>
          <p:cNvCxnSpPr/>
          <p:nvPr/>
        </p:nvCxnSpPr>
        <p:spPr>
          <a:xfrm>
            <a:off x="521385" y="6813427"/>
            <a:ext cx="5745050" cy="0"/>
          </a:xfrm>
          <a:prstGeom prst="line">
            <a:avLst/>
          </a:prstGeom>
          <a:ln w="19050">
            <a:solidFill>
              <a:schemeClr val="accent5">
                <a:lumMod val="75000"/>
              </a:schemeClr>
            </a:solidFill>
          </a:ln>
        </p:spPr>
        <p:style>
          <a:lnRef idx="1">
            <a:schemeClr val="dk1"/>
          </a:lnRef>
          <a:fillRef idx="0">
            <a:schemeClr val="dk1"/>
          </a:fillRef>
          <a:effectRef idx="0">
            <a:schemeClr val="dk1"/>
          </a:effectRef>
          <a:fontRef idx="minor">
            <a:schemeClr val="tx1"/>
          </a:fontRef>
        </p:style>
      </p:cxnSp>
      <p:pic>
        <p:nvPicPr>
          <p:cNvPr id="8" name="Picture 7" descr="A person wearing a head scarf&#10;&#10;Description automatically generated">
            <a:extLst>
              <a:ext uri="{FF2B5EF4-FFF2-40B4-BE49-F238E27FC236}">
                <a16:creationId xmlns:a16="http://schemas.microsoft.com/office/drawing/2014/main" id="{9208F50C-2B76-3C54-8D6F-9447C3BC9BD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2230"/>
          <a:stretch/>
        </p:blipFill>
        <p:spPr>
          <a:xfrm>
            <a:off x="618849" y="306466"/>
            <a:ext cx="1064294" cy="1244080"/>
          </a:xfrm>
          <a:prstGeom prst="rect">
            <a:avLst/>
          </a:prstGeom>
        </p:spPr>
      </p:pic>
    </p:spTree>
    <p:extLst>
      <p:ext uri="{BB962C8B-B14F-4D97-AF65-F5344CB8AC3E}">
        <p14:creationId xmlns:p14="http://schemas.microsoft.com/office/powerpoint/2010/main" val="317846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8"/>
          <p:cNvSpPr txBox="1">
            <a:spLocks noChangeArrowheads="1"/>
          </p:cNvSpPr>
          <p:nvPr/>
        </p:nvSpPr>
        <p:spPr bwMode="auto">
          <a:xfrm>
            <a:off x="542031" y="917904"/>
            <a:ext cx="5761766"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171450" indent="-171450" algn="just" eaLnBrk="0" fontAlgn="base" hangingPunct="0">
              <a:spcBef>
                <a:spcPct val="0"/>
              </a:spcBef>
              <a:spcAft>
                <a:spcPct val="0"/>
              </a:spcAft>
              <a:buSzPts val="1200"/>
              <a:buFont typeface="Arial" panose="020B0604020202020204" pitchFamily="34" charset="0"/>
              <a:buChar char="•"/>
            </a:pPr>
            <a:r>
              <a:rPr kumimoji="0" lang="en-MY" altLang="en-US" sz="1050" b="0" i="0" u="none" strike="noStrike" cap="none" normalizeH="0" baseline="0" dirty="0">
                <a:ln>
                  <a:noFill/>
                </a:ln>
                <a:effectLst/>
                <a:latin typeface="Calibri" panose="020F0502020204030204" pitchFamily="34" charset="0"/>
              </a:rPr>
              <a:t>Multimedia Exco for Multimedia Computing Society (Nov 2022 – Jan 2024)</a:t>
            </a:r>
            <a:endParaRPr lang="en-MY" altLang="en-US" sz="1050" dirty="0">
              <a:latin typeface="Calibri" panose="020F0502020204030204" pitchFamily="34" charset="0"/>
            </a:endParaRPr>
          </a:p>
          <a:p>
            <a:pPr marL="171450" indent="-171450" algn="just" eaLnBrk="0" fontAlgn="base" hangingPunct="0">
              <a:spcBef>
                <a:spcPct val="0"/>
              </a:spcBef>
              <a:spcAft>
                <a:spcPct val="0"/>
              </a:spcAft>
              <a:buSzPts val="1200"/>
              <a:buFont typeface="Arial" panose="020B0604020202020204" pitchFamily="34" charset="0"/>
              <a:buChar char="•"/>
            </a:pPr>
            <a:r>
              <a:rPr lang="en-MY" altLang="en-US" sz="1050" dirty="0">
                <a:latin typeface="Calibri" panose="020F0502020204030204" pitchFamily="34" charset="0"/>
              </a:rPr>
              <a:t>Multimedia Bureau for Malaysian Data Innovation Talent X DOSM </a:t>
            </a:r>
            <a:r>
              <a:rPr lang="en-MY" altLang="en-US" sz="1050" dirty="0" err="1">
                <a:latin typeface="Calibri" panose="020F0502020204030204" pitchFamily="34" charset="0"/>
              </a:rPr>
              <a:t>Datathon</a:t>
            </a:r>
            <a:r>
              <a:rPr lang="en-MY" altLang="en-US" sz="1050" dirty="0">
                <a:latin typeface="Calibri" panose="020F0502020204030204" pitchFamily="34" charset="0"/>
              </a:rPr>
              <a:t> (Apr 2023 – Sept 2023)</a:t>
            </a:r>
            <a:endParaRPr kumimoji="0" lang="en-MY" altLang="en-US" sz="1050" b="0" i="0" u="none" strike="noStrike" cap="none" normalizeH="0" baseline="0" dirty="0">
              <a:ln>
                <a:noFill/>
              </a:ln>
              <a:effectLst/>
              <a:latin typeface="Calibri" panose="020F0502020204030204" pitchFamily="34" charset="0"/>
            </a:endParaRPr>
          </a:p>
          <a:p>
            <a:pPr marL="171450" indent="-171450" algn="just" eaLnBrk="0" fontAlgn="base" hangingPunct="0">
              <a:spcBef>
                <a:spcPct val="0"/>
              </a:spcBef>
              <a:spcAft>
                <a:spcPct val="0"/>
              </a:spcAft>
              <a:buSzPts val="1200"/>
              <a:buFont typeface="Arial" panose="020B0604020202020204" pitchFamily="34" charset="0"/>
              <a:buChar char="•"/>
            </a:pPr>
            <a:r>
              <a:rPr kumimoji="0" lang="en-MY" altLang="en-US" sz="1050" b="0" i="0" u="none" strike="noStrike" cap="none" normalizeH="0" baseline="0" dirty="0" err="1">
                <a:ln>
                  <a:noFill/>
                </a:ln>
                <a:effectLst/>
                <a:latin typeface="Calibri" panose="020F0502020204030204" pitchFamily="34" charset="0"/>
              </a:rPr>
              <a:t>Jawatankuasa</a:t>
            </a:r>
            <a:r>
              <a:rPr kumimoji="0" lang="en-MY" altLang="en-US" sz="1050" b="0" i="0" u="none" strike="noStrike" cap="none" normalizeH="0" baseline="0" dirty="0">
                <a:ln>
                  <a:noFill/>
                </a:ln>
                <a:effectLst/>
                <a:latin typeface="Calibri" panose="020F0502020204030204" pitchFamily="34" charset="0"/>
              </a:rPr>
              <a:t> </a:t>
            </a:r>
            <a:r>
              <a:rPr kumimoji="0" lang="en-MY" altLang="en-US" sz="1050" b="0" i="0" u="none" strike="noStrike" cap="none" normalizeH="0" baseline="0" dirty="0" err="1">
                <a:ln>
                  <a:noFill/>
                </a:ln>
                <a:effectLst/>
                <a:latin typeface="Calibri" panose="020F0502020204030204" pitchFamily="34" charset="0"/>
              </a:rPr>
              <a:t>Penggerak</a:t>
            </a:r>
            <a:r>
              <a:rPr kumimoji="0" lang="en-MY" altLang="en-US" sz="1050" b="0" i="0" u="none" strike="noStrike" cap="none" normalizeH="0" baseline="0" dirty="0">
                <a:ln>
                  <a:noFill/>
                </a:ln>
                <a:effectLst/>
                <a:latin typeface="Calibri" panose="020F0502020204030204" pitchFamily="34" charset="0"/>
              </a:rPr>
              <a:t> Biro </a:t>
            </a:r>
            <a:r>
              <a:rPr kumimoji="0" lang="en-MY" altLang="en-US" sz="1050" b="0" i="0" u="none" strike="noStrike" cap="none" normalizeH="0" baseline="0" dirty="0" err="1">
                <a:ln>
                  <a:noFill/>
                </a:ln>
                <a:effectLst/>
                <a:latin typeface="Calibri" panose="020F0502020204030204" pitchFamily="34" charset="0"/>
              </a:rPr>
              <a:t>Kolej</a:t>
            </a:r>
            <a:r>
              <a:rPr kumimoji="0" lang="en-MY" altLang="en-US" sz="1050" b="0" i="0" u="none" strike="noStrike" cap="none" normalizeH="0" baseline="0" dirty="0">
                <a:ln>
                  <a:noFill/>
                </a:ln>
                <a:effectLst/>
                <a:latin typeface="Calibri" panose="020F0502020204030204" pitchFamily="34" charset="0"/>
              </a:rPr>
              <a:t> Melati (Nov 2022 – Mar 2023)</a:t>
            </a:r>
          </a:p>
          <a:p>
            <a:pPr marL="171450" indent="-171450" algn="just" eaLnBrk="0" fontAlgn="base" hangingPunct="0">
              <a:spcBef>
                <a:spcPct val="0"/>
              </a:spcBef>
              <a:spcAft>
                <a:spcPct val="0"/>
              </a:spcAft>
              <a:buSzPts val="1200"/>
              <a:buFont typeface="Arial" panose="020B0604020202020204" pitchFamily="34" charset="0"/>
              <a:buChar char="•"/>
            </a:pPr>
            <a:r>
              <a:rPr lang="en-MY" altLang="en-US" sz="1050" dirty="0">
                <a:latin typeface="Calibri" panose="020F0502020204030204" pitchFamily="34" charset="0"/>
              </a:rPr>
              <a:t>Dean list Award (Semester 3 – 5)</a:t>
            </a:r>
            <a:endParaRPr kumimoji="0" lang="en-MY" altLang="en-US" sz="1050" b="0" i="0" u="none" strike="noStrike" cap="none" normalizeH="0" baseline="0" dirty="0">
              <a:ln>
                <a:noFill/>
              </a:ln>
              <a:effectLst/>
              <a:latin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15" name="Text Box 3"/>
          <p:cNvSpPr txBox="1">
            <a:spLocks noChangeArrowheads="1"/>
          </p:cNvSpPr>
          <p:nvPr/>
        </p:nvSpPr>
        <p:spPr bwMode="auto">
          <a:xfrm>
            <a:off x="527744" y="609538"/>
            <a:ext cx="380171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200" b="1" dirty="0">
                <a:solidFill>
                  <a:schemeClr val="accent5">
                    <a:lumMod val="75000"/>
                  </a:schemeClr>
                </a:solidFill>
                <a:latin typeface="Calibri" panose="020F0502020204030204" pitchFamily="34" charset="0"/>
              </a:rPr>
              <a:t>CERTIFICATIONS</a:t>
            </a:r>
            <a:endParaRPr kumimoji="0" lang="en-US" altLang="en-US" sz="1200" b="0" i="0" u="none" strike="noStrike" cap="none" normalizeH="0" baseline="0" dirty="0">
              <a:ln>
                <a:noFill/>
              </a:ln>
              <a:solidFill>
                <a:schemeClr val="accent5">
                  <a:lumMod val="75000"/>
                </a:schemeClr>
              </a:solidFill>
              <a:effectLst/>
              <a:latin typeface="Arial" panose="020B0604020202020204" pitchFamily="34" charset="0"/>
            </a:endParaRPr>
          </a:p>
        </p:txBody>
      </p:sp>
      <p:cxnSp>
        <p:nvCxnSpPr>
          <p:cNvPr id="16" name="Straight Connector 15"/>
          <p:cNvCxnSpPr/>
          <p:nvPr/>
        </p:nvCxnSpPr>
        <p:spPr>
          <a:xfrm>
            <a:off x="548698" y="875097"/>
            <a:ext cx="5745050" cy="0"/>
          </a:xfrm>
          <a:prstGeom prst="line">
            <a:avLst/>
          </a:prstGeom>
          <a:ln w="19050">
            <a:solidFill>
              <a:schemeClr val="accent5">
                <a:lumMod val="75000"/>
              </a:schemeClr>
            </a:solidFill>
          </a:ln>
        </p:spPr>
        <p:style>
          <a:lnRef idx="1">
            <a:schemeClr val="dk1"/>
          </a:lnRef>
          <a:fillRef idx="0">
            <a:schemeClr val="dk1"/>
          </a:fillRef>
          <a:effectRef idx="0">
            <a:schemeClr val="dk1"/>
          </a:effectRef>
          <a:fontRef idx="minor">
            <a:schemeClr val="tx1"/>
          </a:fontRef>
        </p:style>
      </p:cxnSp>
      <p:sp>
        <p:nvSpPr>
          <p:cNvPr id="17" name="Text Box 28"/>
          <p:cNvSpPr txBox="1">
            <a:spLocks noChangeArrowheads="1"/>
          </p:cNvSpPr>
          <p:nvPr/>
        </p:nvSpPr>
        <p:spPr bwMode="auto">
          <a:xfrm>
            <a:off x="527743" y="2043926"/>
            <a:ext cx="5766005" cy="880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171450" indent="-171450" eaLnBrk="0" fontAlgn="base" hangingPunct="0">
              <a:spcBef>
                <a:spcPct val="0"/>
              </a:spcBef>
              <a:spcAft>
                <a:spcPct val="0"/>
              </a:spcAft>
              <a:buSzPts val="1200"/>
              <a:buFont typeface="Arial" panose="020B0604020202020204" pitchFamily="34" charset="0"/>
              <a:buChar char="•"/>
            </a:pPr>
            <a:r>
              <a:rPr lang="en-MY" altLang="en-US" sz="1050" dirty="0">
                <a:latin typeface="Calibri" panose="020F0502020204030204" pitchFamily="34" charset="0"/>
              </a:rPr>
              <a:t>Maybank Class Takeover (2024)</a:t>
            </a:r>
          </a:p>
          <a:p>
            <a:pPr marL="171450" indent="-171450" eaLnBrk="0" fontAlgn="base" hangingPunct="0">
              <a:spcBef>
                <a:spcPct val="0"/>
              </a:spcBef>
              <a:spcAft>
                <a:spcPct val="0"/>
              </a:spcAft>
              <a:buSzPts val="1200"/>
              <a:buFont typeface="Arial" panose="020B0604020202020204" pitchFamily="34" charset="0"/>
              <a:buChar char="•"/>
            </a:pPr>
            <a:r>
              <a:rPr lang="en-MY" altLang="en-US" sz="1050" dirty="0">
                <a:latin typeface="Calibri" panose="020F0502020204030204" pitchFamily="34" charset="0"/>
              </a:rPr>
              <a:t>MMCS Webinar : Dive into Animation (2023)</a:t>
            </a:r>
          </a:p>
          <a:p>
            <a:pPr marL="171450" indent="-171450" eaLnBrk="0" fontAlgn="base" hangingPunct="0">
              <a:spcBef>
                <a:spcPct val="0"/>
              </a:spcBef>
              <a:spcAft>
                <a:spcPct val="0"/>
              </a:spcAft>
              <a:buSzPts val="1200"/>
              <a:buFont typeface="Arial" panose="020B0604020202020204" pitchFamily="34" charset="0"/>
              <a:buChar char="•"/>
            </a:pPr>
            <a:r>
              <a:rPr lang="en-MY" altLang="en-US" sz="1050" dirty="0">
                <a:latin typeface="Calibri" panose="020F0502020204030204" pitchFamily="34" charset="0"/>
              </a:rPr>
              <a:t>MMCS Take your first step into Unreal Engine 5 Webinar (2023)</a:t>
            </a:r>
            <a:endParaRPr kumimoji="0" lang="en-MY" altLang="en-US" sz="1050" b="0" i="0" u="none" strike="noStrike" cap="none" normalizeH="0" baseline="0" dirty="0">
              <a:ln>
                <a:noFill/>
              </a:ln>
              <a:effectLst/>
              <a:latin typeface="Calibri" panose="020F0502020204030204" pitchFamily="34" charset="0"/>
            </a:endParaRPr>
          </a:p>
          <a:p>
            <a:pPr marL="171450" indent="-171450" eaLnBrk="0" fontAlgn="base" hangingPunct="0">
              <a:spcBef>
                <a:spcPct val="0"/>
              </a:spcBef>
              <a:spcAft>
                <a:spcPct val="0"/>
              </a:spcAft>
              <a:buSzPts val="1200"/>
              <a:buFont typeface="Arial" panose="020B0604020202020204" pitchFamily="34" charset="0"/>
              <a:buChar char="•"/>
            </a:pPr>
            <a:r>
              <a:rPr kumimoji="0" lang="en-US" altLang="en-US" sz="1050" b="0" i="0" u="none" strike="noStrike" cap="none" normalizeH="0" baseline="0" dirty="0">
                <a:ln>
                  <a:noFill/>
                </a:ln>
                <a:effectLst/>
                <a:latin typeface="Calibri" panose="020F0502020204030204" pitchFamily="34" charset="0"/>
              </a:rPr>
              <a:t>COMPASS Media Competition Digital Art Challenge (2021)</a:t>
            </a:r>
          </a:p>
          <a:p>
            <a:pPr marL="171450" indent="-171450" eaLnBrk="0" fontAlgn="base" hangingPunct="0">
              <a:spcBef>
                <a:spcPct val="0"/>
              </a:spcBef>
              <a:spcAft>
                <a:spcPct val="0"/>
              </a:spcAft>
              <a:buSzPts val="1200"/>
              <a:buFont typeface="Arial" panose="020B0604020202020204" pitchFamily="34" charset="0"/>
              <a:buChar char="•"/>
            </a:pPr>
            <a:r>
              <a:rPr lang="en-MY" altLang="en-US" sz="1050" dirty="0">
                <a:latin typeface="Calibri" panose="020F0502020204030204" pitchFamily="34" charset="0"/>
              </a:rPr>
              <a:t>COMPASS Code Wars Coding Competition (2021)</a:t>
            </a:r>
          </a:p>
          <a:p>
            <a:pPr marL="171450" indent="-171450" eaLnBrk="0" fontAlgn="base" hangingPunct="0">
              <a:spcBef>
                <a:spcPct val="0"/>
              </a:spcBef>
              <a:spcAft>
                <a:spcPct val="0"/>
              </a:spcAft>
              <a:buSzPts val="1200"/>
              <a:buFont typeface="Arial" panose="020B0604020202020204" pitchFamily="34" charset="0"/>
              <a:buChar char="•"/>
            </a:pPr>
            <a:r>
              <a:rPr kumimoji="0" lang="en-US" altLang="en-US" sz="1050" b="0" i="0" u="none" strike="noStrike" cap="none" normalizeH="0" baseline="0" dirty="0">
                <a:ln>
                  <a:noFill/>
                </a:ln>
                <a:effectLst/>
                <a:latin typeface="Calibri" panose="020F0502020204030204" pitchFamily="34" charset="0"/>
              </a:rPr>
              <a:t>Innovation Workshop via IoT Arduino (2019)</a:t>
            </a:r>
            <a:endParaRPr kumimoji="0" lang="en-MY" altLang="en-US" sz="1050" b="0" i="0" u="none" strike="noStrike" cap="none" normalizeH="0" baseline="0" dirty="0">
              <a:ln>
                <a:noFill/>
              </a:ln>
              <a:effectLst/>
              <a:latin typeface="Calibri" panose="020F0502020204030204" pitchFamily="34" charset="0"/>
            </a:endParaRPr>
          </a:p>
        </p:txBody>
      </p:sp>
      <p:sp>
        <p:nvSpPr>
          <p:cNvPr id="18" name="Text Box 3"/>
          <p:cNvSpPr txBox="1">
            <a:spLocks noChangeArrowheads="1"/>
          </p:cNvSpPr>
          <p:nvPr/>
        </p:nvSpPr>
        <p:spPr bwMode="auto">
          <a:xfrm>
            <a:off x="527744" y="1730595"/>
            <a:ext cx="380171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200" b="1" dirty="0">
                <a:solidFill>
                  <a:schemeClr val="accent5">
                    <a:lumMod val="75000"/>
                  </a:schemeClr>
                </a:solidFill>
                <a:latin typeface="Calibri" panose="020F0502020204030204" pitchFamily="34" charset="0"/>
              </a:rPr>
              <a:t>CONFERENCES/PRESENTATIONS</a:t>
            </a:r>
            <a:endParaRPr kumimoji="0" lang="en-US" altLang="en-US" sz="1200" b="0" i="0" u="none" strike="noStrike" cap="none" normalizeH="0" baseline="0" dirty="0">
              <a:ln>
                <a:noFill/>
              </a:ln>
              <a:solidFill>
                <a:schemeClr val="accent5">
                  <a:lumMod val="75000"/>
                </a:schemeClr>
              </a:solidFill>
              <a:effectLst/>
              <a:latin typeface="Arial" panose="020B0604020202020204" pitchFamily="34" charset="0"/>
            </a:endParaRPr>
          </a:p>
        </p:txBody>
      </p:sp>
      <p:cxnSp>
        <p:nvCxnSpPr>
          <p:cNvPr id="19" name="Straight Connector 18"/>
          <p:cNvCxnSpPr/>
          <p:nvPr/>
        </p:nvCxnSpPr>
        <p:spPr>
          <a:xfrm>
            <a:off x="542030" y="1963722"/>
            <a:ext cx="5745050" cy="0"/>
          </a:xfrm>
          <a:prstGeom prst="line">
            <a:avLst/>
          </a:prstGeom>
          <a:ln w="19050">
            <a:solidFill>
              <a:schemeClr val="accent5">
                <a:lumMod val="75000"/>
              </a:schemeClr>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537791" y="3453620"/>
            <a:ext cx="5745050" cy="0"/>
          </a:xfrm>
          <a:prstGeom prst="line">
            <a:avLst/>
          </a:prstGeom>
          <a:ln w="19050">
            <a:solidFill>
              <a:schemeClr val="accent5">
                <a:lumMod val="75000"/>
              </a:schemeClr>
            </a:solidFill>
          </a:ln>
        </p:spPr>
        <p:style>
          <a:lnRef idx="1">
            <a:schemeClr val="dk1"/>
          </a:lnRef>
          <a:fillRef idx="0">
            <a:schemeClr val="dk1"/>
          </a:fillRef>
          <a:effectRef idx="0">
            <a:schemeClr val="dk1"/>
          </a:effectRef>
          <a:fontRef idx="minor">
            <a:schemeClr val="tx1"/>
          </a:fontRef>
        </p:style>
      </p:cxnSp>
      <p:sp>
        <p:nvSpPr>
          <p:cNvPr id="21" name="Control 35"/>
          <p:cNvSpPr>
            <a:spLocks noChangeArrowheads="1" noChangeShapeType="1"/>
          </p:cNvSpPr>
          <p:nvPr/>
        </p:nvSpPr>
        <p:spPr bwMode="auto">
          <a:xfrm>
            <a:off x="567486" y="3607496"/>
            <a:ext cx="2170880" cy="974469"/>
          </a:xfrm>
          <a:prstGeom prst="rect">
            <a:avLst/>
          </a:prstGeom>
          <a:noFill/>
          <a:ln>
            <a:noFill/>
          </a:ln>
          <a:effectLst/>
          <a:extLst>
            <a:ext uri="{91240B29-F687-4F45-9708-019B960494DF}">
              <a14:hiddenLine xmlns:a14="http://schemas.microsoft.com/office/drawing/2010/main" w="25400" algn="ctr">
                <a:no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0" tIns="0" rIns="0" bIns="0" numCol="1"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pPr>
            <a:r>
              <a:rPr kumimoji="0" lang="en-US" altLang="en-US" sz="1050" b="1" i="0" u="none" strike="noStrike" cap="none" normalizeH="0" baseline="0" dirty="0">
                <a:ln>
                  <a:noFill/>
                </a:ln>
                <a:effectLst/>
                <a:latin typeface="Calibri" panose="020F0502020204030204" pitchFamily="34" charset="0"/>
              </a:rPr>
              <a:t>SOFTWARE SKILLS</a:t>
            </a:r>
            <a:endParaRPr kumimoji="0" lang="en-MY" altLang="en-US" sz="1050" b="1" i="0" u="none" strike="noStrike" cap="none" normalizeH="0" baseline="0" dirty="0">
              <a:ln>
                <a:noFill/>
              </a:ln>
              <a:effectLst/>
              <a:latin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MY" altLang="en-US" sz="1050" dirty="0">
                <a:solidFill>
                  <a:srgbClr val="000000"/>
                </a:solidFill>
                <a:latin typeface="Calibri" panose="020F0502020204030204" pitchFamily="34" charset="0"/>
              </a:rPr>
              <a:t>Microsoft Word</a:t>
            </a:r>
          </a:p>
          <a:p>
            <a:pPr marL="171450" indent="-171450" eaLnBrk="0" fontAlgn="base" hangingPunct="0">
              <a:spcBef>
                <a:spcPct val="0"/>
              </a:spcBef>
              <a:spcAft>
                <a:spcPct val="0"/>
              </a:spcAft>
              <a:buFont typeface="Arial" panose="020B0604020202020204" pitchFamily="34" charset="0"/>
              <a:buChar char="•"/>
            </a:pPr>
            <a:r>
              <a:rPr lang="en-MY" altLang="en-US" sz="1050" dirty="0">
                <a:solidFill>
                  <a:srgbClr val="000000"/>
                </a:solidFill>
                <a:latin typeface="Calibri" panose="020F0502020204030204" pitchFamily="34" charset="0"/>
              </a:rPr>
              <a:t>Microsoft PowerPoint</a:t>
            </a:r>
            <a:endParaRPr kumimoji="0" lang="en-MY" altLang="en-US" sz="1050" b="1" i="0" u="none" strike="noStrike" cap="none" normalizeH="0" baseline="0" dirty="0">
              <a:ln>
                <a:noFill/>
              </a:ln>
              <a:solidFill>
                <a:schemeClr val="accent5">
                  <a:lumMod val="75000"/>
                </a:schemeClr>
              </a:solidFill>
              <a:effectLst/>
              <a:latin typeface="Calibri" panose="020F0502020204030204" pitchFamily="34" charset="0"/>
            </a:endParaRPr>
          </a:p>
          <a:p>
            <a:pPr marL="171450" indent="-171450" eaLnBrk="0" fontAlgn="base" hangingPunct="0">
              <a:spcBef>
                <a:spcPct val="0"/>
              </a:spcBef>
              <a:spcAft>
                <a:spcPct val="0"/>
              </a:spcAft>
              <a:buFont typeface="Arial" panose="020B0604020202020204" pitchFamily="34" charset="0"/>
              <a:buChar char="•"/>
            </a:pPr>
            <a:r>
              <a:rPr lang="en-MY" altLang="en-US" sz="1050" dirty="0">
                <a:solidFill>
                  <a:srgbClr val="000000"/>
                </a:solidFill>
                <a:latin typeface="Calibri" panose="020F0502020204030204" pitchFamily="34" charset="0"/>
              </a:rPr>
              <a:t>Adobe Premiere Pro</a:t>
            </a:r>
            <a:endParaRPr kumimoji="0" lang="en-MY" altLang="en-US" sz="1050" b="1" i="0" u="none" strike="noStrike" cap="none" normalizeH="0" baseline="0" dirty="0">
              <a:ln>
                <a:noFill/>
              </a:ln>
              <a:solidFill>
                <a:schemeClr val="accent5">
                  <a:lumMod val="75000"/>
                </a:schemeClr>
              </a:solidFill>
              <a:effectLst/>
              <a:latin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MY" altLang="en-US" sz="1050" b="0" i="0" u="none" strike="noStrike" cap="none" normalizeH="0" baseline="0" dirty="0" err="1">
                <a:ln>
                  <a:noFill/>
                </a:ln>
                <a:solidFill>
                  <a:srgbClr val="000000"/>
                </a:solidFill>
                <a:effectLst/>
                <a:latin typeface="Calibri" panose="020F0502020204030204" pitchFamily="34" charset="0"/>
              </a:rPr>
              <a:t>Medibang</a:t>
            </a:r>
            <a:r>
              <a:rPr kumimoji="0" lang="en-MY" altLang="en-US" sz="1050" b="0" i="0" u="none" strike="noStrike" cap="none" normalizeH="0" baseline="0" dirty="0">
                <a:ln>
                  <a:noFill/>
                </a:ln>
                <a:solidFill>
                  <a:srgbClr val="000000"/>
                </a:solidFill>
                <a:effectLst/>
                <a:latin typeface="Calibri" panose="020F0502020204030204" pitchFamily="34" charset="0"/>
              </a:rPr>
              <a:t> Paint</a:t>
            </a:r>
            <a:endParaRPr kumimoji="0" lang="en-MY" altLang="en-US" sz="1050" b="1" i="0" u="none" strike="noStrike" cap="none" normalizeH="0" baseline="0" dirty="0">
              <a:ln>
                <a:noFill/>
              </a:ln>
              <a:solidFill>
                <a:schemeClr val="accent5">
                  <a:lumMod val="75000"/>
                </a:schemeClr>
              </a:solidFill>
              <a:effectLst/>
              <a:latin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MY" altLang="en-US" sz="1050" b="0" i="0" u="none" strike="noStrike" cap="none" normalizeH="0" baseline="0" dirty="0">
                <a:ln>
                  <a:noFill/>
                </a:ln>
                <a:solidFill>
                  <a:srgbClr val="000000"/>
                </a:solidFill>
                <a:effectLst/>
                <a:latin typeface="Calibri" panose="020F0502020204030204" pitchFamily="34" charset="0"/>
              </a:rPr>
              <a:t>Unity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MY" altLang="en-US" sz="1050" dirty="0">
                <a:solidFill>
                  <a:srgbClr val="000000"/>
                </a:solidFill>
                <a:latin typeface="Calibri" panose="020F0502020204030204" pitchFamily="34" charset="0"/>
              </a:rPr>
              <a:t>Canva</a:t>
            </a:r>
          </a:p>
        </p:txBody>
      </p:sp>
      <p:sp>
        <p:nvSpPr>
          <p:cNvPr id="22" name="Control 36"/>
          <p:cNvSpPr>
            <a:spLocks noChangeArrowheads="1" noChangeShapeType="1"/>
          </p:cNvSpPr>
          <p:nvPr/>
        </p:nvSpPr>
        <p:spPr bwMode="auto">
          <a:xfrm>
            <a:off x="4004779" y="3610999"/>
            <a:ext cx="1708493" cy="556627"/>
          </a:xfrm>
          <a:prstGeom prst="rect">
            <a:avLst/>
          </a:prstGeom>
          <a:noFill/>
          <a:ln>
            <a:noFill/>
          </a:ln>
          <a:effectLst/>
          <a:extLst>
            <a:ext uri="{91240B29-F687-4F45-9708-019B960494DF}">
              <a14:hiddenLine xmlns:a14="http://schemas.microsoft.com/office/drawing/2010/main" w="25400" algn="ctr">
                <a:no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0" tIns="0" rIns="0" bIns="0" numCol="1"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pPr>
            <a:r>
              <a:rPr lang="en-US" altLang="en-US" sz="1050" b="1" dirty="0">
                <a:latin typeface="Calibri" panose="020F0502020204030204" pitchFamily="34" charset="0"/>
              </a:rPr>
              <a:t>LANGUAGE SKILLS</a:t>
            </a:r>
            <a:endParaRPr kumimoji="0" lang="en-MY" altLang="en-US" sz="1050" b="1" i="0" u="none" strike="noStrike" cap="none" normalizeH="0" baseline="0" dirty="0">
              <a:ln>
                <a:noFill/>
              </a:ln>
              <a:effectLst/>
              <a:latin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MY" altLang="en-US" sz="1050" b="0" i="0" u="none" strike="noStrike" cap="none" normalizeH="0" baseline="0" dirty="0">
                <a:ln>
                  <a:noFill/>
                </a:ln>
                <a:solidFill>
                  <a:srgbClr val="000000"/>
                </a:solidFill>
                <a:effectLst/>
                <a:latin typeface="Calibri" panose="020F0502020204030204" pitchFamily="34" charset="0"/>
              </a:rPr>
              <a:t>Bahasa Malaysia (Native)</a:t>
            </a:r>
            <a:endParaRPr kumimoji="0" lang="en-MY" altLang="en-US" sz="1050" b="1" i="0" u="none" strike="noStrike" cap="none" normalizeH="0" baseline="0" dirty="0">
              <a:ln>
                <a:noFill/>
              </a:ln>
              <a:solidFill>
                <a:schemeClr val="accent5">
                  <a:lumMod val="75000"/>
                </a:schemeClr>
              </a:solidFill>
              <a:effectLst/>
              <a:latin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MY" altLang="en-US" sz="1050" b="0" i="0" u="none" strike="noStrike" cap="none" normalizeH="0" baseline="0" dirty="0">
                <a:ln>
                  <a:noFill/>
                </a:ln>
                <a:solidFill>
                  <a:srgbClr val="000000"/>
                </a:solidFill>
                <a:effectLst/>
                <a:latin typeface="Calibri" panose="020F0502020204030204" pitchFamily="34" charset="0"/>
              </a:rPr>
              <a:t>English (Fair)</a:t>
            </a:r>
            <a:endParaRPr kumimoji="0" lang="en-MY" altLang="en-US" sz="1050" b="1" i="0" u="none" strike="noStrike" cap="none" normalizeH="0" baseline="0" dirty="0">
              <a:ln>
                <a:noFill/>
              </a:ln>
              <a:solidFill>
                <a:schemeClr val="accent5">
                  <a:lumMod val="75000"/>
                </a:schemeClr>
              </a:solidFill>
              <a:effectLst/>
              <a:latin typeface="Calibri" panose="020F0502020204030204" pitchFamily="34" charset="0"/>
            </a:endParaRPr>
          </a:p>
          <a:p>
            <a:pPr marL="171450" marR="0" lvl="0" indent="-1714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MY" altLang="en-US" sz="1050" b="0" i="0" u="none" strike="noStrike" cap="none" normalizeH="0" baseline="0" dirty="0">
                <a:ln>
                  <a:noFill/>
                </a:ln>
                <a:solidFill>
                  <a:srgbClr val="FFFFFF"/>
                </a:solidFill>
                <a:effectLst/>
                <a:latin typeface="Calibri" panose="020F0502020204030204" pitchFamily="34" charset="0"/>
              </a:rPr>
              <a:t> Level</a:t>
            </a:r>
          </a:p>
        </p:txBody>
      </p:sp>
      <p:sp>
        <p:nvSpPr>
          <p:cNvPr id="27" name="Text Box 3"/>
          <p:cNvSpPr txBox="1">
            <a:spLocks noChangeArrowheads="1"/>
          </p:cNvSpPr>
          <p:nvPr/>
        </p:nvSpPr>
        <p:spPr bwMode="auto">
          <a:xfrm>
            <a:off x="527743" y="3233354"/>
            <a:ext cx="380171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200" b="1" dirty="0">
                <a:solidFill>
                  <a:schemeClr val="accent5">
                    <a:lumMod val="75000"/>
                  </a:schemeClr>
                </a:solidFill>
                <a:latin typeface="Calibri" panose="020F0502020204030204" pitchFamily="34" charset="0"/>
              </a:rPr>
              <a:t>SKILLS</a:t>
            </a:r>
            <a:endParaRPr kumimoji="0" lang="en-US" altLang="en-US" sz="1200" b="0" i="0" u="none" strike="noStrike" cap="none" normalizeH="0" baseline="0" dirty="0">
              <a:ln>
                <a:noFill/>
              </a:ln>
              <a:solidFill>
                <a:schemeClr val="accent5">
                  <a:lumMod val="75000"/>
                </a:schemeClr>
              </a:solidFill>
              <a:effectLst/>
              <a:latin typeface="Arial" panose="020B0604020202020204" pitchFamily="34" charset="0"/>
            </a:endParaRPr>
          </a:p>
        </p:txBody>
      </p:sp>
      <p:sp>
        <p:nvSpPr>
          <p:cNvPr id="29" name="Text Box 25"/>
          <p:cNvSpPr txBox="1">
            <a:spLocks noChangeArrowheads="1"/>
          </p:cNvSpPr>
          <p:nvPr/>
        </p:nvSpPr>
        <p:spPr bwMode="auto">
          <a:xfrm>
            <a:off x="780375" y="5400937"/>
            <a:ext cx="5133975" cy="905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pPr>
            <a:r>
              <a:rPr lang="en-MY" altLang="en-US" sz="1050" dirty="0">
                <a:solidFill>
                  <a:srgbClr val="000000"/>
                </a:solidFill>
                <a:latin typeface="Calibri" panose="020F0502020204030204" pitchFamily="34" charset="0"/>
              </a:rPr>
              <a:t>Name  	: </a:t>
            </a:r>
            <a:r>
              <a:rPr lang="en-MY" altLang="en-US" sz="1050" dirty="0" err="1">
                <a:solidFill>
                  <a:srgbClr val="000000"/>
                </a:solidFill>
                <a:latin typeface="Calibri" panose="020F0502020204030204" pitchFamily="34" charset="0"/>
              </a:rPr>
              <a:t>Dr.</a:t>
            </a:r>
            <a:r>
              <a:rPr lang="en-MY" altLang="en-US" sz="1050" dirty="0">
                <a:solidFill>
                  <a:srgbClr val="000000"/>
                </a:solidFill>
                <a:latin typeface="Calibri" panose="020F0502020204030204" pitchFamily="34" charset="0"/>
              </a:rPr>
              <a:t> Siti </a:t>
            </a:r>
            <a:r>
              <a:rPr lang="en-MY" altLang="en-US" sz="1050" dirty="0" err="1">
                <a:solidFill>
                  <a:srgbClr val="000000"/>
                </a:solidFill>
                <a:latin typeface="Calibri" panose="020F0502020204030204" pitchFamily="34" charset="0"/>
              </a:rPr>
              <a:t>Khatijah</a:t>
            </a:r>
            <a:r>
              <a:rPr lang="en-MY" altLang="en-US" sz="1050" dirty="0">
                <a:solidFill>
                  <a:srgbClr val="000000"/>
                </a:solidFill>
                <a:latin typeface="Calibri" panose="020F0502020204030204" pitchFamily="34" charset="0"/>
              </a:rPr>
              <a:t> Nor Binti Abdul Rahim </a:t>
            </a:r>
          </a:p>
          <a:p>
            <a:pPr marL="0" marR="0" lvl="0" indent="0" algn="just" defTabSz="914400" rtl="0" eaLnBrk="0" fontAlgn="base" latinLnBrk="0" hangingPunct="0">
              <a:lnSpc>
                <a:spcPct val="100000"/>
              </a:lnSpc>
              <a:spcBef>
                <a:spcPct val="0"/>
              </a:spcBef>
              <a:spcAft>
                <a:spcPct val="0"/>
              </a:spcAft>
              <a:buClrTx/>
              <a:buSzTx/>
              <a:buFontTx/>
              <a:buNone/>
              <a:tabLst/>
            </a:pPr>
            <a:r>
              <a:rPr lang="en-MY" altLang="en-US" sz="1050" dirty="0">
                <a:solidFill>
                  <a:srgbClr val="000000"/>
                </a:solidFill>
                <a:latin typeface="Calibri" panose="020F0502020204030204" pitchFamily="34" charset="0"/>
              </a:rPr>
              <a:t>Contact No 	: +60 137738687</a:t>
            </a:r>
          </a:p>
          <a:p>
            <a:pPr eaLnBrk="0" fontAlgn="base" hangingPunct="0">
              <a:spcBef>
                <a:spcPct val="0"/>
              </a:spcBef>
              <a:spcAft>
                <a:spcPct val="0"/>
              </a:spcAft>
            </a:pPr>
            <a:r>
              <a:rPr lang="en-MY" altLang="en-US" sz="1050" dirty="0">
                <a:solidFill>
                  <a:srgbClr val="000000"/>
                </a:solidFill>
                <a:latin typeface="Calibri" panose="020F0502020204030204" pitchFamily="34" charset="0"/>
              </a:rPr>
              <a:t>E-Mail 	: sitikhatijahnor@tmsk.uitm.edu.my</a:t>
            </a:r>
          </a:p>
          <a:p>
            <a:pPr eaLnBrk="0" fontAlgn="base" hangingPunct="0">
              <a:spcBef>
                <a:spcPct val="0"/>
              </a:spcBef>
              <a:spcAft>
                <a:spcPct val="0"/>
              </a:spcAft>
            </a:pPr>
            <a:r>
              <a:rPr lang="en-MY" altLang="en-US" sz="1050" dirty="0">
                <a:solidFill>
                  <a:srgbClr val="000000"/>
                </a:solidFill>
                <a:latin typeface="Calibri" panose="020F0502020204030204" pitchFamily="34" charset="0"/>
              </a:rPr>
              <a:t>Position	: Senior Lecturer</a:t>
            </a:r>
          </a:p>
          <a:p>
            <a:pPr eaLnBrk="0" fontAlgn="base" hangingPunct="0">
              <a:spcBef>
                <a:spcPct val="0"/>
              </a:spcBef>
              <a:spcAft>
                <a:spcPct val="0"/>
              </a:spcAft>
            </a:pPr>
            <a:r>
              <a:rPr lang="en-MY" altLang="en-US" sz="1050" dirty="0">
                <a:solidFill>
                  <a:srgbClr val="000000"/>
                </a:solidFill>
                <a:latin typeface="Calibri" panose="020F0502020204030204" pitchFamily="34" charset="0"/>
              </a:rPr>
              <a:t>Institute	: </a:t>
            </a:r>
            <a:r>
              <a:rPr lang="en-US" altLang="en-US" sz="1050" dirty="0" err="1">
                <a:solidFill>
                  <a:srgbClr val="000000"/>
                </a:solidFill>
                <a:latin typeface="Calibri" panose="020F0502020204030204" pitchFamily="34" charset="0"/>
              </a:rPr>
              <a:t>Universiti</a:t>
            </a:r>
            <a:r>
              <a:rPr lang="en-US" altLang="en-US" sz="1050" dirty="0">
                <a:solidFill>
                  <a:srgbClr val="000000"/>
                </a:solidFill>
                <a:latin typeface="Calibri" panose="020F0502020204030204" pitchFamily="34" charset="0"/>
              </a:rPr>
              <a:t> </a:t>
            </a:r>
            <a:r>
              <a:rPr lang="en-US" altLang="en-US" sz="1050" dirty="0" err="1">
                <a:solidFill>
                  <a:srgbClr val="000000"/>
                </a:solidFill>
                <a:latin typeface="Calibri" panose="020F0502020204030204" pitchFamily="34" charset="0"/>
              </a:rPr>
              <a:t>Teknologi</a:t>
            </a:r>
            <a:r>
              <a:rPr lang="en-US" altLang="en-US" sz="1050" dirty="0">
                <a:solidFill>
                  <a:srgbClr val="000000"/>
                </a:solidFill>
                <a:latin typeface="Calibri" panose="020F0502020204030204" pitchFamily="34" charset="0"/>
              </a:rPr>
              <a:t> MARA</a:t>
            </a:r>
          </a:p>
          <a:p>
            <a:pPr eaLnBrk="0" fontAlgn="base" hangingPunct="0">
              <a:spcBef>
                <a:spcPct val="0"/>
              </a:spcBef>
              <a:spcAft>
                <a:spcPct val="0"/>
              </a:spcAft>
            </a:pPr>
            <a:endParaRPr lang="en-US" altLang="en-US" sz="1050" dirty="0">
              <a:solidFill>
                <a:srgbClr val="000000"/>
              </a:solidFill>
              <a:latin typeface="Calibri" panose="020F0502020204030204" pitchFamily="34" charset="0"/>
            </a:endParaRPr>
          </a:p>
          <a:p>
            <a:pPr eaLnBrk="0" fontAlgn="base" hangingPunct="0">
              <a:spcBef>
                <a:spcPct val="0"/>
              </a:spcBef>
              <a:spcAft>
                <a:spcPct val="0"/>
              </a:spcAft>
            </a:pPr>
            <a:endParaRPr lang="en-US" altLang="en-US" sz="1050" dirty="0">
              <a:solidFill>
                <a:srgbClr val="000000"/>
              </a:solidFill>
              <a:latin typeface="Calibri" panose="020F0502020204030204" pitchFamily="34" charset="0"/>
            </a:endParaRPr>
          </a:p>
          <a:p>
            <a:pPr lvl="0" eaLnBrk="0" fontAlgn="base" hangingPunct="0">
              <a:spcBef>
                <a:spcPct val="0"/>
              </a:spcBef>
              <a:spcAft>
                <a:spcPct val="0"/>
              </a:spcAft>
            </a:pPr>
            <a:r>
              <a:rPr lang="en-MY" altLang="en-US" sz="1050" dirty="0">
                <a:solidFill>
                  <a:srgbClr val="000000"/>
                </a:solidFill>
                <a:latin typeface="Calibri" panose="020F0502020204030204" pitchFamily="34" charset="0"/>
              </a:rPr>
              <a:t>Name  	: </a:t>
            </a:r>
            <a:r>
              <a:rPr lang="en-MY" altLang="en-US" sz="1050" dirty="0" err="1">
                <a:solidFill>
                  <a:srgbClr val="000000"/>
                </a:solidFill>
                <a:latin typeface="Calibri" panose="020F0502020204030204" pitchFamily="34" charset="0"/>
              </a:rPr>
              <a:t>Dr.</a:t>
            </a:r>
            <a:r>
              <a:rPr lang="en-MY" altLang="en-US" sz="1050" dirty="0">
                <a:solidFill>
                  <a:srgbClr val="000000"/>
                </a:solidFill>
                <a:latin typeface="Calibri" panose="020F0502020204030204" pitchFamily="34" charset="0"/>
              </a:rPr>
              <a:t> </a:t>
            </a:r>
            <a:r>
              <a:rPr lang="en-MY" altLang="en-US" sz="1050" dirty="0" err="1">
                <a:solidFill>
                  <a:srgbClr val="000000"/>
                </a:solidFill>
                <a:latin typeface="Calibri" panose="020F0502020204030204" pitchFamily="34" charset="0"/>
              </a:rPr>
              <a:t>Sharifalillah</a:t>
            </a:r>
            <a:r>
              <a:rPr lang="en-MY" altLang="en-US" sz="1050" dirty="0">
                <a:solidFill>
                  <a:srgbClr val="000000"/>
                </a:solidFill>
                <a:latin typeface="Calibri" panose="020F0502020204030204" pitchFamily="34" charset="0"/>
              </a:rPr>
              <a:t> Binti </a:t>
            </a:r>
            <a:r>
              <a:rPr lang="en-MY" altLang="en-US" sz="1050" dirty="0" err="1">
                <a:solidFill>
                  <a:srgbClr val="000000"/>
                </a:solidFill>
                <a:latin typeface="Calibri" panose="020F0502020204030204" pitchFamily="34" charset="0"/>
              </a:rPr>
              <a:t>Nordin</a:t>
            </a:r>
            <a:endParaRPr lang="en-MY" altLang="en-US" sz="1050" dirty="0">
              <a:solidFill>
                <a:srgbClr val="000000"/>
              </a:solidFill>
              <a:latin typeface="Calibri" panose="020F0502020204030204" pitchFamily="34" charset="0"/>
            </a:endParaRPr>
          </a:p>
          <a:p>
            <a:pPr eaLnBrk="0" fontAlgn="base" hangingPunct="0">
              <a:spcBef>
                <a:spcPct val="0"/>
              </a:spcBef>
              <a:spcAft>
                <a:spcPct val="0"/>
              </a:spcAft>
            </a:pPr>
            <a:r>
              <a:rPr lang="en-MY" altLang="en-US" sz="1050" dirty="0">
                <a:solidFill>
                  <a:srgbClr val="000000"/>
                </a:solidFill>
                <a:latin typeface="Calibri" panose="020F0502020204030204" pitchFamily="34" charset="0"/>
              </a:rPr>
              <a:t>Contact No 	: +60 162252596</a:t>
            </a:r>
          </a:p>
          <a:p>
            <a:pPr eaLnBrk="0" fontAlgn="base" hangingPunct="0">
              <a:spcBef>
                <a:spcPct val="0"/>
              </a:spcBef>
              <a:spcAft>
                <a:spcPct val="0"/>
              </a:spcAft>
            </a:pPr>
            <a:r>
              <a:rPr lang="en-MY" altLang="en-US" sz="1050" dirty="0">
                <a:solidFill>
                  <a:srgbClr val="000000"/>
                </a:solidFill>
                <a:latin typeface="Calibri" panose="020F0502020204030204" pitchFamily="34" charset="0"/>
              </a:rPr>
              <a:t>E-Mail 	: sharifa@tmsk.uitm.edu.my</a:t>
            </a:r>
          </a:p>
          <a:p>
            <a:pPr eaLnBrk="0" fontAlgn="base" hangingPunct="0">
              <a:spcBef>
                <a:spcPct val="0"/>
              </a:spcBef>
              <a:spcAft>
                <a:spcPct val="0"/>
              </a:spcAft>
            </a:pPr>
            <a:r>
              <a:rPr lang="en-MY" altLang="en-US" sz="1050" dirty="0">
                <a:solidFill>
                  <a:srgbClr val="000000"/>
                </a:solidFill>
                <a:latin typeface="Calibri" panose="020F0502020204030204" pitchFamily="34" charset="0"/>
              </a:rPr>
              <a:t>Position	: Senior Lecturer</a:t>
            </a:r>
          </a:p>
          <a:p>
            <a:pPr eaLnBrk="0" fontAlgn="base" hangingPunct="0">
              <a:spcBef>
                <a:spcPct val="0"/>
              </a:spcBef>
              <a:spcAft>
                <a:spcPct val="0"/>
              </a:spcAft>
            </a:pPr>
            <a:r>
              <a:rPr lang="en-MY" altLang="en-US" sz="1050" dirty="0">
                <a:solidFill>
                  <a:srgbClr val="000000"/>
                </a:solidFill>
                <a:latin typeface="Calibri" panose="020F0502020204030204" pitchFamily="34" charset="0"/>
              </a:rPr>
              <a:t>Institute	: </a:t>
            </a:r>
            <a:r>
              <a:rPr lang="en-US" altLang="en-US" sz="1050" dirty="0" err="1">
                <a:solidFill>
                  <a:srgbClr val="000000"/>
                </a:solidFill>
                <a:latin typeface="Calibri" panose="020F0502020204030204" pitchFamily="34" charset="0"/>
              </a:rPr>
              <a:t>Universiti</a:t>
            </a:r>
            <a:r>
              <a:rPr lang="en-US" altLang="en-US" sz="1050" dirty="0">
                <a:solidFill>
                  <a:srgbClr val="000000"/>
                </a:solidFill>
                <a:latin typeface="Calibri" panose="020F0502020204030204" pitchFamily="34" charset="0"/>
              </a:rPr>
              <a:t> </a:t>
            </a:r>
            <a:r>
              <a:rPr lang="en-US" altLang="en-US" sz="1050" dirty="0" err="1">
                <a:solidFill>
                  <a:srgbClr val="000000"/>
                </a:solidFill>
                <a:latin typeface="Calibri" panose="020F0502020204030204" pitchFamily="34" charset="0"/>
              </a:rPr>
              <a:t>Teknologi</a:t>
            </a:r>
            <a:r>
              <a:rPr lang="en-US" altLang="en-US" sz="1050" dirty="0">
                <a:solidFill>
                  <a:srgbClr val="000000"/>
                </a:solidFill>
                <a:latin typeface="Calibri" panose="020F0502020204030204" pitchFamily="34" charset="0"/>
              </a:rPr>
              <a:t> MARA</a:t>
            </a:r>
          </a:p>
          <a:p>
            <a:pPr eaLnBrk="0" fontAlgn="base" hangingPunct="0">
              <a:spcBef>
                <a:spcPct val="0"/>
              </a:spcBef>
              <a:spcAft>
                <a:spcPct val="0"/>
              </a:spcAft>
            </a:pPr>
            <a:endParaRPr lang="en-US" altLang="en-US" sz="1050" dirty="0">
              <a:solidFill>
                <a:srgbClr val="000000"/>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MY" altLang="en-US" sz="1050" dirty="0">
              <a:solidFill>
                <a:srgbClr val="000000"/>
              </a:solidFill>
              <a:latin typeface="Calibri" panose="020F0502020204030204" pitchFamily="34" charset="0"/>
            </a:endParaRPr>
          </a:p>
        </p:txBody>
      </p:sp>
      <p:sp>
        <p:nvSpPr>
          <p:cNvPr id="30" name="Text Box 3"/>
          <p:cNvSpPr txBox="1">
            <a:spLocks noChangeArrowheads="1"/>
          </p:cNvSpPr>
          <p:nvPr/>
        </p:nvSpPr>
        <p:spPr bwMode="auto">
          <a:xfrm>
            <a:off x="537791" y="4994885"/>
            <a:ext cx="380171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5">
                    <a:lumMod val="75000"/>
                  </a:schemeClr>
                </a:solidFill>
                <a:effectLst/>
              </a:rPr>
              <a:t>REFERENCES</a:t>
            </a:r>
          </a:p>
        </p:txBody>
      </p:sp>
      <p:sp>
        <p:nvSpPr>
          <p:cNvPr id="31" name="Text Box 5"/>
          <p:cNvSpPr txBox="1">
            <a:spLocks noChangeArrowheads="1"/>
          </p:cNvSpPr>
          <p:nvPr/>
        </p:nvSpPr>
        <p:spPr bwMode="auto">
          <a:xfrm>
            <a:off x="532765" y="5400937"/>
            <a:ext cx="247610" cy="139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solidFill>
                  <a:srgbClr val="000000"/>
                </a:solidFill>
                <a:effectLst/>
              </a:rPr>
              <a:t>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000000"/>
                </a:solidFill>
              </a:rPr>
              <a:t>2.</a:t>
            </a:r>
            <a:endParaRPr kumimoji="0" lang="en-US" altLang="en-US" sz="105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i="0" u="none" strike="noStrike" cap="none" normalizeH="0" baseline="0" dirty="0">
              <a:ln>
                <a:noFill/>
              </a:ln>
              <a:solidFill>
                <a:srgbClr val="000000"/>
              </a:solidFill>
              <a:effectLst/>
            </a:endParaRPr>
          </a:p>
        </p:txBody>
      </p:sp>
      <p:cxnSp>
        <p:nvCxnSpPr>
          <p:cNvPr id="32" name="Straight Connector 31"/>
          <p:cNvCxnSpPr/>
          <p:nvPr/>
        </p:nvCxnSpPr>
        <p:spPr>
          <a:xfrm>
            <a:off x="552077" y="5229239"/>
            <a:ext cx="5745050" cy="0"/>
          </a:xfrm>
          <a:prstGeom prst="line">
            <a:avLst/>
          </a:prstGeom>
          <a:ln w="19050">
            <a:solidFill>
              <a:schemeClr val="accent5">
                <a:lumMod val="75000"/>
              </a:schemeClr>
            </a:solidFill>
          </a:ln>
        </p:spPr>
        <p:style>
          <a:lnRef idx="1">
            <a:schemeClr val="dk1"/>
          </a:lnRef>
          <a:fillRef idx="0">
            <a:schemeClr val="dk1"/>
          </a:fillRef>
          <a:effectRef idx="0">
            <a:schemeClr val="dk1"/>
          </a:effectRef>
          <a:fontRef idx="minor">
            <a:schemeClr val="tx1"/>
          </a:fontRef>
        </p:style>
      </p:cxnSp>
      <p:sp>
        <p:nvSpPr>
          <p:cNvPr id="3" name="Control 35">
            <a:extLst>
              <a:ext uri="{FF2B5EF4-FFF2-40B4-BE49-F238E27FC236}">
                <a16:creationId xmlns:a16="http://schemas.microsoft.com/office/drawing/2014/main" id="{D825A47F-39DE-0AEE-373D-93652E04E228}"/>
              </a:ext>
            </a:extLst>
          </p:cNvPr>
          <p:cNvSpPr>
            <a:spLocks noChangeArrowheads="1" noChangeShapeType="1"/>
          </p:cNvSpPr>
          <p:nvPr/>
        </p:nvSpPr>
        <p:spPr bwMode="auto">
          <a:xfrm>
            <a:off x="2230920" y="3607063"/>
            <a:ext cx="2170880" cy="974469"/>
          </a:xfrm>
          <a:prstGeom prst="rect">
            <a:avLst/>
          </a:prstGeom>
          <a:noFill/>
          <a:ln>
            <a:noFill/>
          </a:ln>
          <a:effectLst/>
          <a:extLst>
            <a:ext uri="{91240B29-F687-4F45-9708-019B960494DF}">
              <a14:hiddenLine xmlns:a14="http://schemas.microsoft.com/office/drawing/2010/main" w="25400" algn="ctr">
                <a:no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0" tIns="0" rIns="0" bIns="0" numCol="1"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pPr>
            <a:r>
              <a:rPr kumimoji="0" lang="en-MY" altLang="en-US" sz="1050" b="1" i="0" u="none" strike="noStrike" cap="none" normalizeH="0" baseline="0" dirty="0">
                <a:ln>
                  <a:noFill/>
                </a:ln>
                <a:effectLst/>
                <a:latin typeface="Calibri" panose="020F0502020204030204" pitchFamily="34" charset="0"/>
              </a:rPr>
              <a:t>PROGRAMMING SKILLS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MY" altLang="en-US" sz="1050" dirty="0">
                <a:solidFill>
                  <a:srgbClr val="000000"/>
                </a:solidFill>
                <a:latin typeface="Calibri" panose="020F0502020204030204" pitchFamily="34" charset="0"/>
              </a:rPr>
              <a:t>HTML + CSS</a:t>
            </a:r>
            <a:endParaRPr kumimoji="0" lang="en-MY" altLang="en-US" sz="1050" b="1" i="0" u="none" strike="noStrike" cap="none" normalizeH="0" baseline="0" dirty="0">
              <a:ln>
                <a:noFill/>
              </a:ln>
              <a:solidFill>
                <a:schemeClr val="accent5">
                  <a:lumMod val="75000"/>
                </a:schemeClr>
              </a:solidFill>
              <a:effectLst/>
              <a:latin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MY" altLang="en-US" sz="1050" dirty="0">
                <a:solidFill>
                  <a:srgbClr val="000000"/>
                </a:solidFill>
                <a:latin typeface="Calibri" panose="020F0502020204030204" pitchFamily="34" charset="0"/>
              </a:rPr>
              <a:t>JavaScript</a:t>
            </a:r>
            <a:endParaRPr kumimoji="0" lang="en-MY" altLang="en-US" sz="1050" b="1" i="0" u="none" strike="noStrike" cap="none" normalizeH="0" baseline="0" dirty="0">
              <a:ln>
                <a:noFill/>
              </a:ln>
              <a:solidFill>
                <a:schemeClr val="accent5">
                  <a:lumMod val="75000"/>
                </a:schemeClr>
              </a:solidFill>
              <a:effectLst/>
              <a:latin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MY" altLang="en-US" sz="1050" b="0" i="0" u="none" strike="noStrike" cap="none" normalizeH="0" baseline="0" dirty="0">
                <a:ln>
                  <a:noFill/>
                </a:ln>
                <a:solidFill>
                  <a:srgbClr val="000000"/>
                </a:solidFill>
                <a:effectLst/>
                <a:latin typeface="Calibri" panose="020F0502020204030204" pitchFamily="34" charset="0"/>
              </a:rPr>
              <a:t>Java EE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MY" altLang="en-US" sz="1050" dirty="0">
                <a:solidFill>
                  <a:srgbClr val="000000"/>
                </a:solidFill>
                <a:latin typeface="Calibri" panose="020F0502020204030204" pitchFamily="34" charset="0"/>
              </a:rPr>
              <a:t>Phyton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MY" altLang="en-US" sz="1050" dirty="0">
                <a:solidFill>
                  <a:srgbClr val="000000"/>
                </a:solidFill>
                <a:latin typeface="Calibri" panose="020F0502020204030204" pitchFamily="34" charset="0"/>
              </a:rPr>
              <a:t>C++</a:t>
            </a:r>
            <a:endParaRPr kumimoji="0" lang="en-MY" altLang="en-US" sz="1050" i="0" u="none" strike="noStrike" cap="none" normalizeH="0" baseline="0" dirty="0">
              <a:ln>
                <a:noFill/>
              </a:ln>
              <a:solidFill>
                <a:schemeClr val="accent5">
                  <a:lumMod val="75000"/>
                </a:schemeClr>
              </a:solidFill>
              <a:effectLst/>
              <a:latin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MY" altLang="en-US" sz="1050" b="1" i="0" u="none" strike="noStrike" cap="none" normalizeH="0" baseline="0" dirty="0">
              <a:ln>
                <a:noFill/>
              </a:ln>
              <a:solidFill>
                <a:schemeClr val="accent5">
                  <a:lumMod val="75000"/>
                </a:schemeClr>
              </a:solidFill>
              <a:effectLst/>
              <a:latin typeface="Calibri" panose="020F0502020204030204" pitchFamily="34" charset="0"/>
            </a:endParaRPr>
          </a:p>
        </p:txBody>
      </p:sp>
    </p:spTree>
    <p:extLst>
      <p:ext uri="{BB962C8B-B14F-4D97-AF65-F5344CB8AC3E}">
        <p14:creationId xmlns:p14="http://schemas.microsoft.com/office/powerpoint/2010/main" val="1510544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4576</TotalTime>
  <Words>584</Words>
  <Application>Microsoft Office PowerPoint</Application>
  <PresentationFormat>A4 Paper (210x297 mm)</PresentationFormat>
  <Paragraphs>153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Symbol</vt:lpstr>
      <vt:lpstr>Times New Roman</vt:lpstr>
      <vt:lpstr>Office Theme</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Shared ID JP Selangor</dc:creator>
  <cp:lastModifiedBy>NUR SYAZWANI BINTI SAMSAWI</cp:lastModifiedBy>
  <cp:revision>87</cp:revision>
  <dcterms:created xsi:type="dcterms:W3CDTF">2020-07-08T04:14:46Z</dcterms:created>
  <dcterms:modified xsi:type="dcterms:W3CDTF">2024-08-30T15:05:48Z</dcterms:modified>
</cp:coreProperties>
</file>