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Open Sans"/>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Open Sans"/>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Open Sans"/>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Open Sans"/>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Open Sans"/>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Open Sans"/>
              </a:rPr>
              <a:t>Click to edit Master title style</a:t>
            </a:r>
            <a:endParaRPr b="0" lang="en-US" sz="4400" spc="-1" strike="noStrike">
              <a:solidFill>
                <a:srgbClr val="000000"/>
              </a:solidFill>
              <a:latin typeface="Open Sans"/>
            </a:endParaRPr>
          </a:p>
        </p:txBody>
      </p:sp>
      <p:sp>
        <p:nvSpPr>
          <p:cNvPr id="1"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Open Sans"/>
              </a:rPr>
              <a:t>Edit Master text styles</a:t>
            </a:r>
            <a:endParaRPr b="0" lang="en-US" sz="2800" spc="-1" strike="noStrike">
              <a:solidFill>
                <a:srgbClr val="000000"/>
              </a:solidFill>
              <a:latin typeface="Open Sans"/>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Open Sans"/>
              </a:rPr>
              <a:t>Second level</a:t>
            </a:r>
            <a:endParaRPr b="0" lang="en-US" sz="2400" spc="-1" strike="noStrike">
              <a:solidFill>
                <a:srgbClr val="000000"/>
              </a:solidFill>
              <a:latin typeface="Open Sans"/>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Open Sans"/>
              </a:rPr>
              <a:t>Third level</a:t>
            </a:r>
            <a:endParaRPr b="0" lang="en-US" sz="2000" spc="-1" strike="noStrike">
              <a:solidFill>
                <a:srgbClr val="000000"/>
              </a:solidFill>
              <a:latin typeface="Open Sans"/>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Open Sans"/>
              </a:rPr>
              <a:t>Fourth level</a:t>
            </a:r>
            <a:endParaRPr b="0" lang="en-US" sz="1800" spc="-1" strike="noStrike">
              <a:solidFill>
                <a:srgbClr val="000000"/>
              </a:solidFill>
              <a:latin typeface="Open Sans"/>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Open Sans"/>
              </a:rPr>
              <a:t>Fifth level</a:t>
            </a:r>
            <a:endParaRPr b="0" lang="en-US" sz="1800" spc="-1" strike="noStrike">
              <a:solidFill>
                <a:srgbClr val="000000"/>
              </a:solidFill>
              <a:latin typeface="Open Sans"/>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BC318D20-A3E7-4DC9-93EC-04EAE1804CB7}" type="datetime">
              <a:rPr b="0" lang="en-US" sz="1200" spc="-1" strike="noStrike">
                <a:solidFill>
                  <a:srgbClr val="8b8b8b"/>
                </a:solidFill>
                <a:latin typeface="Open Sans"/>
              </a:rPr>
              <a:t>2/7/19</a:t>
            </a:fld>
            <a:endParaRPr b="0" lang="en-US"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057BAFF-0D51-4145-AA8F-3C4786EE4903}" type="slidenum">
              <a:rPr b="0" lang="en-US" sz="1200" spc="-1" strike="noStrike">
                <a:solidFill>
                  <a:srgbClr val="8b8b8b"/>
                </a:solidFill>
                <a:latin typeface="Open Sans"/>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378000" y="4633560"/>
            <a:ext cx="11438280" cy="1843920"/>
          </a:xfrm>
          <a:prstGeom prst="rect">
            <a:avLst/>
          </a:prstGeom>
          <a:solidFill>
            <a:srgbClr val="404040"/>
          </a:solidFill>
          <a:ln w="127080">
            <a:solidFill>
              <a:srgbClr val="404040"/>
            </a:solid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750960" y="4862880"/>
            <a:ext cx="11139480" cy="1319760"/>
          </a:xfrm>
          <a:prstGeom prst="rect">
            <a:avLst/>
          </a:prstGeom>
          <a:noFill/>
          <a:ln>
            <a:noFill/>
          </a:ln>
        </p:spPr>
        <p:style>
          <a:lnRef idx="0"/>
          <a:fillRef idx="0"/>
          <a:effectRef idx="0"/>
          <a:fontRef idx="minor"/>
        </p:style>
        <p:txBody>
          <a:bodyPr anchor="b">
            <a:normAutofit fontScale="56000"/>
          </a:bodyPr>
          <a:p>
            <a:pPr algn="ctr">
              <a:lnSpc>
                <a:spcPct val="90000"/>
              </a:lnSpc>
              <a:spcAft>
                <a:spcPts val="601"/>
              </a:spcAft>
            </a:pPr>
            <a:r>
              <a:rPr b="0" lang="en-US" sz="4800" spc="-1" strike="noStrike" baseline="-25000">
                <a:solidFill>
                  <a:srgbClr val="ffffff"/>
                </a:solidFill>
                <a:latin typeface="Open Sans"/>
              </a:rPr>
              <a:t>Battle of Neighborhoods</a:t>
            </a:r>
            <a:br/>
            <a:br/>
            <a:r>
              <a:rPr b="0" lang="en-US" sz="4800" spc="-1" strike="noStrike" baseline="-25000">
                <a:solidFill>
                  <a:srgbClr val="ffffff"/>
                </a:solidFill>
                <a:latin typeface="Open Sans"/>
              </a:rPr>
              <a:t>QUEENS NEW YORK</a:t>
            </a:r>
            <a:endParaRPr b="0" lang="en-US" sz="4800" spc="-1" strike="noStrike">
              <a:latin typeface="Arial"/>
            </a:endParaRPr>
          </a:p>
        </p:txBody>
      </p:sp>
      <p:sp>
        <p:nvSpPr>
          <p:cNvPr id="43" name="Line 3"/>
          <p:cNvSpPr/>
          <p:nvPr/>
        </p:nvSpPr>
        <p:spPr>
          <a:xfrm>
            <a:off x="2209680" y="5738400"/>
            <a:ext cx="7772400" cy="36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44" name="" descr=""/>
          <p:cNvPicPr/>
          <p:nvPr/>
        </p:nvPicPr>
        <p:blipFill>
          <a:blip r:embed="rId1"/>
          <a:stretch/>
        </p:blipFill>
        <p:spPr>
          <a:xfrm>
            <a:off x="1378440" y="65160"/>
            <a:ext cx="9435240" cy="437940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flipH="1" flipV="1">
            <a:off x="279720" y="294480"/>
            <a:ext cx="11632320" cy="6261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46" name="TextShape 2"/>
          <p:cNvSpPr txBox="1"/>
          <p:nvPr/>
        </p:nvSpPr>
        <p:spPr>
          <a:xfrm>
            <a:off x="454320" y="1938240"/>
            <a:ext cx="11341440" cy="5102640"/>
          </a:xfrm>
          <a:prstGeom prst="rect">
            <a:avLst/>
          </a:prstGeom>
          <a:noFill/>
          <a:ln>
            <a:noFill/>
          </a:ln>
        </p:spPr>
        <p:txBody>
          <a:bodyPr anchor="ctr">
            <a:normAutofit/>
          </a:bodyPr>
          <a:p>
            <a:pPr algn="ctr">
              <a:lnSpc>
                <a:spcPct val="90000"/>
              </a:lnSpc>
              <a:spcBef>
                <a:spcPts val="1001"/>
              </a:spcBef>
            </a:pPr>
            <a:r>
              <a:rPr b="0" lang="en-US" sz="2400" spc="-1" strike="noStrike">
                <a:solidFill>
                  <a:srgbClr val="000000"/>
                </a:solidFill>
                <a:latin typeface="Arial"/>
              </a:rPr>
              <a:t>Being one of the world's most flourishing regions thanks to its bustling economic environment, New York is an ideal candidate for ambitious entrepreneurs. Data shows that among New Yorkers are some of the most wealthy businessmen of the world; this is reflected, however, by an increase in the cost of living, in the form of expensive rents and steep taxes. While this does not discourage new businesses from emerging, it makes choosing the right setting a difficult matter.</a:t>
            </a:r>
            <a:endParaRPr b="0" lang="en-US" sz="2400" spc="-1" strike="noStrike">
              <a:solidFill>
                <a:srgbClr val="000000"/>
              </a:solidFill>
              <a:latin typeface="Arial"/>
            </a:endParaRPr>
          </a:p>
        </p:txBody>
      </p:sp>
      <p:sp>
        <p:nvSpPr>
          <p:cNvPr id="47" name="TextShape 3"/>
          <p:cNvSpPr txBox="1"/>
          <p:nvPr/>
        </p:nvSpPr>
        <p:spPr>
          <a:xfrm>
            <a:off x="4389120" y="-1371600"/>
            <a:ext cx="3032640" cy="4929840"/>
          </a:xfrm>
          <a:prstGeom prst="rect">
            <a:avLst/>
          </a:prstGeom>
          <a:noFill/>
          <a:ln>
            <a:noFill/>
          </a:ln>
        </p:spPr>
        <p:txBody>
          <a:bodyPr anchor="ctr">
            <a:normAutofit/>
          </a:bodyPr>
          <a:p>
            <a:pPr>
              <a:lnSpc>
                <a:spcPct val="90000"/>
              </a:lnSpc>
            </a:pPr>
            <a:r>
              <a:rPr b="0" lang="en-US" sz="3600" spc="-1" strike="noStrike">
                <a:solidFill>
                  <a:srgbClr val="4472c4"/>
                </a:solidFill>
                <a:latin typeface="Open Sans"/>
              </a:rPr>
              <a:t>Background</a:t>
            </a:r>
            <a:endParaRPr b="0" lang="en-US" sz="3600" spc="-1" strike="noStrike">
              <a:solidFill>
                <a:srgbClr val="000000"/>
              </a:solidFill>
              <a:latin typeface="Open Sans"/>
            </a:endParaRPr>
          </a:p>
        </p:txBody>
      </p:sp>
      <p:sp>
        <p:nvSpPr>
          <p:cNvPr id="48" name="Line 4"/>
          <p:cNvSpPr/>
          <p:nvPr/>
        </p:nvSpPr>
        <p:spPr>
          <a:xfrm flipV="1">
            <a:off x="3848760" y="2458080"/>
            <a:ext cx="3721320" cy="10800"/>
          </a:xfrm>
          <a:prstGeom prst="line">
            <a:avLst/>
          </a:prstGeom>
          <a:ln w="19080">
            <a:solidFill>
              <a:schemeClr val="bg2">
                <a:lumMod val="50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24000" y="295200"/>
            <a:ext cx="11632320" cy="6261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50" name="TextShape 2"/>
          <p:cNvSpPr txBox="1"/>
          <p:nvPr/>
        </p:nvSpPr>
        <p:spPr>
          <a:xfrm>
            <a:off x="822960" y="2416320"/>
            <a:ext cx="10884240" cy="3822480"/>
          </a:xfrm>
          <a:prstGeom prst="rect">
            <a:avLst/>
          </a:prstGeom>
          <a:noFill/>
          <a:ln>
            <a:noFill/>
          </a:ln>
        </p:spPr>
        <p:txBody>
          <a:bodyPr anchor="ctr">
            <a:normAutofit/>
          </a:bodyPr>
          <a:p>
            <a:pPr algn="ctr">
              <a:lnSpc>
                <a:spcPct val="90000"/>
              </a:lnSpc>
              <a:spcBef>
                <a:spcPts val="1080"/>
              </a:spcBef>
            </a:pPr>
            <a:r>
              <a:rPr b="0" lang="en-US" sz="2200" spc="-1" strike="noStrike">
                <a:solidFill>
                  <a:srgbClr val="000000"/>
                </a:solidFill>
                <a:latin typeface="Arial"/>
              </a:rPr>
              <a:t>Possibly the biggest challenge for any New York City business is going to be the wide array of competition. With more than 8 million New Yorkers, the market tends to be over-saturated in almost every industry. Businesses now have to go farther than just offering a service and focus on well thought out marketing strategies to grow. With Queens having one of the most diverse places in the nation. Half of the neighborhood’s residents speak Spanish. Others speak Chinese, Urdu, Hindi, Russian, Portuguese, Greek or Korean. Altogether, the neighborhood is said to be the home of 167 languages. It will be a challenges on what business to start and offer these culture diverse in one of the five boroughs of New York City with it having the largest borough geographically.</a:t>
            </a:r>
            <a:endParaRPr b="0" lang="en-US" sz="2200" spc="-1" strike="noStrike">
              <a:solidFill>
                <a:srgbClr val="000000"/>
              </a:solidFill>
              <a:latin typeface="Arial"/>
            </a:endParaRPr>
          </a:p>
        </p:txBody>
      </p:sp>
      <p:sp>
        <p:nvSpPr>
          <p:cNvPr id="51" name="TextShape 3"/>
          <p:cNvSpPr txBox="1"/>
          <p:nvPr/>
        </p:nvSpPr>
        <p:spPr>
          <a:xfrm>
            <a:off x="4937760" y="-1638000"/>
            <a:ext cx="2790000" cy="4929840"/>
          </a:xfrm>
          <a:prstGeom prst="rect">
            <a:avLst/>
          </a:prstGeom>
          <a:noFill/>
          <a:ln>
            <a:noFill/>
          </a:ln>
        </p:spPr>
        <p:txBody>
          <a:bodyPr anchor="ctr">
            <a:normAutofit/>
          </a:bodyPr>
          <a:p>
            <a:pPr>
              <a:lnSpc>
                <a:spcPct val="90000"/>
              </a:lnSpc>
            </a:pPr>
            <a:r>
              <a:rPr b="0" lang="en-US" sz="4400" spc="-1" strike="noStrike">
                <a:solidFill>
                  <a:srgbClr val="4472c4"/>
                </a:solidFill>
                <a:latin typeface="Open Sans"/>
              </a:rPr>
              <a:t>Problem</a:t>
            </a:r>
            <a:endParaRPr b="0" lang="en-US" sz="4400" spc="-1" strike="noStrike">
              <a:solidFill>
                <a:srgbClr val="000000"/>
              </a:solidFill>
              <a:latin typeface="Open Sans"/>
            </a:endParaRPr>
          </a:p>
        </p:txBody>
      </p:sp>
      <p:sp>
        <p:nvSpPr>
          <p:cNvPr id="52" name="Line 4"/>
          <p:cNvSpPr/>
          <p:nvPr/>
        </p:nvSpPr>
        <p:spPr>
          <a:xfrm flipV="1">
            <a:off x="4325400" y="1818000"/>
            <a:ext cx="3721320" cy="10800"/>
          </a:xfrm>
          <a:prstGeom prst="line">
            <a:avLst/>
          </a:prstGeom>
          <a:ln w="19080">
            <a:solidFill>
              <a:schemeClr val="bg2">
                <a:lumMod val="50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324000" y="295200"/>
            <a:ext cx="11632320" cy="6261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54" name="TextShape 2"/>
          <p:cNvSpPr txBox="1"/>
          <p:nvPr/>
        </p:nvSpPr>
        <p:spPr>
          <a:xfrm>
            <a:off x="548640" y="2050560"/>
            <a:ext cx="11158560" cy="3548160"/>
          </a:xfrm>
          <a:prstGeom prst="rect">
            <a:avLst/>
          </a:prstGeom>
          <a:noFill/>
          <a:ln>
            <a:noFill/>
          </a:ln>
        </p:spPr>
        <p:txBody>
          <a:bodyPr anchor="ctr">
            <a:normAutofit/>
          </a:bodyPr>
          <a:p>
            <a:pPr>
              <a:lnSpc>
                <a:spcPct val="90000"/>
              </a:lnSpc>
              <a:spcBef>
                <a:spcPts val="1001"/>
              </a:spcBef>
            </a:pPr>
            <a:r>
              <a:rPr b="0" lang="en-US" sz="2400" spc="-1" strike="noStrike">
                <a:solidFill>
                  <a:srgbClr val="000000"/>
                </a:solidFill>
                <a:latin typeface="Arial"/>
              </a:rPr>
              <a:t>We are going to take advantage of the Foursquare database to gain insight about the New York area, eventual competitors, and optimal location.</a:t>
            </a:r>
            <a:endParaRPr b="0" lang="en-US" sz="2400" spc="-1" strike="noStrike">
              <a:solidFill>
                <a:srgbClr val="000000"/>
              </a:solidFill>
              <a:latin typeface="Arial"/>
            </a:endParaRPr>
          </a:p>
        </p:txBody>
      </p:sp>
      <p:sp>
        <p:nvSpPr>
          <p:cNvPr id="55" name="TextShape 3"/>
          <p:cNvSpPr txBox="1"/>
          <p:nvPr/>
        </p:nvSpPr>
        <p:spPr>
          <a:xfrm>
            <a:off x="1371600" y="686520"/>
            <a:ext cx="9707760" cy="593640"/>
          </a:xfrm>
          <a:prstGeom prst="rect">
            <a:avLst/>
          </a:prstGeom>
          <a:noFill/>
          <a:ln>
            <a:noFill/>
          </a:ln>
        </p:spPr>
        <p:txBody>
          <a:bodyPr anchor="ctr">
            <a:normAutofit fontScale="28000"/>
          </a:bodyPr>
          <a:p>
            <a:pPr>
              <a:lnSpc>
                <a:spcPct val="90000"/>
              </a:lnSpc>
            </a:pPr>
            <a:r>
              <a:rPr b="0" lang="en-US" sz="4400" spc="-1" strike="noStrike">
                <a:solidFill>
                  <a:srgbClr val="4472c4"/>
                </a:solidFill>
                <a:latin typeface="Open Sans"/>
              </a:rPr>
              <a:t>Solving the Problem Using Data Science</a:t>
            </a:r>
            <a:endParaRPr b="0" lang="en-US" sz="4400" spc="-1" strike="noStrike">
              <a:solidFill>
                <a:srgbClr val="000000"/>
              </a:solidFill>
              <a:latin typeface="Open Sans"/>
            </a:endParaRPr>
          </a:p>
        </p:txBody>
      </p:sp>
      <p:sp>
        <p:nvSpPr>
          <p:cNvPr id="56" name="Line 4"/>
          <p:cNvSpPr/>
          <p:nvPr/>
        </p:nvSpPr>
        <p:spPr>
          <a:xfrm flipV="1">
            <a:off x="4325400" y="2275200"/>
            <a:ext cx="3721320" cy="10800"/>
          </a:xfrm>
          <a:prstGeom prst="line">
            <a:avLst/>
          </a:prstGeom>
          <a:ln w="19080">
            <a:solidFill>
              <a:schemeClr val="bg2">
                <a:lumMod val="50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324000" y="295200"/>
            <a:ext cx="11632320" cy="6261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58" name="TextShape 2"/>
          <p:cNvSpPr txBox="1"/>
          <p:nvPr/>
        </p:nvSpPr>
        <p:spPr>
          <a:xfrm>
            <a:off x="620640" y="3035520"/>
            <a:ext cx="11158560" cy="3182400"/>
          </a:xfrm>
          <a:prstGeom prst="rect">
            <a:avLst/>
          </a:prstGeom>
          <a:noFill/>
          <a:ln>
            <a:noFill/>
          </a:ln>
        </p:spPr>
        <p:txBody>
          <a:bodyPr anchor="ctr">
            <a:normAutofit/>
          </a:bodyPr>
          <a:p>
            <a:pPr>
              <a:lnSpc>
                <a:spcPct val="90000"/>
              </a:lnSpc>
              <a:spcBef>
                <a:spcPts val="1001"/>
              </a:spcBef>
            </a:pPr>
            <a:r>
              <a:rPr b="0" lang="en-US" sz="2400" spc="-1" strike="noStrike">
                <a:solidFill>
                  <a:srgbClr val="000000"/>
                </a:solidFill>
                <a:latin typeface="Arial"/>
              </a:rPr>
              <a:t>We will import the ZIP Code Definitions of New York City Neighborhoods which is available from:</a:t>
            </a:r>
            <a:endParaRPr b="0" lang="en-US" sz="2400" spc="-1" strike="noStrike">
              <a:solidFill>
                <a:srgbClr val="000000"/>
              </a:solidFill>
              <a:latin typeface="Arial"/>
            </a:endParaRPr>
          </a:p>
          <a:p>
            <a:pPr>
              <a:lnSpc>
                <a:spcPct val="90000"/>
              </a:lnSpc>
              <a:spcBef>
                <a:spcPts val="1001"/>
              </a:spcBef>
            </a:pPr>
            <a:r>
              <a:rPr b="0" lang="en-US" sz="2400" spc="-1" strike="noStrike">
                <a:solidFill>
                  <a:srgbClr val="000000"/>
                </a:solidFill>
                <a:latin typeface="Arial"/>
              </a:rPr>
              <a:t> </a:t>
            </a:r>
            <a:r>
              <a:rPr b="0" lang="en-US" sz="2400" spc="-1" strike="noStrike">
                <a:solidFill>
                  <a:srgbClr val="000000"/>
                </a:solidFill>
                <a:latin typeface="Arial"/>
              </a:rPr>
              <a:t>https://www.health.ny.gov/statistics/cancer/registry/appendix/neighborhoods.htm </a:t>
            </a:r>
            <a:endParaRPr b="0" lang="en-US" sz="2400" spc="-1" strike="noStrike">
              <a:solidFill>
                <a:srgbClr val="000000"/>
              </a:solidFill>
              <a:latin typeface="Arial"/>
            </a:endParaRPr>
          </a:p>
          <a:p>
            <a:pPr>
              <a:lnSpc>
                <a:spcPct val="90000"/>
              </a:lnSpc>
              <a:spcBef>
                <a:spcPts val="1001"/>
              </a:spcBef>
            </a:pPr>
            <a:r>
              <a:rPr b="0" lang="en-US" sz="2400" spc="-1" strike="noStrike">
                <a:solidFill>
                  <a:srgbClr val="000000"/>
                </a:solidFill>
                <a:latin typeface="Arial"/>
              </a:rPr>
              <a:t>And append them to our dataset, in order to pinpoint the optimal location, scoping our way through a multitude of venues thanks to the Foursquare API.</a:t>
            </a:r>
            <a:endParaRPr b="0" lang="en-US" sz="2400" spc="-1" strike="noStrike">
              <a:solidFill>
                <a:srgbClr val="000000"/>
              </a:solidFill>
              <a:latin typeface="Arial"/>
            </a:endParaRPr>
          </a:p>
        </p:txBody>
      </p:sp>
      <p:sp>
        <p:nvSpPr>
          <p:cNvPr id="59" name="TextShape 3"/>
          <p:cNvSpPr txBox="1"/>
          <p:nvPr/>
        </p:nvSpPr>
        <p:spPr>
          <a:xfrm>
            <a:off x="4114800" y="-1546560"/>
            <a:ext cx="5410080" cy="4929840"/>
          </a:xfrm>
          <a:prstGeom prst="rect">
            <a:avLst/>
          </a:prstGeom>
          <a:noFill/>
          <a:ln>
            <a:noFill/>
          </a:ln>
        </p:spPr>
        <p:txBody>
          <a:bodyPr anchor="ctr">
            <a:normAutofit/>
          </a:bodyPr>
          <a:p>
            <a:pPr>
              <a:lnSpc>
                <a:spcPct val="90000"/>
              </a:lnSpc>
            </a:pPr>
            <a:r>
              <a:rPr b="0" lang="en-US" sz="4400" spc="-1" strike="noStrike">
                <a:solidFill>
                  <a:srgbClr val="4472c4"/>
                </a:solidFill>
                <a:latin typeface="Open Sans"/>
              </a:rPr>
              <a:t>Data section</a:t>
            </a:r>
            <a:endParaRPr b="0" lang="en-US" sz="4400" spc="-1" strike="noStrike">
              <a:solidFill>
                <a:srgbClr val="000000"/>
              </a:solidFill>
              <a:latin typeface="Open Sans"/>
            </a:endParaRPr>
          </a:p>
        </p:txBody>
      </p:sp>
      <p:sp>
        <p:nvSpPr>
          <p:cNvPr id="60" name="Line 4"/>
          <p:cNvSpPr/>
          <p:nvPr/>
        </p:nvSpPr>
        <p:spPr>
          <a:xfrm flipV="1">
            <a:off x="3383280" y="2286000"/>
            <a:ext cx="4754880" cy="10800"/>
          </a:xfrm>
          <a:prstGeom prst="line">
            <a:avLst/>
          </a:prstGeom>
          <a:ln w="19080">
            <a:solidFill>
              <a:schemeClr val="bg2">
                <a:lumMod val="50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CustomShape 1"/>
          <p:cNvSpPr/>
          <p:nvPr/>
        </p:nvSpPr>
        <p:spPr>
          <a:xfrm>
            <a:off x="324000" y="295200"/>
            <a:ext cx="11632320" cy="6261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62" name="TextShape 2"/>
          <p:cNvSpPr txBox="1"/>
          <p:nvPr/>
        </p:nvSpPr>
        <p:spPr>
          <a:xfrm>
            <a:off x="6094080" y="802800"/>
            <a:ext cx="4977720" cy="1453680"/>
          </a:xfrm>
          <a:prstGeom prst="rect">
            <a:avLst/>
          </a:prstGeom>
          <a:noFill/>
          <a:ln>
            <a:noFill/>
          </a:ln>
        </p:spPr>
        <p:txBody>
          <a:bodyPr anchor="ctr">
            <a:normAutofit/>
          </a:bodyPr>
          <a:p>
            <a:pPr>
              <a:lnSpc>
                <a:spcPct val="90000"/>
              </a:lnSpc>
            </a:pPr>
            <a:r>
              <a:rPr b="1" lang="en-US" sz="4400" spc="-1" strike="noStrike">
                <a:solidFill>
                  <a:srgbClr val="729fcf"/>
                </a:solidFill>
                <a:latin typeface="Open Sans"/>
              </a:rPr>
              <a:t>Methodology</a:t>
            </a:r>
            <a:endParaRPr b="0" lang="en-US" sz="4400" spc="-1" strike="noStrike">
              <a:solidFill>
                <a:srgbClr val="729fcf"/>
              </a:solidFill>
              <a:latin typeface="Open Sans"/>
            </a:endParaRPr>
          </a:p>
        </p:txBody>
      </p:sp>
      <p:pic>
        <p:nvPicPr>
          <p:cNvPr id="63" name="Graphic 6" descr=""/>
          <p:cNvPicPr/>
          <p:nvPr/>
        </p:nvPicPr>
        <p:blipFill>
          <a:blip r:embed="rId1"/>
          <a:stretch/>
        </p:blipFill>
        <p:spPr>
          <a:xfrm>
            <a:off x="450360" y="1629000"/>
            <a:ext cx="3619800" cy="3619800"/>
          </a:xfrm>
          <a:prstGeom prst="rect">
            <a:avLst/>
          </a:prstGeom>
          <a:ln>
            <a:noFill/>
          </a:ln>
        </p:spPr>
      </p:pic>
      <p:sp>
        <p:nvSpPr>
          <p:cNvPr id="64" name="TextShape 3"/>
          <p:cNvSpPr txBox="1"/>
          <p:nvPr/>
        </p:nvSpPr>
        <p:spPr>
          <a:xfrm>
            <a:off x="6090480" y="2421720"/>
            <a:ext cx="4977360" cy="363888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Arial"/>
              </a:rPr>
              <a:t>Collect Data</a:t>
            </a:r>
            <a:endParaRPr b="0" lang="en-US"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a:rPr>
              <a:t>Explore and Understand Data</a:t>
            </a:r>
            <a:endParaRPr b="0" lang="en-US"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a:rPr>
              <a:t>Data Preparation and Preprocessing</a:t>
            </a:r>
            <a:endParaRPr b="0" lang="en-US"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a:rPr>
              <a:t>Modeling</a:t>
            </a:r>
            <a:endParaRPr b="0" lang="en-US" sz="2400" spc="-1" strike="noStrike">
              <a:solidFill>
                <a:srgbClr val="000000"/>
              </a:solidFill>
              <a:latin typeface="Arial"/>
            </a:endParaRPr>
          </a:p>
        </p:txBody>
      </p:sp>
      <p:sp>
        <p:nvSpPr>
          <p:cNvPr id="65" name="Line 4"/>
          <p:cNvSpPr/>
          <p:nvPr/>
        </p:nvSpPr>
        <p:spPr>
          <a:xfrm flipV="1">
            <a:off x="5999040" y="2458080"/>
            <a:ext cx="4754880" cy="10800"/>
          </a:xfrm>
          <a:prstGeom prst="line">
            <a:avLst/>
          </a:prstGeom>
          <a:ln w="19080">
            <a:solidFill>
              <a:schemeClr val="bg2">
                <a:lumMod val="50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324000" y="295200"/>
            <a:ext cx="11632320" cy="6261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67" name="Line 2"/>
          <p:cNvSpPr/>
          <p:nvPr/>
        </p:nvSpPr>
        <p:spPr>
          <a:xfrm>
            <a:off x="3222360" y="1565280"/>
            <a:ext cx="360" cy="3721320"/>
          </a:xfrm>
          <a:prstGeom prst="line">
            <a:avLst/>
          </a:prstGeom>
          <a:ln w="19080">
            <a:solidFill>
              <a:schemeClr val="bg2">
                <a:lumMod val="50000"/>
              </a:schemeClr>
            </a:solidFill>
          </a:ln>
        </p:spPr>
        <p:style>
          <a:lnRef idx="1">
            <a:schemeClr val="accent1"/>
          </a:lnRef>
          <a:fillRef idx="0">
            <a:schemeClr val="accent1"/>
          </a:fillRef>
          <a:effectRef idx="0">
            <a:schemeClr val="accent1"/>
          </a:effectRef>
          <a:fontRef idx="minor"/>
        </p:style>
      </p:sp>
      <p:pic>
        <p:nvPicPr>
          <p:cNvPr id="68" name="Picture 3" descr=""/>
          <p:cNvPicPr/>
          <p:nvPr/>
        </p:nvPicPr>
        <p:blipFill>
          <a:blip r:embed="rId1"/>
          <a:stretch/>
        </p:blipFill>
        <p:spPr>
          <a:xfrm>
            <a:off x="5177160" y="803520"/>
            <a:ext cx="6119640" cy="677520"/>
          </a:xfrm>
          <a:prstGeom prst="rect">
            <a:avLst/>
          </a:prstGeom>
          <a:ln w="19080">
            <a:solidFill>
              <a:srgbClr val="ff0000"/>
            </a:solidFill>
            <a:miter/>
          </a:ln>
        </p:spPr>
      </p:pic>
      <p:pic>
        <p:nvPicPr>
          <p:cNvPr id="69" name="Picture 5" descr=""/>
          <p:cNvPicPr/>
          <p:nvPr/>
        </p:nvPicPr>
        <p:blipFill>
          <a:blip r:embed="rId2"/>
          <a:stretch/>
        </p:blipFill>
        <p:spPr>
          <a:xfrm>
            <a:off x="5177160" y="3500640"/>
            <a:ext cx="6119640" cy="812520"/>
          </a:xfrm>
          <a:prstGeom prst="rect">
            <a:avLst/>
          </a:prstGeom>
          <a:ln w="19080">
            <a:solidFill>
              <a:srgbClr val="80ffb4"/>
            </a:solidFill>
            <a:miter/>
          </a:ln>
        </p:spPr>
      </p:pic>
      <p:pic>
        <p:nvPicPr>
          <p:cNvPr id="70" name="Picture 6" descr=""/>
          <p:cNvPicPr/>
          <p:nvPr/>
        </p:nvPicPr>
        <p:blipFill>
          <a:blip r:embed="rId3"/>
          <a:stretch/>
        </p:blipFill>
        <p:spPr>
          <a:xfrm>
            <a:off x="5177160" y="4469400"/>
            <a:ext cx="6119640" cy="657360"/>
          </a:xfrm>
          <a:prstGeom prst="rect">
            <a:avLst/>
          </a:prstGeom>
          <a:ln w="19080">
            <a:solidFill>
              <a:schemeClr val="accent2"/>
            </a:solidFill>
            <a:miter/>
          </a:ln>
        </p:spPr>
      </p:pic>
      <p:pic>
        <p:nvPicPr>
          <p:cNvPr id="71" name="Picture 7" descr=""/>
          <p:cNvPicPr/>
          <p:nvPr/>
        </p:nvPicPr>
        <p:blipFill>
          <a:blip r:embed="rId4"/>
          <a:stretch/>
        </p:blipFill>
        <p:spPr>
          <a:xfrm>
            <a:off x="5177160" y="5283000"/>
            <a:ext cx="6119640" cy="861120"/>
          </a:xfrm>
          <a:prstGeom prst="rect">
            <a:avLst/>
          </a:prstGeom>
          <a:ln w="19080">
            <a:solidFill>
              <a:srgbClr val="41bfe5"/>
            </a:solidFill>
            <a:miter/>
          </a:ln>
        </p:spPr>
      </p:pic>
      <p:grpSp>
        <p:nvGrpSpPr>
          <p:cNvPr id="72" name="Group 3"/>
          <p:cNvGrpSpPr/>
          <p:nvPr/>
        </p:nvGrpSpPr>
        <p:grpSpPr>
          <a:xfrm>
            <a:off x="3817800" y="803520"/>
            <a:ext cx="1364760" cy="760680"/>
            <a:chOff x="3817800" y="803520"/>
            <a:chExt cx="1364760" cy="760680"/>
          </a:xfrm>
        </p:grpSpPr>
        <p:sp>
          <p:nvSpPr>
            <p:cNvPr id="73" name="CustomShape 4"/>
            <p:cNvSpPr/>
            <p:nvPr/>
          </p:nvSpPr>
          <p:spPr>
            <a:xfrm>
              <a:off x="3817800" y="803520"/>
              <a:ext cx="37620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ff0000"/>
                  </a:solidFill>
                  <a:latin typeface="Open Sans"/>
                </a:rPr>
                <a:t>•</a:t>
              </a:r>
              <a:endParaRPr b="0" lang="en-US" sz="4400" spc="-1" strike="noStrike">
                <a:latin typeface="Arial"/>
              </a:endParaRPr>
            </a:p>
          </p:txBody>
        </p:sp>
        <p:sp>
          <p:nvSpPr>
            <p:cNvPr id="74" name="CustomShape 5"/>
            <p:cNvSpPr/>
            <p:nvPr/>
          </p:nvSpPr>
          <p:spPr>
            <a:xfrm>
              <a:off x="4088520" y="1003320"/>
              <a:ext cx="1094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ff0000"/>
                  </a:solidFill>
                  <a:latin typeface="Open Sans"/>
                </a:rPr>
                <a:t>Cluster 1</a:t>
              </a:r>
              <a:endParaRPr b="0" lang="en-US" sz="1800" spc="-1" strike="noStrike">
                <a:latin typeface="Arial"/>
              </a:endParaRPr>
            </a:p>
          </p:txBody>
        </p:sp>
      </p:grpSp>
      <p:grpSp>
        <p:nvGrpSpPr>
          <p:cNvPr id="75" name="Group 6"/>
          <p:cNvGrpSpPr/>
          <p:nvPr/>
        </p:nvGrpSpPr>
        <p:grpSpPr>
          <a:xfrm>
            <a:off x="3817800" y="2147040"/>
            <a:ext cx="1364760" cy="760680"/>
            <a:chOff x="3817800" y="2147040"/>
            <a:chExt cx="1364760" cy="760680"/>
          </a:xfrm>
        </p:grpSpPr>
        <p:sp>
          <p:nvSpPr>
            <p:cNvPr id="76" name="CustomShape 7"/>
            <p:cNvSpPr/>
            <p:nvPr/>
          </p:nvSpPr>
          <p:spPr>
            <a:xfrm>
              <a:off x="3817800" y="2147040"/>
              <a:ext cx="37620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7030a0"/>
                  </a:solidFill>
                  <a:latin typeface="Open Sans"/>
                </a:rPr>
                <a:t>•</a:t>
              </a:r>
              <a:endParaRPr b="0" lang="en-US" sz="4400" spc="-1" strike="noStrike">
                <a:latin typeface="Arial"/>
              </a:endParaRPr>
            </a:p>
          </p:txBody>
        </p:sp>
        <p:sp>
          <p:nvSpPr>
            <p:cNvPr id="77" name="CustomShape 8"/>
            <p:cNvSpPr/>
            <p:nvPr/>
          </p:nvSpPr>
          <p:spPr>
            <a:xfrm>
              <a:off x="4088520" y="2347200"/>
              <a:ext cx="1094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7030a0"/>
                  </a:solidFill>
                  <a:latin typeface="Open Sans"/>
                </a:rPr>
                <a:t>Cluster 2</a:t>
              </a:r>
              <a:endParaRPr b="0" lang="en-US" sz="1800" spc="-1" strike="noStrike">
                <a:latin typeface="Arial"/>
              </a:endParaRPr>
            </a:p>
          </p:txBody>
        </p:sp>
      </p:grpSp>
      <p:grpSp>
        <p:nvGrpSpPr>
          <p:cNvPr id="78" name="Group 9"/>
          <p:cNvGrpSpPr/>
          <p:nvPr/>
        </p:nvGrpSpPr>
        <p:grpSpPr>
          <a:xfrm>
            <a:off x="3817800" y="3522240"/>
            <a:ext cx="1364760" cy="760680"/>
            <a:chOff x="3817800" y="3522240"/>
            <a:chExt cx="1364760" cy="760680"/>
          </a:xfrm>
        </p:grpSpPr>
        <p:sp>
          <p:nvSpPr>
            <p:cNvPr id="79" name="CustomShape 10"/>
            <p:cNvSpPr/>
            <p:nvPr/>
          </p:nvSpPr>
          <p:spPr>
            <a:xfrm>
              <a:off x="3817800" y="3522240"/>
              <a:ext cx="37620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80ffb4"/>
                  </a:solidFill>
                  <a:latin typeface="Open Sans"/>
                </a:rPr>
                <a:t>•</a:t>
              </a:r>
              <a:endParaRPr b="0" lang="en-US" sz="4400" spc="-1" strike="noStrike">
                <a:latin typeface="Arial"/>
              </a:endParaRPr>
            </a:p>
          </p:txBody>
        </p:sp>
        <p:sp>
          <p:nvSpPr>
            <p:cNvPr id="80" name="CustomShape 11"/>
            <p:cNvSpPr/>
            <p:nvPr/>
          </p:nvSpPr>
          <p:spPr>
            <a:xfrm>
              <a:off x="4088520" y="3722400"/>
              <a:ext cx="1094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80ffb4"/>
                  </a:solidFill>
                  <a:latin typeface="Open Sans"/>
                </a:rPr>
                <a:t>Cluster 3</a:t>
              </a:r>
              <a:endParaRPr b="0" lang="en-US" sz="1800" spc="-1" strike="noStrike">
                <a:latin typeface="Arial"/>
              </a:endParaRPr>
            </a:p>
          </p:txBody>
        </p:sp>
      </p:grpSp>
      <p:grpSp>
        <p:nvGrpSpPr>
          <p:cNvPr id="81" name="Group 12"/>
          <p:cNvGrpSpPr/>
          <p:nvPr/>
        </p:nvGrpSpPr>
        <p:grpSpPr>
          <a:xfrm>
            <a:off x="3817800" y="4447440"/>
            <a:ext cx="1364760" cy="760680"/>
            <a:chOff x="3817800" y="4447440"/>
            <a:chExt cx="1364760" cy="760680"/>
          </a:xfrm>
        </p:grpSpPr>
        <p:sp>
          <p:nvSpPr>
            <p:cNvPr id="82" name="CustomShape 13"/>
            <p:cNvSpPr/>
            <p:nvPr/>
          </p:nvSpPr>
          <p:spPr>
            <a:xfrm>
              <a:off x="3817800" y="4447440"/>
              <a:ext cx="37620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ed7d31"/>
                  </a:solidFill>
                  <a:latin typeface="Open Sans"/>
                </a:rPr>
                <a:t>•</a:t>
              </a:r>
              <a:endParaRPr b="0" lang="en-US" sz="4400" spc="-1" strike="noStrike">
                <a:latin typeface="Arial"/>
              </a:endParaRPr>
            </a:p>
          </p:txBody>
        </p:sp>
        <p:sp>
          <p:nvSpPr>
            <p:cNvPr id="83" name="CustomShape 14"/>
            <p:cNvSpPr/>
            <p:nvPr/>
          </p:nvSpPr>
          <p:spPr>
            <a:xfrm>
              <a:off x="4088520" y="4647600"/>
              <a:ext cx="1094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ed7d31"/>
                  </a:solidFill>
                  <a:latin typeface="Open Sans"/>
                </a:rPr>
                <a:t>Cluster 4</a:t>
              </a:r>
              <a:endParaRPr b="0" lang="en-US" sz="1800" spc="-1" strike="noStrike">
                <a:latin typeface="Arial"/>
              </a:endParaRPr>
            </a:p>
          </p:txBody>
        </p:sp>
      </p:grpSp>
      <p:grpSp>
        <p:nvGrpSpPr>
          <p:cNvPr id="84" name="Group 15"/>
          <p:cNvGrpSpPr/>
          <p:nvPr/>
        </p:nvGrpSpPr>
        <p:grpSpPr>
          <a:xfrm>
            <a:off x="3817800" y="5297400"/>
            <a:ext cx="1364760" cy="760680"/>
            <a:chOff x="3817800" y="5297400"/>
            <a:chExt cx="1364760" cy="760680"/>
          </a:xfrm>
        </p:grpSpPr>
        <p:sp>
          <p:nvSpPr>
            <p:cNvPr id="85" name="CustomShape 16"/>
            <p:cNvSpPr/>
            <p:nvPr/>
          </p:nvSpPr>
          <p:spPr>
            <a:xfrm>
              <a:off x="3817800" y="5297400"/>
              <a:ext cx="37620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41bfe5"/>
                  </a:solidFill>
                  <a:latin typeface="Open Sans"/>
                </a:rPr>
                <a:t>•</a:t>
              </a:r>
              <a:endParaRPr b="0" lang="en-US" sz="4400" spc="-1" strike="noStrike">
                <a:latin typeface="Arial"/>
              </a:endParaRPr>
            </a:p>
          </p:txBody>
        </p:sp>
        <p:sp>
          <p:nvSpPr>
            <p:cNvPr id="86" name="CustomShape 17"/>
            <p:cNvSpPr/>
            <p:nvPr/>
          </p:nvSpPr>
          <p:spPr>
            <a:xfrm>
              <a:off x="4088520" y="5497560"/>
              <a:ext cx="1094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41bfe5"/>
                  </a:solidFill>
                  <a:latin typeface="Open Sans"/>
                </a:rPr>
                <a:t>Cluster 5</a:t>
              </a:r>
              <a:endParaRPr b="0" lang="en-US" sz="1800" spc="-1" strike="noStrike">
                <a:latin typeface="Arial"/>
              </a:endParaRPr>
            </a:p>
          </p:txBody>
        </p:sp>
      </p:grpSp>
      <p:sp>
        <p:nvSpPr>
          <p:cNvPr id="87" name="TextShape 18"/>
          <p:cNvSpPr txBox="1"/>
          <p:nvPr/>
        </p:nvSpPr>
        <p:spPr>
          <a:xfrm>
            <a:off x="543960" y="2347200"/>
            <a:ext cx="2534400" cy="1453680"/>
          </a:xfrm>
          <a:prstGeom prst="rect">
            <a:avLst/>
          </a:prstGeom>
          <a:noFill/>
          <a:ln>
            <a:noFill/>
          </a:ln>
        </p:spPr>
        <p:txBody>
          <a:bodyPr anchor="ctr">
            <a:normAutofit/>
          </a:bodyPr>
          <a:p>
            <a:pPr>
              <a:lnSpc>
                <a:spcPct val="90000"/>
              </a:lnSpc>
            </a:pPr>
            <a:r>
              <a:rPr b="0" lang="en-US" sz="4400" spc="-1" strike="noStrike">
                <a:solidFill>
                  <a:srgbClr val="4472c4"/>
                </a:solidFill>
                <a:latin typeface="Open Sans"/>
              </a:rPr>
              <a:t>Cluster Details</a:t>
            </a:r>
            <a:endParaRPr b="0" lang="en-US" sz="4400" spc="-1" strike="noStrike">
              <a:solidFill>
                <a:srgbClr val="000000"/>
              </a:solidFill>
              <a:latin typeface="Open Sans"/>
            </a:endParaRPr>
          </a:p>
        </p:txBody>
      </p:sp>
      <p:pic>
        <p:nvPicPr>
          <p:cNvPr id="88" name="" descr=""/>
          <p:cNvPicPr/>
          <p:nvPr/>
        </p:nvPicPr>
        <p:blipFill>
          <a:blip r:embed="rId5"/>
          <a:stretch/>
        </p:blipFill>
        <p:spPr>
          <a:xfrm>
            <a:off x="5176080" y="1828800"/>
            <a:ext cx="6162480" cy="1371600"/>
          </a:xfrm>
          <a:prstGeom prst="rect">
            <a:avLst/>
          </a:prstGeom>
          <a:ln w="19080">
            <a:solidFill>
              <a:srgbClr val="55308d"/>
            </a:solidFill>
            <a:round/>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24000" y="295200"/>
            <a:ext cx="11632320" cy="6261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90" name="TextShape 2"/>
          <p:cNvSpPr txBox="1"/>
          <p:nvPr/>
        </p:nvSpPr>
        <p:spPr>
          <a:xfrm>
            <a:off x="620640" y="3035520"/>
            <a:ext cx="11158560" cy="3182400"/>
          </a:xfrm>
          <a:prstGeom prst="rect">
            <a:avLst/>
          </a:prstGeom>
          <a:noFill/>
          <a:ln>
            <a:noFill/>
          </a:ln>
        </p:spPr>
        <p:txBody>
          <a:bodyPr anchor="ctr">
            <a:normAutofit fontScale="9000"/>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Open Sans"/>
              </a:rPr>
              <a:t>All clusters have 20 restaurants and food places on the area that caters to specific cuisines.</a:t>
            </a:r>
            <a:endParaRPr b="0" lang="en-US" sz="2800" spc="-1" strike="noStrike">
              <a:solidFill>
                <a:srgbClr val="000000"/>
              </a:solidFill>
              <a:latin typeface="Open Sans"/>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Open Sans"/>
              </a:rPr>
              <a:t>Cluster 1 has 1 neighborhood with 3 restaurants as common venues, 1 store, and a gym.</a:t>
            </a:r>
            <a:endParaRPr b="0" lang="en-US" sz="2800" spc="-1" strike="noStrike">
              <a:solidFill>
                <a:srgbClr val="000000"/>
              </a:solidFill>
              <a:latin typeface="Open Sans"/>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Open Sans"/>
              </a:rPr>
              <a:t>Cluster 2 has 6 neighborhoods with 13 distinct variety of restaurants but has different types of stores.</a:t>
            </a:r>
            <a:endParaRPr b="0" lang="en-US" sz="2800" spc="-1" strike="noStrike">
              <a:solidFill>
                <a:srgbClr val="000000"/>
              </a:solidFill>
              <a:latin typeface="Open Sans"/>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Open Sans"/>
              </a:rPr>
              <a:t>Cluster 3 has 1 neighborhood with 2 restaurants and a specialized bar.</a:t>
            </a:r>
            <a:endParaRPr b="0" lang="en-US" sz="2800" spc="-1" strike="noStrike">
              <a:solidFill>
                <a:srgbClr val="000000"/>
              </a:solidFill>
              <a:latin typeface="Open Sans"/>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Open Sans"/>
              </a:rPr>
              <a:t>Cluster 4 has 1 neighborhood with 1 restaurant, a supermarket, and a bus station.</a:t>
            </a:r>
            <a:endParaRPr b="0" lang="en-US" sz="2800" spc="-1" strike="noStrike">
              <a:solidFill>
                <a:srgbClr val="000000"/>
              </a:solidFill>
              <a:latin typeface="Open Sans"/>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Open Sans"/>
              </a:rPr>
              <a:t>Cluster 5 has 1 neighborhood with 2 restaurants as common venues, a hotel and a tennis stadium.The geographic location does give us a good overview of the metropolitan environment. </a:t>
            </a:r>
            <a:endParaRPr b="0" lang="en-US" sz="2800" spc="-1" strike="noStrike">
              <a:solidFill>
                <a:srgbClr val="000000"/>
              </a:solidFill>
              <a:latin typeface="Open Sans"/>
            </a:endParaRPr>
          </a:p>
          <a:p>
            <a:pPr marL="432000" indent="-324000">
              <a:spcBef>
                <a:spcPts val="1417"/>
              </a:spcBef>
              <a:buClr>
                <a:srgbClr val="000000"/>
              </a:buClr>
              <a:buSzPct val="45000"/>
              <a:buFont typeface="Wingdings" charset="2"/>
              <a:buChar char=""/>
            </a:pPr>
            <a:endParaRPr b="0" lang="en-US" sz="2800" spc="-1" strike="noStrike">
              <a:solidFill>
                <a:srgbClr val="000000"/>
              </a:solidFill>
              <a:latin typeface="Open Sans"/>
            </a:endParaRPr>
          </a:p>
          <a:p>
            <a:pPr marL="432000" indent="-324000">
              <a:spcBef>
                <a:spcPts val="1417"/>
              </a:spcBef>
              <a:buClr>
                <a:srgbClr val="000000"/>
              </a:buClr>
              <a:buSzPct val="45000"/>
              <a:buFont typeface="Wingdings" charset="2"/>
              <a:buChar char=""/>
            </a:pPr>
            <a:r>
              <a:rPr b="1" lang="en-US" sz="3600" spc="-1" strike="noStrike">
                <a:solidFill>
                  <a:srgbClr val="000000"/>
                </a:solidFill>
                <a:latin typeface="Arial"/>
              </a:rPr>
              <a:t>A good approach for a new businesses might be to start where there's a high concentration of restaurants, and cater to one of the specific cultures found in the borough. The neighbourhood from Cluster 2 appears to be the best candidate for our purpose</a:t>
            </a:r>
            <a:endParaRPr b="0" lang="en-US" sz="3600" spc="-1" strike="noStrike">
              <a:solidFill>
                <a:srgbClr val="000000"/>
              </a:solidFill>
              <a:latin typeface="Open Sans"/>
            </a:endParaRPr>
          </a:p>
          <a:p>
            <a:pPr marL="432000" indent="-324000">
              <a:spcBef>
                <a:spcPts val="1417"/>
              </a:spcBef>
              <a:buClr>
                <a:srgbClr val="000000"/>
              </a:buClr>
              <a:buSzPct val="45000"/>
              <a:buFont typeface="Wingdings" charset="2"/>
              <a:buChar char=""/>
            </a:pPr>
            <a:r>
              <a:rPr b="1" lang="en-US" sz="3600" spc="-1" strike="noStrike">
                <a:solidFill>
                  <a:srgbClr val="000000"/>
                </a:solidFill>
                <a:latin typeface="Arial"/>
              </a:rPr>
              <a:t>The KMeans method we applied gives a new entrepreneur a good starting point on what business model is more likely to develop successfully, based on the type of venues identified using Foursquare api. The cluster of venues identified within the neighborhood is predominantly restaurants and food shops, but there is no nearby Korean restaurant or bubble tea shop - two kind of venue that appear to be trending in other boroughs - both excellent choices for a new, trendy activity.</a:t>
            </a:r>
            <a:endParaRPr b="0" lang="en-US" sz="3600" spc="-1" strike="noStrike">
              <a:solidFill>
                <a:srgbClr val="000000"/>
              </a:solidFill>
              <a:latin typeface="Open Sans"/>
            </a:endParaRPr>
          </a:p>
        </p:txBody>
      </p:sp>
      <p:sp>
        <p:nvSpPr>
          <p:cNvPr id="91" name="TextShape 3"/>
          <p:cNvSpPr txBox="1"/>
          <p:nvPr/>
        </p:nvSpPr>
        <p:spPr>
          <a:xfrm>
            <a:off x="3002400" y="-1371600"/>
            <a:ext cx="6598800" cy="4929840"/>
          </a:xfrm>
          <a:prstGeom prst="rect">
            <a:avLst/>
          </a:prstGeom>
          <a:noFill/>
          <a:ln>
            <a:noFill/>
          </a:ln>
        </p:spPr>
        <p:txBody>
          <a:bodyPr anchor="ctr">
            <a:normAutofit/>
          </a:bodyPr>
          <a:p>
            <a:pPr>
              <a:lnSpc>
                <a:spcPct val="90000"/>
              </a:lnSpc>
            </a:pPr>
            <a:r>
              <a:rPr b="0" lang="en-US" sz="4400" spc="-1" strike="noStrike">
                <a:solidFill>
                  <a:srgbClr val="4472c4"/>
                </a:solidFill>
                <a:latin typeface="Open Sans"/>
              </a:rPr>
              <a:t>Results and Discussion</a:t>
            </a:r>
            <a:endParaRPr b="0" lang="en-US" sz="4400" spc="-1" strike="noStrike">
              <a:solidFill>
                <a:srgbClr val="000000"/>
              </a:solidFill>
              <a:latin typeface="Open Sans"/>
            </a:endParaRPr>
          </a:p>
        </p:txBody>
      </p:sp>
      <p:sp>
        <p:nvSpPr>
          <p:cNvPr id="92" name="Line 4"/>
          <p:cNvSpPr/>
          <p:nvPr/>
        </p:nvSpPr>
        <p:spPr>
          <a:xfrm flipV="1">
            <a:off x="3383280" y="2286000"/>
            <a:ext cx="4754880" cy="10800"/>
          </a:xfrm>
          <a:prstGeom prst="line">
            <a:avLst/>
          </a:prstGeom>
          <a:ln w="19080">
            <a:solidFill>
              <a:schemeClr val="bg2">
                <a:lumMod val="50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LibreOffice/6.1.4.2$Windows_X86_64 LibreOffice_project/9d0f32d1f0b509096fd65e0d4bec26ddd1938fd3</Application>
  <Words>642</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2019-01-25T23:50:38Z</dcterms:created>
  <dc:creator>Santiago, Al Ryan B.</dc:creator>
  <dc:description/>
  <dc:language>en-US</dc:language>
  <cp:lastModifiedBy/>
  <dcterms:modified xsi:type="dcterms:W3CDTF">2019-02-07T12:23:10Z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