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4" r:id="rId4"/>
    <p:sldId id="386" r:id="rId5"/>
    <p:sldId id="387" r:id="rId6"/>
    <p:sldId id="388" r:id="rId7"/>
    <p:sldId id="390" r:id="rId8"/>
    <p:sldId id="259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956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024BD4-31EA-491F-8943-6E465F6B177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024BD4-31EA-491F-8943-6E465F6B177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TextBox 2"/>
          <p:cNvSpPr txBox="1"/>
          <p:nvPr/>
        </p:nvSpPr>
        <p:spPr>
          <a:xfrm>
            <a:off x="1657350" y="951230"/>
            <a:ext cx="6209030" cy="4023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眼底视网膜分层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算法组：汪雄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2017.03.30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 eaLnBrk="1" hangingPunct="1"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5" name="图片 4" descr="ppt图片1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14313"/>
            <a:ext cx="2857500" cy="47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图片 5" descr="ppt图片1_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33" y="4201160"/>
            <a:ext cx="3906837" cy="2165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dirty="0"/>
              <a:t>目录</a:t>
            </a:r>
            <a:endParaRPr 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179320" y="1958975"/>
            <a:ext cx="5192395" cy="2501265"/>
          </a:xfrm>
        </p:spPr>
        <p:txBody>
          <a:bodyPr vert="horz" wrap="square" lIns="91440" tIns="45720" rIns="91440" bIns="45720" anchor="t"/>
          <a:p>
            <a:r>
              <a:rPr lang="en-US" altLang="zh-CN" sz="4000" dirty="0"/>
              <a:t>1</a:t>
            </a:r>
            <a:r>
              <a:rPr lang="zh-CN" altLang="en-US" sz="4000" dirty="0"/>
              <a:t>、眼底视网膜分层</a:t>
            </a:r>
            <a:endParaRPr lang="en-US" altLang="zh-CN" sz="4000" dirty="0"/>
          </a:p>
          <a:p>
            <a:r>
              <a:rPr lang="en-US" altLang="zh-CN" sz="4000" dirty="0"/>
              <a:t>2</a:t>
            </a:r>
            <a:r>
              <a:rPr lang="zh-CN" altLang="en-US" sz="4000" dirty="0"/>
              <a:t>、分割结果</a:t>
            </a:r>
            <a:endParaRPr lang="en-US" altLang="zh-CN" sz="4000" dirty="0"/>
          </a:p>
          <a:p>
            <a:r>
              <a:rPr lang="en-US" altLang="zh-CN" sz="4000" dirty="0"/>
              <a:t>3</a:t>
            </a:r>
            <a:r>
              <a:rPr lang="zh-CN" altLang="en-US" sz="4000" dirty="0"/>
              <a:t>、存在的问题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17190" y="147320"/>
            <a:ext cx="344424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>
                <a:sym typeface="+mn-ea"/>
              </a:rPr>
              <a:t>1</a:t>
            </a:r>
            <a:r>
              <a:rPr lang="zh-CN" altLang="en-US" sz="2400" b="1" dirty="0">
                <a:sym typeface="+mn-ea"/>
              </a:rPr>
              <a:t>、</a:t>
            </a:r>
            <a:r>
              <a:rPr lang="en-US" altLang="zh-CN" sz="2400" b="1" dirty="0">
                <a:sym typeface="+mn-ea"/>
              </a:rPr>
              <a:t>OCT</a:t>
            </a:r>
            <a:r>
              <a:rPr lang="zh-CN" altLang="en-US" sz="2400" b="1" dirty="0">
                <a:sym typeface="+mn-ea"/>
              </a:rPr>
              <a:t>眼底视网膜分层</a:t>
            </a:r>
            <a:endParaRPr lang="zh-CN" altLang="en-US" sz="2400" b="1" dirty="0">
              <a:sym typeface="+mn-ea"/>
            </a:endParaRPr>
          </a:p>
        </p:txBody>
      </p:sp>
      <p:pic>
        <p:nvPicPr>
          <p:cNvPr id="2049" name="图片 1"/>
          <p:cNvPicPr>
            <a:picLocks noChangeAspect="1"/>
          </p:cNvPicPr>
          <p:nvPr/>
        </p:nvPicPr>
        <p:blipFill>
          <a:blip r:embed="rId1"/>
          <a:srcRect l="8567" t="-606" r="10845"/>
          <a:stretch>
            <a:fillRect/>
          </a:stretch>
        </p:blipFill>
        <p:spPr>
          <a:xfrm>
            <a:off x="324485" y="773430"/>
            <a:ext cx="4907280" cy="5311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050" name="文本框 2"/>
          <p:cNvSpPr txBox="1"/>
          <p:nvPr/>
        </p:nvSpPr>
        <p:spPr>
          <a:xfrm>
            <a:off x="5576570" y="1151255"/>
            <a:ext cx="2416175" cy="3322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内层视网膜组织：</a:t>
            </a:r>
            <a:endParaRPr lang="zh-CN" altLang="en-US" sz="16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RNFL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：视网膜神经纤维层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GCL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：神经节细胞层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IPL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：内丛状层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INL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：内颗粒层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OPL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：外丛状层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ONL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：外颗粒层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sz="1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外层视网膜组织：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ELM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：外界膜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IS/OS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：内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外节段交界处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RPE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：视网膜色素上皮层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CC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：脉络膜</a:t>
            </a:r>
            <a:endParaRPr lang="zh-CN" altLang="en-US" sz="16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76570" y="4993640"/>
            <a:ext cx="337185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医学诊断中已经表明，视网膜</a:t>
            </a:r>
            <a:r>
              <a:rPr lang="zh-CN" altLang="en-US" b="1">
                <a:solidFill>
                  <a:srgbClr val="FF0000"/>
                </a:solidFill>
              </a:rPr>
              <a:t>神经纤维层（</a:t>
            </a:r>
            <a:r>
              <a:rPr lang="en-US" altLang="zh-CN" b="1">
                <a:solidFill>
                  <a:srgbClr val="FF0000"/>
                </a:solidFill>
              </a:rPr>
              <a:t>RNFL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zh-CN" altLang="en-US"/>
              <a:t>含有眼底主要动静脉血管</a:t>
            </a:r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330325" y="1304925"/>
            <a:ext cx="2894965" cy="716280"/>
          </a:xfrm>
          <a:custGeom>
            <a:avLst/>
            <a:gdLst>
              <a:gd name="connsiteX0" fmla="*/ 0 w 4559"/>
              <a:gd name="connsiteY0" fmla="*/ 0 h 1128"/>
              <a:gd name="connsiteX1" fmla="*/ 30 w 4559"/>
              <a:gd name="connsiteY1" fmla="*/ 648 h 1128"/>
              <a:gd name="connsiteX2" fmla="*/ 296 w 4559"/>
              <a:gd name="connsiteY2" fmla="*/ 635 h 1128"/>
              <a:gd name="connsiteX3" fmla="*/ 696 w 4559"/>
              <a:gd name="connsiteY3" fmla="*/ 687 h 1128"/>
              <a:gd name="connsiteX4" fmla="*/ 1216 w 4559"/>
              <a:gd name="connsiteY4" fmla="*/ 843 h 1128"/>
              <a:gd name="connsiteX5" fmla="*/ 1652 w 4559"/>
              <a:gd name="connsiteY5" fmla="*/ 959 h 1128"/>
              <a:gd name="connsiteX6" fmla="*/ 2113 w 4559"/>
              <a:gd name="connsiteY6" fmla="*/ 1063 h 1128"/>
              <a:gd name="connsiteX7" fmla="*/ 2452 w 4559"/>
              <a:gd name="connsiteY7" fmla="*/ 1128 h 1128"/>
              <a:gd name="connsiteX8" fmla="*/ 2911 w 4559"/>
              <a:gd name="connsiteY8" fmla="*/ 1089 h 1128"/>
              <a:gd name="connsiteX9" fmla="*/ 3215 w 4559"/>
              <a:gd name="connsiteY9" fmla="*/ 1024 h 1128"/>
              <a:gd name="connsiteX10" fmla="*/ 3626 w 4559"/>
              <a:gd name="connsiteY10" fmla="*/ 895 h 1128"/>
              <a:gd name="connsiteX11" fmla="*/ 4147 w 4559"/>
              <a:gd name="connsiteY11" fmla="*/ 830 h 1128"/>
              <a:gd name="connsiteX12" fmla="*/ 4559 w 4559"/>
              <a:gd name="connsiteY12" fmla="*/ 765 h 1128"/>
              <a:gd name="connsiteX13" fmla="*/ 4553 w 4559"/>
              <a:gd name="connsiteY13" fmla="*/ 272 h 1128"/>
              <a:gd name="connsiteX14" fmla="*/ 4493 w 4559"/>
              <a:gd name="connsiteY14" fmla="*/ 272 h 1128"/>
              <a:gd name="connsiteX15" fmla="*/ 4196 w 4559"/>
              <a:gd name="connsiteY15" fmla="*/ 298 h 1128"/>
              <a:gd name="connsiteX16" fmla="*/ 3881 w 4559"/>
              <a:gd name="connsiteY16" fmla="*/ 350 h 1128"/>
              <a:gd name="connsiteX17" fmla="*/ 3614 w 4559"/>
              <a:gd name="connsiteY17" fmla="*/ 428 h 1128"/>
              <a:gd name="connsiteX18" fmla="*/ 3335 w 4559"/>
              <a:gd name="connsiteY18" fmla="*/ 544 h 1128"/>
              <a:gd name="connsiteX19" fmla="*/ 2964 w 4559"/>
              <a:gd name="connsiteY19" fmla="*/ 667 h 1128"/>
              <a:gd name="connsiteX20" fmla="*/ 2700 w 4559"/>
              <a:gd name="connsiteY20" fmla="*/ 778 h 1128"/>
              <a:gd name="connsiteX21" fmla="*/ 2464 w 4559"/>
              <a:gd name="connsiteY21" fmla="*/ 817 h 1128"/>
              <a:gd name="connsiteX22" fmla="*/ 2149 w 4559"/>
              <a:gd name="connsiteY22" fmla="*/ 752 h 1128"/>
              <a:gd name="connsiteX23" fmla="*/ 1513 w 4559"/>
              <a:gd name="connsiteY23" fmla="*/ 467 h 1128"/>
              <a:gd name="connsiteX24" fmla="*/ 1138 w 4559"/>
              <a:gd name="connsiteY24" fmla="*/ 311 h 1128"/>
              <a:gd name="connsiteX25" fmla="*/ 896 w 4559"/>
              <a:gd name="connsiteY25" fmla="*/ 233 h 1128"/>
              <a:gd name="connsiteX26" fmla="*/ 557 w 4559"/>
              <a:gd name="connsiteY26" fmla="*/ 117 h 1128"/>
              <a:gd name="connsiteX27" fmla="*/ 351 w 4559"/>
              <a:gd name="connsiteY27" fmla="*/ 39 h 1128"/>
              <a:gd name="connsiteX28" fmla="*/ 120 w 4559"/>
              <a:gd name="connsiteY28" fmla="*/ 0 h 1128"/>
              <a:gd name="connsiteX29" fmla="*/ 0 w 4559"/>
              <a:gd name="connsiteY29" fmla="*/ 0 h 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559" h="1128">
                <a:moveTo>
                  <a:pt x="0" y="0"/>
                </a:moveTo>
                <a:lnTo>
                  <a:pt x="30" y="648"/>
                </a:lnTo>
                <a:lnTo>
                  <a:pt x="296" y="635"/>
                </a:lnTo>
                <a:lnTo>
                  <a:pt x="696" y="687"/>
                </a:lnTo>
                <a:lnTo>
                  <a:pt x="1216" y="843"/>
                </a:lnTo>
                <a:lnTo>
                  <a:pt x="1652" y="959"/>
                </a:lnTo>
                <a:lnTo>
                  <a:pt x="2113" y="1063"/>
                </a:lnTo>
                <a:lnTo>
                  <a:pt x="2452" y="1128"/>
                </a:lnTo>
                <a:lnTo>
                  <a:pt x="2911" y="1089"/>
                </a:lnTo>
                <a:lnTo>
                  <a:pt x="3215" y="1024"/>
                </a:lnTo>
                <a:lnTo>
                  <a:pt x="3626" y="895"/>
                </a:lnTo>
                <a:lnTo>
                  <a:pt x="4147" y="830"/>
                </a:lnTo>
                <a:lnTo>
                  <a:pt x="4559" y="765"/>
                </a:lnTo>
                <a:lnTo>
                  <a:pt x="4553" y="272"/>
                </a:lnTo>
                <a:lnTo>
                  <a:pt x="4493" y="272"/>
                </a:lnTo>
                <a:lnTo>
                  <a:pt x="4196" y="298"/>
                </a:lnTo>
                <a:lnTo>
                  <a:pt x="3881" y="350"/>
                </a:lnTo>
                <a:lnTo>
                  <a:pt x="3614" y="428"/>
                </a:lnTo>
                <a:lnTo>
                  <a:pt x="3335" y="544"/>
                </a:lnTo>
                <a:lnTo>
                  <a:pt x="2964" y="667"/>
                </a:lnTo>
                <a:lnTo>
                  <a:pt x="2700" y="778"/>
                </a:lnTo>
                <a:lnTo>
                  <a:pt x="2464" y="817"/>
                </a:lnTo>
                <a:lnTo>
                  <a:pt x="2149" y="752"/>
                </a:lnTo>
                <a:lnTo>
                  <a:pt x="1513" y="467"/>
                </a:lnTo>
                <a:lnTo>
                  <a:pt x="1138" y="311"/>
                </a:lnTo>
                <a:lnTo>
                  <a:pt x="896" y="233"/>
                </a:lnTo>
                <a:lnTo>
                  <a:pt x="557" y="117"/>
                </a:lnTo>
                <a:lnTo>
                  <a:pt x="351" y="39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3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16230" y="773430"/>
            <a:ext cx="4907280" cy="5311140"/>
            <a:chOff x="498" y="1218"/>
            <a:chExt cx="7728" cy="8364"/>
          </a:xfrm>
        </p:grpSpPr>
        <p:pic>
          <p:nvPicPr>
            <p:cNvPr id="8" name="图片 1"/>
            <p:cNvPicPr>
              <a:picLocks noChangeAspect="1"/>
            </p:cNvPicPr>
            <p:nvPr/>
          </p:nvPicPr>
          <p:blipFill>
            <a:blip r:embed="rId1"/>
            <a:srcRect l="8567" t="-606" r="10845"/>
            <a:stretch>
              <a:fillRect/>
            </a:stretch>
          </p:blipFill>
          <p:spPr>
            <a:xfrm>
              <a:off x="498" y="1218"/>
              <a:ext cx="7728" cy="83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</p:pic>
        <p:sp>
          <p:nvSpPr>
            <p:cNvPr id="9" name="任意多边形 8"/>
            <p:cNvSpPr/>
            <p:nvPr/>
          </p:nvSpPr>
          <p:spPr>
            <a:xfrm>
              <a:off x="2082" y="2055"/>
              <a:ext cx="4559" cy="1128"/>
            </a:xfrm>
            <a:custGeom>
              <a:avLst/>
              <a:gdLst>
                <a:gd name="connsiteX0" fmla="*/ 0 w 4559"/>
                <a:gd name="connsiteY0" fmla="*/ 0 h 1128"/>
                <a:gd name="connsiteX1" fmla="*/ 30 w 4559"/>
                <a:gd name="connsiteY1" fmla="*/ 648 h 1128"/>
                <a:gd name="connsiteX2" fmla="*/ 296 w 4559"/>
                <a:gd name="connsiteY2" fmla="*/ 635 h 1128"/>
                <a:gd name="connsiteX3" fmla="*/ 696 w 4559"/>
                <a:gd name="connsiteY3" fmla="*/ 687 h 1128"/>
                <a:gd name="connsiteX4" fmla="*/ 1216 w 4559"/>
                <a:gd name="connsiteY4" fmla="*/ 843 h 1128"/>
                <a:gd name="connsiteX5" fmla="*/ 1652 w 4559"/>
                <a:gd name="connsiteY5" fmla="*/ 959 h 1128"/>
                <a:gd name="connsiteX6" fmla="*/ 2113 w 4559"/>
                <a:gd name="connsiteY6" fmla="*/ 1063 h 1128"/>
                <a:gd name="connsiteX7" fmla="*/ 2452 w 4559"/>
                <a:gd name="connsiteY7" fmla="*/ 1128 h 1128"/>
                <a:gd name="connsiteX8" fmla="*/ 2911 w 4559"/>
                <a:gd name="connsiteY8" fmla="*/ 1089 h 1128"/>
                <a:gd name="connsiteX9" fmla="*/ 3215 w 4559"/>
                <a:gd name="connsiteY9" fmla="*/ 1024 h 1128"/>
                <a:gd name="connsiteX10" fmla="*/ 3626 w 4559"/>
                <a:gd name="connsiteY10" fmla="*/ 895 h 1128"/>
                <a:gd name="connsiteX11" fmla="*/ 4147 w 4559"/>
                <a:gd name="connsiteY11" fmla="*/ 830 h 1128"/>
                <a:gd name="connsiteX12" fmla="*/ 4559 w 4559"/>
                <a:gd name="connsiteY12" fmla="*/ 765 h 1128"/>
                <a:gd name="connsiteX13" fmla="*/ 4553 w 4559"/>
                <a:gd name="connsiteY13" fmla="*/ 272 h 1128"/>
                <a:gd name="connsiteX14" fmla="*/ 4493 w 4559"/>
                <a:gd name="connsiteY14" fmla="*/ 272 h 1128"/>
                <a:gd name="connsiteX15" fmla="*/ 4196 w 4559"/>
                <a:gd name="connsiteY15" fmla="*/ 298 h 1128"/>
                <a:gd name="connsiteX16" fmla="*/ 3881 w 4559"/>
                <a:gd name="connsiteY16" fmla="*/ 350 h 1128"/>
                <a:gd name="connsiteX17" fmla="*/ 3614 w 4559"/>
                <a:gd name="connsiteY17" fmla="*/ 428 h 1128"/>
                <a:gd name="connsiteX18" fmla="*/ 3335 w 4559"/>
                <a:gd name="connsiteY18" fmla="*/ 544 h 1128"/>
                <a:gd name="connsiteX19" fmla="*/ 2964 w 4559"/>
                <a:gd name="connsiteY19" fmla="*/ 667 h 1128"/>
                <a:gd name="connsiteX20" fmla="*/ 2700 w 4559"/>
                <a:gd name="connsiteY20" fmla="*/ 778 h 1128"/>
                <a:gd name="connsiteX21" fmla="*/ 2464 w 4559"/>
                <a:gd name="connsiteY21" fmla="*/ 817 h 1128"/>
                <a:gd name="connsiteX22" fmla="*/ 2149 w 4559"/>
                <a:gd name="connsiteY22" fmla="*/ 752 h 1128"/>
                <a:gd name="connsiteX23" fmla="*/ 1513 w 4559"/>
                <a:gd name="connsiteY23" fmla="*/ 467 h 1128"/>
                <a:gd name="connsiteX24" fmla="*/ 1138 w 4559"/>
                <a:gd name="connsiteY24" fmla="*/ 311 h 1128"/>
                <a:gd name="connsiteX25" fmla="*/ 896 w 4559"/>
                <a:gd name="connsiteY25" fmla="*/ 233 h 1128"/>
                <a:gd name="connsiteX26" fmla="*/ 557 w 4559"/>
                <a:gd name="connsiteY26" fmla="*/ 117 h 1128"/>
                <a:gd name="connsiteX27" fmla="*/ 351 w 4559"/>
                <a:gd name="connsiteY27" fmla="*/ 39 h 1128"/>
                <a:gd name="connsiteX28" fmla="*/ 120 w 4559"/>
                <a:gd name="connsiteY28" fmla="*/ 0 h 1128"/>
                <a:gd name="connsiteX29" fmla="*/ 0 w 4559"/>
                <a:gd name="connsiteY29" fmla="*/ 0 h 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59" h="1128">
                  <a:moveTo>
                    <a:pt x="0" y="0"/>
                  </a:moveTo>
                  <a:lnTo>
                    <a:pt x="30" y="648"/>
                  </a:lnTo>
                  <a:lnTo>
                    <a:pt x="296" y="635"/>
                  </a:lnTo>
                  <a:lnTo>
                    <a:pt x="696" y="687"/>
                  </a:lnTo>
                  <a:lnTo>
                    <a:pt x="1216" y="843"/>
                  </a:lnTo>
                  <a:lnTo>
                    <a:pt x="1652" y="959"/>
                  </a:lnTo>
                  <a:lnTo>
                    <a:pt x="2113" y="1063"/>
                  </a:lnTo>
                  <a:lnTo>
                    <a:pt x="2452" y="1128"/>
                  </a:lnTo>
                  <a:lnTo>
                    <a:pt x="2911" y="1089"/>
                  </a:lnTo>
                  <a:lnTo>
                    <a:pt x="3215" y="1024"/>
                  </a:lnTo>
                  <a:lnTo>
                    <a:pt x="3626" y="895"/>
                  </a:lnTo>
                  <a:lnTo>
                    <a:pt x="4147" y="830"/>
                  </a:lnTo>
                  <a:lnTo>
                    <a:pt x="4559" y="765"/>
                  </a:lnTo>
                  <a:lnTo>
                    <a:pt x="4553" y="272"/>
                  </a:lnTo>
                  <a:lnTo>
                    <a:pt x="4493" y="272"/>
                  </a:lnTo>
                  <a:lnTo>
                    <a:pt x="4196" y="298"/>
                  </a:lnTo>
                  <a:lnTo>
                    <a:pt x="3881" y="350"/>
                  </a:lnTo>
                  <a:lnTo>
                    <a:pt x="3614" y="428"/>
                  </a:lnTo>
                  <a:lnTo>
                    <a:pt x="3335" y="544"/>
                  </a:lnTo>
                  <a:lnTo>
                    <a:pt x="2964" y="667"/>
                  </a:lnTo>
                  <a:lnTo>
                    <a:pt x="2700" y="778"/>
                  </a:lnTo>
                  <a:lnTo>
                    <a:pt x="2464" y="817"/>
                  </a:lnTo>
                  <a:lnTo>
                    <a:pt x="2149" y="752"/>
                  </a:lnTo>
                  <a:lnTo>
                    <a:pt x="1513" y="467"/>
                  </a:lnTo>
                  <a:lnTo>
                    <a:pt x="1138" y="311"/>
                  </a:lnTo>
                  <a:lnTo>
                    <a:pt x="896" y="233"/>
                  </a:lnTo>
                  <a:lnTo>
                    <a:pt x="557" y="117"/>
                  </a:lnTo>
                  <a:lnTo>
                    <a:pt x="351" y="39"/>
                  </a:lnTo>
                  <a:lnTo>
                    <a:pt x="1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3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17190" y="147320"/>
            <a:ext cx="1882775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>
                <a:sym typeface="+mn-ea"/>
              </a:rPr>
              <a:t>2</a:t>
            </a:r>
            <a:r>
              <a:rPr lang="zh-CN" altLang="en-US" sz="2400" b="1" dirty="0">
                <a:sym typeface="+mn-ea"/>
              </a:rPr>
              <a:t>、</a:t>
            </a:r>
            <a:r>
              <a:rPr lang="zh-CN" sz="2400" b="1" dirty="0">
                <a:sym typeface="+mn-ea"/>
              </a:rPr>
              <a:t>分割结果</a:t>
            </a:r>
            <a:endParaRPr lang="zh-CN" sz="2400" b="1" dirty="0">
              <a:sym typeface="+mn-ea"/>
            </a:endParaRPr>
          </a:p>
        </p:txBody>
      </p:sp>
      <p:pic>
        <p:nvPicPr>
          <p:cNvPr id="5" name="图片 4" descr="分割结果动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" y="887730"/>
            <a:ext cx="4872355" cy="4609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950595" y="5660390"/>
            <a:ext cx="357632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26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张测试数据的分割结果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GIF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动画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04155" y="1620520"/>
            <a:ext cx="3252470" cy="2971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分割说明：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   </a:t>
            </a:r>
            <a:r>
              <a:rPr lang="zh-CN" altLang="en-US" sz="1600"/>
              <a:t>从眼底视网膜的解剖分层分为</a:t>
            </a:r>
            <a:r>
              <a:rPr lang="en-US" altLang="zh-CN" sz="1600"/>
              <a:t>10</a:t>
            </a:r>
            <a:r>
              <a:rPr lang="zh-CN" altLang="en-US" sz="1600"/>
              <a:t>层，但在实际分割中难以准确的将这</a:t>
            </a:r>
            <a:r>
              <a:rPr lang="en-US" altLang="zh-CN" sz="1600"/>
              <a:t>10</a:t>
            </a:r>
            <a:r>
              <a:rPr lang="zh-CN" altLang="en-US" sz="1600"/>
              <a:t>层分割出来。此次试验的分割出了其中的两个比较明显的层</a:t>
            </a:r>
            <a:r>
              <a:rPr lang="en-US" altLang="zh-CN" sz="1600"/>
              <a:t>RNFL</a:t>
            </a:r>
            <a:r>
              <a:rPr lang="zh-CN" altLang="en-US" sz="1600"/>
              <a:t>层和</a:t>
            </a:r>
            <a:r>
              <a:rPr lang="en-US" altLang="zh-CN" sz="1600"/>
              <a:t>RPE</a:t>
            </a:r>
            <a:r>
              <a:rPr lang="zh-CN" altLang="en-US" sz="1600"/>
              <a:t>层。本次随机选取</a:t>
            </a:r>
            <a:r>
              <a:rPr lang="en-US" altLang="zh-CN" sz="1600"/>
              <a:t>26</a:t>
            </a:r>
            <a:r>
              <a:rPr lang="zh-CN" altLang="en-US" sz="1600"/>
              <a:t>张眼底的</a:t>
            </a:r>
            <a:r>
              <a:rPr lang="en-US" altLang="zh-CN" sz="1600"/>
              <a:t>OCT</a:t>
            </a:r>
            <a:r>
              <a:rPr lang="zh-CN" altLang="en-US" sz="1600"/>
              <a:t>图像进行分割试验，试验的结果如图所示：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17190" y="147320"/>
            <a:ext cx="2188845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>
                <a:sym typeface="+mn-ea"/>
              </a:rPr>
              <a:t>3</a:t>
            </a:r>
            <a:r>
              <a:rPr lang="zh-CN" altLang="en-US" sz="2400" b="1" dirty="0">
                <a:sym typeface="+mn-ea"/>
              </a:rPr>
              <a:t>、存在的问题</a:t>
            </a:r>
            <a:endParaRPr lang="en-US" altLang="zh-CN" sz="2400" b="1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7135" y="1046480"/>
            <a:ext cx="6463030" cy="3139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altLang="zh-CN" sz="1600"/>
              <a:t>      </a:t>
            </a:r>
            <a:r>
              <a:rPr lang="zh-CN" altLang="en-US" sz="2000" b="1"/>
              <a:t>从这</a:t>
            </a:r>
            <a:r>
              <a:rPr lang="en-US" altLang="zh-CN" sz="2000" b="1"/>
              <a:t>26</a:t>
            </a:r>
            <a:r>
              <a:rPr lang="zh-CN" altLang="en-US" sz="2000" b="1"/>
              <a:t>张的分割结果来看，这两个层中间部分能较好的分割开来，边界处由于存在干扰，难以准确却分割。有两张分割的结果有点偏差，分割到别的层去了。另外，对不同的规格的</a:t>
            </a:r>
            <a:r>
              <a:rPr lang="en-US" altLang="zh-CN" sz="2000" b="1"/>
              <a:t>OCT</a:t>
            </a:r>
            <a:r>
              <a:rPr lang="zh-CN" altLang="en-US" sz="2000" b="1"/>
              <a:t>眼底视网膜图还没测试过，算法的适应性和稳定性还有待进一步检验。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152400"/>
            <a:ext cx="3143250" cy="3079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085" y="152400"/>
            <a:ext cx="3144520" cy="3079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" y="3312795"/>
            <a:ext cx="3147695" cy="29914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085" y="3312795"/>
            <a:ext cx="3144520" cy="30549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5005" y="2760345"/>
            <a:ext cx="24688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不经过反维纳滤波增强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2905" y="2760345"/>
            <a:ext cx="24688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不经过反维纳滤波增强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5005" y="5859145"/>
            <a:ext cx="2240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经过反维纳滤波增强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92905" y="5859145"/>
            <a:ext cx="2240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经过反维纳滤波增强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428625" y="1428750"/>
            <a:ext cx="8229600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Arial Black" panose="020B0A04020102020204" pitchFamily="34" charset="0"/>
                <a:ea typeface="Kozuka Mincho Pr6N H"/>
              </a:rPr>
              <a:t>Thank You</a:t>
            </a:r>
            <a:r>
              <a:rPr lang="zh-CN" altLang="en-US" dirty="0">
                <a:solidFill>
                  <a:schemeClr val="bg1"/>
                </a:solidFill>
                <a:latin typeface="Arial Black" panose="020B0A04020102020204" pitchFamily="34" charset="0"/>
                <a:ea typeface="Kozuka Mincho Pr6N H"/>
              </a:rPr>
              <a:t>！</a:t>
            </a:r>
            <a:endParaRPr lang="zh-CN" altLang="en-US" dirty="0">
              <a:solidFill>
                <a:schemeClr val="bg1"/>
              </a:solidFill>
              <a:latin typeface="Arial Black" panose="020B0A04020102020204" pitchFamily="34" charset="0"/>
              <a:ea typeface="Kozuka Mincho Pr6N H"/>
            </a:endParaRPr>
          </a:p>
        </p:txBody>
      </p:sp>
      <p:pic>
        <p:nvPicPr>
          <p:cNvPr id="61443" name="内容占位符 6" descr="logo-1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72063" y="4714875"/>
            <a:ext cx="3644900" cy="7016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演示</Application>
  <PresentationFormat>全屏显示(4:3)</PresentationFormat>
  <Paragraphs>53</Paragraphs>
  <Slides>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Black</vt:lpstr>
      <vt:lpstr>Kozuka Mincho Pr6N H</vt:lpstr>
      <vt:lpstr>Segoe Print</vt:lpstr>
      <vt:lpstr>Office 主题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jinger</dc:creator>
  <cp:lastModifiedBy>Dell-PC</cp:lastModifiedBy>
  <cp:revision>232</cp:revision>
  <dcterms:created xsi:type="dcterms:W3CDTF">2012-07-30T01:06:00Z</dcterms:created>
  <dcterms:modified xsi:type="dcterms:W3CDTF">2017-04-05T08:48:31Z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