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0" r:id="rId2"/>
    <p:sldId id="301" r:id="rId3"/>
    <p:sldId id="302" r:id="rId4"/>
    <p:sldId id="303" r:id="rId5"/>
    <p:sldId id="304" r:id="rId6"/>
    <p:sldId id="305" r:id="rId7"/>
    <p:sldId id="306" r:id="rId8"/>
    <p:sldId id="308" r:id="rId9"/>
    <p:sldId id="307" r:id="rId10"/>
    <p:sldId id="281" r:id="rId11"/>
    <p:sldId id="265" r:id="rId12"/>
    <p:sldId id="285" r:id="rId13"/>
    <p:sldId id="274" r:id="rId14"/>
    <p:sldId id="275" r:id="rId15"/>
    <p:sldId id="276" r:id="rId16"/>
    <p:sldId id="277" r:id="rId17"/>
    <p:sldId id="299" r:id="rId18"/>
    <p:sldId id="282" r:id="rId19"/>
    <p:sldId id="298" r:id="rId20"/>
    <p:sldId id="28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78041" autoAdjust="0"/>
  </p:normalViewPr>
  <p:slideViewPr>
    <p:cSldViewPr>
      <p:cViewPr varScale="1">
        <p:scale>
          <a:sx n="86" d="100"/>
          <a:sy n="86" d="100"/>
        </p:scale>
        <p:origin x="-16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B24989C-2C24-43E9-BEA4-B9231208AEF8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FEC40FB-A931-45EB-8C04-5CFE12736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b="1" smtClean="0"/>
              <a:t>Аннотация:</a:t>
            </a:r>
          </a:p>
          <a:p>
            <a:pPr>
              <a:spcBef>
                <a:spcPct val="0"/>
              </a:spcBef>
            </a:pPr>
            <a:r>
              <a:rPr lang="ru-RU" smtClean="0"/>
              <a:t>Книга именитых специалистов в области разработки программного обеспечения посвящена одному из наиболее важных и нетривиальных аспектов в рамках процесса создания сложных программных систем. Книгу отличает, прежде всего, привязка к условиям реального мира на примерах известных компаний-разработчиков, находящихся в Силиконовой долине. Подробно рассматривается широкий спектр вопросов: от организации процесса тестирования до собственно текстирования проекта, кода, документации и т.д.</a:t>
            </a:r>
          </a:p>
          <a:p>
            <a:pPr>
              <a:spcBef>
                <a:spcPct val="0"/>
              </a:spcBef>
            </a:pPr>
            <a:r>
              <a:rPr lang="ru-RU" smtClean="0"/>
              <a:t>Для специалистов в области разработки программного обеспечения.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FAABF8-BE98-4901-9C1B-E4E7DB87EC1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>
              <a:spcBef>
                <a:spcPct val="0"/>
              </a:spcBef>
            </a:pPr>
            <a:r>
              <a:rPr lang="ru-RU" smtClean="0"/>
              <a:t>Этот курс лекций создан для тех, кто хочет обучиться тестированию, получить работу тестировщика в российской или западной интернет-компании, понять, как вести себя в корпоративном окружении, и добиться профессионального и личностного роста. Он будет интересен и участникам процесса разработки программного обеспечения, рекрутерам, людям, связанным с интернетом или пишущим о нем, и просто всем желающим понять кухню интернет-стартапов.</a:t>
            </a:r>
            <a:br>
              <a:rPr lang="ru-RU" smtClean="0"/>
            </a:b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Книга целиком базируется на личном опыте освоения - с нуля - профессии тестировщика и многолетней работы автора в этом качестве в интернет-компаниях США. 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9E3868-44EE-416F-9606-DD3570D20F5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b="1" smtClean="0"/>
              <a:t>От издателя:</a:t>
            </a:r>
          </a:p>
          <a:p>
            <a:pPr>
              <a:spcBef>
                <a:spcPct val="0"/>
              </a:spcBef>
            </a:pPr>
            <a:r>
              <a:rPr lang="ru-RU" smtClean="0"/>
              <a:t>Жесткая и серьезная конкуренция на рынке готового программного обеспечения (ПО) заставляет искать способы, целью которых является как минимизация сроков разработки новых продуктов, так и повышение их надежности. Как известно, высокое качество и надежность гарантирует адекватно выполненное тестирование. Технология быстрого тестирования находит `золотую середину` между соблюдением сроков и гарантией высокого качества. Описанию этой технологии и посвящена книга. Книга написана с учетом громадного опыта работы авторов в области тестирования ПО. Она окажет несомненную пользу всем специалистам, которые работают как в крупных, так и в небольших организациях, занимающихся созданием ПО. 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B3E4DF-B632-4304-8F09-1A8FC6344D1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От издателя: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Тестирование является ключевым компонентом гибкой разработки. Широкое внедрение гибких методов привело к необходимости помещения в центр внимания приемов эффективного тестирования, а гибкие проекты существенно трансформировали роль тестировщиков ПО. Тем не менее, большинство функций </a:t>
            </a:r>
            <a:r>
              <a:rPr lang="ru-RU" dirty="0" err="1" smtClean="0"/>
              <a:t>тестировщика</a:t>
            </a:r>
            <a:r>
              <a:rPr lang="ru-RU" dirty="0" smtClean="0"/>
              <a:t> остается в значительной степени недопонятыми. В чем же состоит истинная роль </a:t>
            </a:r>
            <a:r>
              <a:rPr lang="ru-RU" dirty="0" err="1" smtClean="0"/>
              <a:t>тестировщика</a:t>
            </a:r>
            <a:r>
              <a:rPr lang="ru-RU" dirty="0" smtClean="0"/>
              <a:t>? Нужны ли гибким командам члены, разбирающиеся в вопросах контроля качества? Что на самом деле означает должность "гибкий </a:t>
            </a:r>
            <a:r>
              <a:rPr lang="ru-RU" dirty="0" err="1" smtClean="0"/>
              <a:t>тестировщик</a:t>
            </a:r>
            <a:r>
              <a:rPr lang="ru-RU" dirty="0" smtClean="0"/>
              <a:t>"?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Двое из наиболее опытных в области гибкого тестирования практиков и консультантов, </a:t>
            </a:r>
            <a:r>
              <a:rPr lang="ru-RU" dirty="0" err="1" smtClean="0"/>
              <a:t>Лайза</a:t>
            </a:r>
            <a:r>
              <a:rPr lang="ru-RU" dirty="0" smtClean="0"/>
              <a:t> </a:t>
            </a:r>
            <a:r>
              <a:rPr lang="ru-RU" dirty="0" err="1" smtClean="0"/>
              <a:t>Криспин</a:t>
            </a:r>
            <a:r>
              <a:rPr lang="ru-RU" dirty="0" smtClean="0"/>
              <a:t> и Джанет Грегори, объединились в команду, чтобы предоставить окончательные ответы на эти и многие другие вопросы. В настоящей книге они дают определение гибкого тестирования и показывают роль тестировщиков в реальных гибких командах. Вы узнаете, как использовать квадранты гибкого тестирования для идентификации потребностей в тестировании, требований к </a:t>
            </a:r>
            <a:r>
              <a:rPr lang="ru-RU" dirty="0" err="1" smtClean="0"/>
              <a:t>тестировщикам</a:t>
            </a:r>
            <a:r>
              <a:rPr lang="ru-RU" dirty="0" smtClean="0"/>
              <a:t> и набору инструментальных средств, который поможет проводить тестирование наиболее эффективно. В книге описана итерация гибкой разработки программного обеспечения с точки зрения </a:t>
            </a:r>
            <a:r>
              <a:rPr lang="ru-RU" dirty="0" err="1" smtClean="0"/>
              <a:t>тестировщика</a:t>
            </a:r>
            <a:r>
              <a:rPr lang="ru-RU" dirty="0" smtClean="0"/>
              <a:t>, а также объясняются семь ключевых факторов успеха гибкого тестирования.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В этой книге описаны следующие темы.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вовлечь тестировщиков в процесс гибкой разработки ПО;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Какое место в гибкой команде занимают </a:t>
            </a:r>
            <a:r>
              <a:rPr lang="ru-RU" dirty="0" err="1" smtClean="0"/>
              <a:t>тестировщики</a:t>
            </a:r>
            <a:r>
              <a:rPr lang="ru-RU" dirty="0" smtClean="0"/>
              <a:t> и менеджеры по контролю качества;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определить нужный момент для найма гибкого </a:t>
            </a:r>
            <a:r>
              <a:rPr lang="ru-RU" dirty="0" err="1" smtClean="0"/>
              <a:t>тестировщика</a:t>
            </a:r>
            <a:r>
              <a:rPr lang="ru-RU" dirty="0" smtClean="0"/>
              <a:t>;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совершить переход от традиционной циклической к гибкой разработке;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обеспечить полное выполнение всех действий по тестированию в течение коротких итераций;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/>
              <a:t>Как использовать тесты для успешного управления процессом разработки.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Эта книга предназначена для гибких тестировщиков, гибких команд, их менеджеров и заказчиков.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2F3CC0-9720-453E-9C8C-65D86FECF8F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Аннотация к книге: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err="1" smtClean="0"/>
              <a:t>Фаззинг</a:t>
            </a:r>
            <a:r>
              <a:rPr lang="ru-RU" dirty="0" smtClean="0"/>
              <a:t> - это процесс отсылки намеренно некорректных данных в исследуемый объект с целью вызвать ситуацию сбоя или ошибку. Настоящих правил </a:t>
            </a:r>
            <a:r>
              <a:rPr lang="ru-RU" dirty="0" err="1" smtClean="0"/>
              <a:t>фаззинга</a:t>
            </a:r>
            <a:r>
              <a:rPr lang="ru-RU" dirty="0" smtClean="0"/>
              <a:t> нет. Это такая технология, при которой успех измеряется исключительно результатами теста. Для любого отдельно взятого продукта количество вводимых данных может быть бесконечным. </a:t>
            </a:r>
            <a:r>
              <a:rPr lang="ru-RU" dirty="0" err="1" smtClean="0"/>
              <a:t>Фаззинг</a:t>
            </a:r>
            <a:r>
              <a:rPr lang="ru-RU" dirty="0" smtClean="0"/>
              <a:t> - это процесс предсказания, какие типы программных ошибок могут оказаться в продукте, какие именно значения ввода вызовут эти ошибки. Таким образом, </a:t>
            </a:r>
            <a:r>
              <a:rPr lang="ru-RU" dirty="0" err="1" smtClean="0"/>
              <a:t>фаззинг</a:t>
            </a:r>
            <a:r>
              <a:rPr lang="ru-RU" dirty="0" smtClean="0"/>
              <a:t> - это более искусство, чем наука.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Настоящая книга - первая попытка отдать должное </a:t>
            </a:r>
            <a:r>
              <a:rPr lang="ru-RU" dirty="0" err="1" smtClean="0"/>
              <a:t>фаззингу</a:t>
            </a:r>
            <a:r>
              <a:rPr lang="ru-RU" dirty="0" smtClean="0"/>
              <a:t> как технологии. Знаний, которые даются в книге, достаточно для того, чтобы начать подвергать </a:t>
            </a:r>
            <a:r>
              <a:rPr lang="ru-RU" dirty="0" err="1" smtClean="0"/>
              <a:t>фаззингу</a:t>
            </a:r>
            <a:r>
              <a:rPr lang="ru-RU" dirty="0" smtClean="0"/>
              <a:t> новые продукты и строить собственные эффективные </a:t>
            </a:r>
            <a:r>
              <a:rPr lang="ru-RU" dirty="0" err="1" smtClean="0"/>
              <a:t>фаззеры</a:t>
            </a:r>
            <a:r>
              <a:rPr lang="ru-RU" dirty="0" smtClean="0"/>
              <a:t>. Ключ к эффективному </a:t>
            </a:r>
            <a:r>
              <a:rPr lang="ru-RU" dirty="0" err="1" smtClean="0"/>
              <a:t>фаззингу</a:t>
            </a:r>
            <a:r>
              <a:rPr lang="ru-RU" dirty="0" smtClean="0"/>
              <a:t> состоит в знании того, какие данные и для каких продуктов нужно использовать и какие инструменты необходимы для управления процессом </a:t>
            </a:r>
            <a:r>
              <a:rPr lang="ru-RU" dirty="0" err="1" smtClean="0"/>
              <a:t>фаззинга</a:t>
            </a:r>
            <a:r>
              <a:rPr lang="ru-RU" dirty="0" smtClean="0"/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Книга представляет интерес для обширной аудитории: как для тех читателей, которым ничего не известно о </a:t>
            </a:r>
            <a:r>
              <a:rPr lang="ru-RU" dirty="0" err="1" smtClean="0"/>
              <a:t>фаззинге</a:t>
            </a:r>
            <a:r>
              <a:rPr lang="ru-RU" dirty="0" smtClean="0"/>
              <a:t>, так и для тех, кто уже имеет существенный опыт.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b="1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Об авторах:</a:t>
            </a:r>
            <a:endParaRPr lang="ru-RU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Майкл </a:t>
            </a:r>
            <a:r>
              <a:rPr lang="ru-RU" b="1" dirty="0" err="1" smtClean="0"/>
              <a:t>Саттон</a:t>
            </a:r>
            <a:r>
              <a:rPr lang="ru-RU" dirty="0" smtClean="0"/>
              <a:t> отвечает в SPI </a:t>
            </a:r>
            <a:r>
              <a:rPr lang="ru-RU" dirty="0" err="1" smtClean="0"/>
              <a:t>Dynamics</a:t>
            </a:r>
            <a:r>
              <a:rPr lang="ru-RU" dirty="0" smtClean="0"/>
              <a:t> за безопасность: обнаружение, </a:t>
            </a:r>
            <a:r>
              <a:rPr lang="ru-RU" b="1" dirty="0" smtClean="0"/>
              <a:t>исследование</a:t>
            </a:r>
            <a:r>
              <a:rPr lang="ru-RU" dirty="0" smtClean="0"/>
              <a:t> и обработку проблем, возникающих в индустрии безопасности веб-приложений. Он часто выступает на крупнейших конференциях по безопасности, является автором многих статей, его часто цитируют в прессе по различным связанным с безопасностью поводам. Также Майкл - член Консорциума по безопасности веб-приложений (WASC), где он руководит проектом статистики безопасности веб-приложений.</a:t>
            </a:r>
            <a:br>
              <a:rPr lang="ru-RU" dirty="0" smtClean="0"/>
            </a:br>
            <a:r>
              <a:rPr lang="ru-RU" dirty="0" smtClean="0"/>
              <a:t>До перехода в SPI </a:t>
            </a:r>
            <a:r>
              <a:rPr lang="ru-RU" dirty="0" err="1" smtClean="0"/>
              <a:t>Dynamics</a:t>
            </a:r>
            <a:r>
              <a:rPr lang="ru-RU" dirty="0" smtClean="0"/>
              <a:t> Майкл был директором в </a:t>
            </a:r>
            <a:r>
              <a:rPr lang="ru-RU" dirty="0" err="1" smtClean="0"/>
              <a:t>iDefense</a:t>
            </a:r>
            <a:r>
              <a:rPr lang="ru-RU" dirty="0" smtClean="0"/>
              <a:t>/</a:t>
            </a:r>
            <a:r>
              <a:rPr lang="ru-RU" dirty="0" err="1" smtClean="0"/>
              <a:t>VeriSign</a:t>
            </a:r>
            <a:r>
              <a:rPr lang="ru-RU" dirty="0" smtClean="0"/>
              <a:t>, где возглавлял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, коллектив исследователей мирового класса, занимавшихся обнаружением и исследованием изъянов в безопасности. Майкл также основал семинар "Совещательный орган по безопасности информационных сетей" (ISAAS) на Бермудах для компании </a:t>
            </a:r>
            <a:r>
              <a:rPr lang="ru-RU" dirty="0" err="1" smtClean="0"/>
              <a:t>Ernst</a:t>
            </a:r>
            <a:r>
              <a:rPr lang="ru-RU" dirty="0" smtClean="0"/>
              <a:t> &amp; </a:t>
            </a:r>
            <a:r>
              <a:rPr lang="ru-RU" dirty="0" err="1" smtClean="0"/>
              <a:t>Young</a:t>
            </a:r>
            <a:r>
              <a:rPr lang="ru-RU" dirty="0" smtClean="0"/>
              <a:t>. Он имеет степени университета Альберта и университета Джорджа Вашингтона.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smtClean="0"/>
              <a:t>Адам Грин</a:t>
            </a:r>
            <a:r>
              <a:rPr lang="ru-RU" dirty="0" smtClean="0"/>
              <a:t> - инженер в крупной нью-йоркской компании, специализирующейся на финансовых новостях. Ранее он работал инженером в </a:t>
            </a:r>
            <a:r>
              <a:rPr lang="ru-RU" dirty="0" err="1" smtClean="0"/>
              <a:t>iDefense</a:t>
            </a:r>
            <a:r>
              <a:rPr lang="ru-RU" dirty="0" smtClean="0"/>
              <a:t>, информационной компании из </a:t>
            </a:r>
            <a:r>
              <a:rPr lang="ru-RU" dirty="0" err="1" smtClean="0"/>
              <a:t>Рестона</a:t>
            </a:r>
            <a:r>
              <a:rPr lang="ru-RU" dirty="0" smtClean="0"/>
              <a:t>, штат Виргиния. Его научные интересы в компьютерной безопасности лежат в основном в области надежных методов эксплуатации, </a:t>
            </a:r>
            <a:r>
              <a:rPr lang="ru-RU" dirty="0" err="1" smtClean="0"/>
              <a:t>фаззинга</a:t>
            </a:r>
            <a:r>
              <a:rPr lang="ru-RU" dirty="0" smtClean="0"/>
              <a:t> и аудита, а также разработки </a:t>
            </a:r>
            <a:r>
              <a:rPr lang="ru-RU" dirty="0" err="1" smtClean="0"/>
              <a:t>эксплойтов</a:t>
            </a:r>
            <a:r>
              <a:rPr lang="ru-RU" dirty="0" smtClean="0"/>
              <a:t> для работающих на UNIX-системах.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dirty="0" err="1" smtClean="0"/>
              <a:t>Педрам</a:t>
            </a:r>
            <a:r>
              <a:rPr lang="ru-RU" b="1" dirty="0" smtClean="0"/>
              <a:t> </a:t>
            </a:r>
            <a:r>
              <a:rPr lang="ru-RU" b="1" dirty="0" err="1" smtClean="0"/>
              <a:t>Амини</a:t>
            </a:r>
            <a:r>
              <a:rPr lang="ru-RU" dirty="0" smtClean="0"/>
              <a:t> возглавляет отдел исследования и определения безопасности продукта в </a:t>
            </a:r>
            <a:r>
              <a:rPr lang="ru-RU" dirty="0" err="1" smtClean="0"/>
              <a:t>TippingPoint</a:t>
            </a:r>
            <a:r>
              <a:rPr lang="ru-RU" dirty="0" smtClean="0"/>
              <a:t>. Ранее был заместителем директора и одним из отцов-основателей </a:t>
            </a:r>
            <a:r>
              <a:rPr lang="ru-RU" dirty="0" err="1" smtClean="0"/>
              <a:t>iDefense</a:t>
            </a:r>
            <a:r>
              <a:rPr lang="ru-RU" dirty="0" smtClean="0"/>
              <a:t> </a:t>
            </a:r>
            <a:r>
              <a:rPr lang="ru-RU" dirty="0" err="1" smtClean="0"/>
              <a:t>Labs</a:t>
            </a:r>
            <a:r>
              <a:rPr lang="ru-RU" dirty="0" smtClean="0"/>
              <a:t>. Несмотря на множество звучных титулов много времени уделяет обычному реинжинирингу: разрабатывает автоматизированные инструменты, плагины и скрипты. Среди самых последних его проектов - структура реинжиниринга </a:t>
            </a:r>
            <a:r>
              <a:rPr lang="ru-RU" dirty="0" err="1" smtClean="0"/>
              <a:t>PaiMei</a:t>
            </a:r>
            <a:r>
              <a:rPr lang="ru-RU" dirty="0" smtClean="0"/>
              <a:t> и структура </a:t>
            </a:r>
            <a:r>
              <a:rPr lang="ru-RU" dirty="0" err="1" smtClean="0"/>
              <a:t>фаззинга</a:t>
            </a:r>
            <a:r>
              <a:rPr lang="ru-RU" dirty="0" smtClean="0"/>
              <a:t> </a:t>
            </a:r>
            <a:r>
              <a:rPr lang="ru-RU" dirty="0" err="1" smtClean="0"/>
              <a:t>Sulley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Подчиняясь своей страсти, </a:t>
            </a:r>
            <a:r>
              <a:rPr lang="ru-RU" dirty="0" err="1" smtClean="0"/>
              <a:t>Педрам</a:t>
            </a:r>
            <a:r>
              <a:rPr lang="ru-RU" dirty="0" smtClean="0"/>
              <a:t> запустил OpenRCE.org, общественный веб-сайт, который посвящен науке и искусству реинжиниринга. Он выступал на </a:t>
            </a:r>
            <a:r>
              <a:rPr lang="ru-RU" dirty="0" err="1" smtClean="0"/>
              <a:t>RECon</a:t>
            </a:r>
            <a:r>
              <a:rPr lang="ru-RU" dirty="0" smtClean="0"/>
              <a:t>, </a:t>
            </a:r>
            <a:r>
              <a:rPr lang="ru-RU" dirty="0" err="1" smtClean="0"/>
              <a:t>BlackHat</a:t>
            </a:r>
            <a:r>
              <a:rPr lang="ru-RU" dirty="0" smtClean="0"/>
              <a:t>, </a:t>
            </a:r>
            <a:r>
              <a:rPr lang="ru-RU" dirty="0" err="1" smtClean="0"/>
              <a:t>DefCon</a:t>
            </a:r>
            <a:r>
              <a:rPr lang="ru-RU" dirty="0" smtClean="0"/>
              <a:t>, </a:t>
            </a:r>
            <a:r>
              <a:rPr lang="ru-RU" dirty="0" err="1" smtClean="0"/>
              <a:t>ShmooCon</a:t>
            </a:r>
            <a:r>
              <a:rPr lang="ru-RU" dirty="0" smtClean="0"/>
              <a:t> и </a:t>
            </a:r>
            <a:r>
              <a:rPr lang="ru-RU" dirty="0" err="1" smtClean="0"/>
              <a:t>ToorCon</a:t>
            </a:r>
            <a:r>
              <a:rPr lang="ru-RU" dirty="0" smtClean="0"/>
              <a:t> и руководил многими курсами по реинжинирингу, от желающих записаться на которые не было отбоя. </a:t>
            </a:r>
            <a:r>
              <a:rPr lang="ru-RU" dirty="0" err="1" smtClean="0"/>
              <a:t>Педрам</a:t>
            </a:r>
            <a:r>
              <a:rPr lang="ru-RU" dirty="0" smtClean="0"/>
              <a:t> имеет степень по компьютерным наукам университета </a:t>
            </a:r>
            <a:r>
              <a:rPr lang="ru-RU" dirty="0" err="1" smtClean="0"/>
              <a:t>Тьюлейн</a:t>
            </a:r>
            <a:r>
              <a:rPr lang="ru-RU" dirty="0" smtClean="0"/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5BA4169-969A-4253-88D6-7463CA0035F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C5C9DA1-4AE3-4E0E-A3B8-F95FFC04D31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87373-EEB6-45B3-BB8A-B409C1186F2E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71C6D-BB91-4423-8077-6DCB1B60B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6CCF3-2DD2-4D1B-A5ED-A52072321745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95946-CDE2-49A2-8E6E-272141657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37C94-1EBE-4E05-A6E9-9D60E8C09893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5A555-9C09-40DD-8F69-822CF003F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5B2F4-302A-4E93-94BC-73D4F159EE9B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0A893-CF6D-4C38-B6BC-A9B515326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4D5D1-DD67-43F4-8B7B-45C9502D38EC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15EF9-56B8-4C69-89BE-3A15EB02F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9E4FB-D276-471F-8B92-E177E99919EA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F747D-D201-407F-96D2-0C70C9CFA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7802-B4CE-420B-9646-E075F879A7C8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BD69F-86E1-410C-AA51-586B597C8E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91F74-6B62-44F9-8427-2FA193B7BBB0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70131-F5F6-41EE-9651-F428CC32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A765A-79C1-4144-9FA6-8E38CE5D2B70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6D447-1713-419B-BFD8-A2FA61D0A5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E9189-BB48-4104-89E7-D5CBC8816457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5C131-09E9-498C-B432-0607712D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E0A7D-BD82-41B4-93FE-0FF7D61C6D87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5C959-E1DC-42B3-9D0C-BEE33530C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340581-2B6C-41B2-B1FB-8BB4406A3CE9}" type="datetimeFigureOut">
              <a:rPr lang="en-US"/>
              <a:pPr>
                <a:defRPr/>
              </a:pPr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01347B-88D2-4282-836F-25635AC5E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29000" y="2362200"/>
            <a:ext cx="4648200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Introduction to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Software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1560513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Agenda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1249363" y="1362075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What is Testing?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295400" y="3048000"/>
            <a:ext cx="6477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Quality Assurance, Quality Control and Software Testing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295400" y="24495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Role of Testing in Software Development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249363" y="1916113"/>
            <a:ext cx="1797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Testing Principles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944563" y="1487488"/>
            <a:ext cx="85725" cy="100012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931863" y="2051050"/>
            <a:ext cx="84137" cy="100013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946150" y="2584450"/>
            <a:ext cx="84138" cy="100013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944563" y="3182938"/>
            <a:ext cx="85725" cy="100012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658" name="Rectangle 16"/>
          <p:cNvSpPr>
            <a:spLocks noChangeArrowheads="1"/>
          </p:cNvSpPr>
          <p:nvPr/>
        </p:nvSpPr>
        <p:spPr bwMode="auto">
          <a:xfrm>
            <a:off x="1295400" y="4211638"/>
            <a:ext cx="6477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Testing process</a:t>
            </a:r>
          </a:p>
        </p:txBody>
      </p:sp>
      <p:sp>
        <p:nvSpPr>
          <p:cNvPr id="18" name="Flowchart: Connector 17"/>
          <p:cNvSpPr/>
          <p:nvPr/>
        </p:nvSpPr>
        <p:spPr>
          <a:xfrm>
            <a:off x="944563" y="4365625"/>
            <a:ext cx="85725" cy="100013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660" name="Rectangle 18"/>
          <p:cNvSpPr>
            <a:spLocks noChangeArrowheads="1"/>
          </p:cNvSpPr>
          <p:nvPr/>
        </p:nvSpPr>
        <p:spPr bwMode="auto">
          <a:xfrm>
            <a:off x="1295400" y="3646488"/>
            <a:ext cx="6445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Team roles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944563" y="3781425"/>
            <a:ext cx="85725" cy="100013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5286375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Definition of testing process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2362200"/>
            <a:ext cx="7543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latin typeface="Calibri" pitchFamily="34" charset="0"/>
              </a:rPr>
              <a:t>Which is the aim of Testing?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60513"/>
            <a:ext cx="7772400" cy="4778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TESTING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>
                <a:latin typeface="+mn-lt"/>
                <a:cs typeface="+mn-cs"/>
              </a:rPr>
              <a:t>is a process of executing a program with intend of finding errors.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1800" y="40767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Calibri" pitchFamily="34" charset="0"/>
              </a:rPr>
              <a:t>To identify the defects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2852738"/>
            <a:ext cx="3511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Calibri" pitchFamily="34" charset="0"/>
              </a:rPr>
              <a:t>To show the system works correctly</a:t>
            </a:r>
          </a:p>
        </p:txBody>
      </p:sp>
      <p:sp>
        <p:nvSpPr>
          <p:cNvPr id="8" name="Chevron 7"/>
          <p:cNvSpPr/>
          <p:nvPr/>
        </p:nvSpPr>
        <p:spPr>
          <a:xfrm>
            <a:off x="250825" y="3141663"/>
            <a:ext cx="152400" cy="19050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250825" y="4365625"/>
            <a:ext cx="152400" cy="19050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0113" y="3573463"/>
            <a:ext cx="762000" cy="4730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OR</a:t>
            </a:r>
            <a:endParaRPr lang="en-US" sz="2500" dirty="0">
              <a:latin typeface="+mn-lt"/>
              <a:cs typeface="+mn-cs"/>
            </a:endParaRPr>
          </a:p>
        </p:txBody>
      </p:sp>
      <p:pic>
        <p:nvPicPr>
          <p:cNvPr id="28683" name="Picture 11" descr="barancev_basic_about_testing_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6100" y="2133600"/>
            <a:ext cx="4117975" cy="2428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4984750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is the goal of tester?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75" y="1571625"/>
            <a:ext cx="1947863" cy="4762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</a:t>
            </a:r>
            <a:r>
              <a:rPr lang="en-US" dirty="0">
                <a:latin typeface="+mn-lt"/>
                <a:cs typeface="+mn-cs"/>
              </a:rPr>
              <a:t> 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1214438" y="3071813"/>
            <a:ext cx="2214562" cy="862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EXPECTED BEGAVIOUR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857875" y="3071813"/>
            <a:ext cx="2571750" cy="1246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ACTUAL BEGAVIOUR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5" name="Прямая со стрелкой 14"/>
          <p:cNvCxnSpPr>
            <a:stCxn id="5" idx="2"/>
            <a:endCxn id="12" idx="0"/>
          </p:cNvCxnSpPr>
          <p:nvPr/>
        </p:nvCxnSpPr>
        <p:spPr>
          <a:xfrm rot="5400000">
            <a:off x="2921000" y="1447800"/>
            <a:ext cx="1023938" cy="2224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13" idx="0"/>
          </p:cNvCxnSpPr>
          <p:nvPr/>
        </p:nvCxnSpPr>
        <p:spPr>
          <a:xfrm rot="16200000" flipH="1">
            <a:off x="5332413" y="1260475"/>
            <a:ext cx="1023938" cy="259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4437063"/>
            <a:ext cx="7216775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  <a:cs typeface="+mn-cs"/>
              </a:rPr>
              <a:t> </a:t>
            </a:r>
            <a:r>
              <a:rPr lang="en-US" b="1" dirty="0">
                <a:latin typeface="+mn-lt"/>
                <a:cs typeface="+mn-cs"/>
              </a:rPr>
              <a:t>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Software testing </a:t>
            </a:r>
            <a:r>
              <a:rPr lang="en-US" dirty="0">
                <a:latin typeface="+mn-lt"/>
                <a:cs typeface="+mn-cs"/>
              </a:rPr>
              <a:t>consists of dynamic verification of the behavior of a program on a finite set of test cases, suitably selected from the usually infinite executions domain, against the expected behavior</a:t>
            </a:r>
            <a:r>
              <a:rPr lang="en-US" dirty="0">
                <a:latin typeface="+mn-lt"/>
                <a:cs typeface="+mn-cs"/>
              </a:rPr>
              <a:t>.</a:t>
            </a:r>
            <a:endParaRPr lang="en-US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663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Testing Axioms</a:t>
            </a: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838200" y="1316038"/>
            <a:ext cx="777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libri" pitchFamily="34" charset="0"/>
              </a:rPr>
              <a:t>It's Impossible to Test a Program Completely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9363" y="21336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The number of possible inputs is very large.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5400" y="37338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The software specification is subjective. You might say that some problem is a bug in the eye of the user.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295400" y="306070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The number of paths through the software is very large.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49363" y="2590800"/>
            <a:ext cx="4405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The number of possible outputs is very large.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6925" y="2057400"/>
            <a:ext cx="2047875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1095375" y="2241550"/>
            <a:ext cx="106363" cy="12065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95375" y="2714625"/>
            <a:ext cx="106363" cy="12065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5375" y="3171825"/>
            <a:ext cx="106363" cy="12065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95375" y="3825875"/>
            <a:ext cx="106363" cy="12065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/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663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Testing Axioms</a:t>
            </a:r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838200" y="1447800"/>
            <a:ext cx="777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libri" pitchFamily="34" charset="0"/>
              </a:rPr>
              <a:t>Software Testing Is a Risk-Based Exercise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6050" y="2565400"/>
            <a:ext cx="3576638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838200" y="1971675"/>
            <a:ext cx="66341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Tester </a:t>
            </a:r>
            <a:r>
              <a:rPr lang="en-US">
                <a:latin typeface="Calibri" pitchFamily="34" charset="0"/>
              </a:rPr>
              <a:t>should define what is most important to test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663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Testing Axioms</a:t>
            </a:r>
          </a:p>
        </p:txBody>
      </p:sp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476375" y="1916113"/>
            <a:ext cx="63515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libri" pitchFamily="34" charset="0"/>
              </a:rPr>
              <a:t>Testing Can't Show That Bugs Don't Exist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2768600"/>
            <a:ext cx="2967037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663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Testing Axioms</a:t>
            </a:r>
          </a:p>
        </p:txBody>
      </p:sp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609600" y="2493963"/>
            <a:ext cx="7772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libri" pitchFamily="34" charset="0"/>
              </a:rPr>
              <a:t>The More Bugs You Find, the More Bugs There 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887663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Testing Axioms</a:t>
            </a:r>
          </a:p>
        </p:txBody>
      </p:sp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609600" y="1628775"/>
            <a:ext cx="77724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latin typeface="Calibri" pitchFamily="34" charset="0"/>
              </a:rPr>
              <a:t>Tester can’t guarantee quality</a:t>
            </a:r>
          </a:p>
          <a:p>
            <a:r>
              <a:rPr lang="en-US" sz="2800" b="1">
                <a:latin typeface="Calibri" pitchFamily="34" charset="0"/>
              </a:rPr>
              <a:t>No application is 100% bug free</a:t>
            </a:r>
          </a:p>
          <a:p>
            <a:r>
              <a:rPr lang="en-US" sz="2800" b="1">
                <a:latin typeface="Calibri" pitchFamily="34" charset="0"/>
              </a:rPr>
              <a:t>Be a customer</a:t>
            </a:r>
          </a:p>
          <a:p>
            <a:r>
              <a:rPr lang="en-US" sz="2800" b="1">
                <a:latin typeface="Calibri" pitchFamily="34" charset="0"/>
              </a:rPr>
              <a:t>Build your credibility</a:t>
            </a:r>
          </a:p>
          <a:p>
            <a:r>
              <a:rPr lang="en-US" sz="2800" b="1">
                <a:latin typeface="Calibri" pitchFamily="34" charset="0"/>
              </a:rPr>
              <a:t>Not all bugs you find will be fixed</a:t>
            </a:r>
            <a:endParaRPr lang="ru-RU" sz="2800" b="1">
              <a:latin typeface="Calibri" pitchFamily="34" charset="0"/>
            </a:endParaRPr>
          </a:p>
          <a:p>
            <a:r>
              <a:rPr lang="en-US" sz="2800" b="1">
                <a:latin typeface="Calibri" pitchFamily="34" charset="0"/>
              </a:rPr>
              <a:t>Follow standards and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2220913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Testing tips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43013" y="3733800"/>
            <a:ext cx="71358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haroni" pitchFamily="2" charset="-79"/>
                <a:cs typeface="Aharoni" pitchFamily="2" charset="-79"/>
              </a:rPr>
              <a:t>The best tester isn’t the one who finds the most bugs or who embarrasses the most programmers. The best tester is the one who gets the most bugs fixed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14438" y="1600200"/>
            <a:ext cx="4362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haroni" pitchFamily="2" charset="-79"/>
                <a:cs typeface="Aharoni" pitchFamily="2" charset="-79"/>
              </a:rPr>
              <a:t>The point of testing is to find bugs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23963" y="2424113"/>
            <a:ext cx="7167562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Aharoni" pitchFamily="2" charset="-79"/>
                <a:cs typeface="Aharoni" pitchFamily="2" charset="-79"/>
              </a:rPr>
              <a:t>Bug reports and bug records are your primary work product.</a:t>
            </a:r>
            <a:r>
              <a:rPr lang="en-US" i="1">
                <a:latin typeface="Aharoni" pitchFamily="2" charset="-79"/>
                <a:cs typeface="Aharoni" pitchFamily="2" charset="-79"/>
              </a:rPr>
              <a:t>  </a:t>
            </a:r>
            <a:r>
              <a:rPr lang="en-US">
                <a:latin typeface="Aharoni" pitchFamily="2" charset="-79"/>
                <a:cs typeface="Aharoni" pitchFamily="2" charset="-79"/>
              </a:rPr>
              <a:t>This is what people outside of the testing group will most notice and most remember of your work</a:t>
            </a:r>
          </a:p>
        </p:txBody>
      </p:sp>
      <p:sp>
        <p:nvSpPr>
          <p:cNvPr id="6" name="Chevron 5"/>
          <p:cNvSpPr/>
          <p:nvPr/>
        </p:nvSpPr>
        <p:spPr>
          <a:xfrm rot="5400000">
            <a:off x="875506" y="1639094"/>
            <a:ext cx="230188" cy="29210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875506" y="2405857"/>
            <a:ext cx="230187" cy="29210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875506" y="3772694"/>
            <a:ext cx="230188" cy="292100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6872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9613" y="4657725"/>
            <a:ext cx="15271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946650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What makes a good tester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00113" y="1425575"/>
            <a:ext cx="6408737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haroni" pitchFamily="2" charset="-79"/>
                <a:cs typeface="Aharoni" pitchFamily="2" charset="-79"/>
              </a:rPr>
              <a:t>Know the technology</a:t>
            </a:r>
          </a:p>
          <a:p>
            <a:pPr>
              <a:lnSpc>
                <a:spcPct val="200000"/>
              </a:lnSpc>
            </a:pPr>
            <a:r>
              <a:rPr lang="en-US">
                <a:latin typeface="Aharoni" pitchFamily="2" charset="-79"/>
                <a:cs typeface="Aharoni" pitchFamily="2" charset="-79"/>
              </a:rPr>
              <a:t>Perfectionist and a realist</a:t>
            </a:r>
          </a:p>
          <a:p>
            <a:pPr>
              <a:lnSpc>
                <a:spcPct val="200000"/>
              </a:lnSpc>
            </a:pPr>
            <a:r>
              <a:rPr lang="en-US" b="1">
                <a:latin typeface="Aharoni" pitchFamily="2" charset="-79"/>
                <a:cs typeface="Aharoni" pitchFamily="2" charset="-79"/>
              </a:rPr>
              <a:t>An explorer</a:t>
            </a:r>
          </a:p>
          <a:p>
            <a:pPr>
              <a:lnSpc>
                <a:spcPct val="200000"/>
              </a:lnSpc>
            </a:pPr>
            <a:r>
              <a:rPr lang="en-US">
                <a:latin typeface="Aharoni" pitchFamily="2" charset="-79"/>
                <a:cs typeface="Aharoni" pitchFamily="2" charset="-79"/>
              </a:rPr>
              <a:t>Troubleshoot</a:t>
            </a:r>
          </a:p>
          <a:p>
            <a:pPr>
              <a:lnSpc>
                <a:spcPct val="200000"/>
              </a:lnSpc>
            </a:pPr>
            <a:r>
              <a:rPr lang="en-US">
                <a:latin typeface="Aharoni" pitchFamily="2" charset="-79"/>
                <a:cs typeface="Aharoni" pitchFamily="2" charset="-79"/>
              </a:rPr>
              <a:t>Possess (</a:t>
            </a:r>
            <a:r>
              <a:rPr lang="ru-RU">
                <a:latin typeface="Aharoni" pitchFamily="2" charset="-79"/>
                <a:cs typeface="Aharoni" pitchFamily="2" charset="-79"/>
              </a:rPr>
              <a:t>обладать</a:t>
            </a:r>
            <a:r>
              <a:rPr lang="en-US">
                <a:latin typeface="Aharoni" pitchFamily="2" charset="-79"/>
                <a:cs typeface="Aharoni" pitchFamily="2" charset="-79"/>
              </a:rPr>
              <a:t>) people skills and tenacity</a:t>
            </a:r>
            <a:r>
              <a:rPr lang="ru-RU">
                <a:latin typeface="Aharoni" pitchFamily="2" charset="-79"/>
                <a:cs typeface="Aharoni" pitchFamily="2" charset="-79"/>
              </a:rPr>
              <a:t> (упорство)</a:t>
            </a:r>
            <a:endParaRPr lang="en-US">
              <a:latin typeface="Aharoni" pitchFamily="2" charset="-79"/>
              <a:cs typeface="Aharoni" pitchFamily="2" charset="-79"/>
            </a:endParaRPr>
          </a:p>
          <a:p>
            <a:pPr>
              <a:lnSpc>
                <a:spcPct val="200000"/>
              </a:lnSpc>
            </a:pPr>
            <a:r>
              <a:rPr lang="en-US">
                <a:latin typeface="Aharoni" pitchFamily="2" charset="-79"/>
                <a:cs typeface="Aharoni" pitchFamily="2" charset="-79"/>
              </a:rPr>
              <a:t>Organized</a:t>
            </a:r>
          </a:p>
          <a:p>
            <a:pPr>
              <a:lnSpc>
                <a:spcPct val="200000"/>
              </a:lnSpc>
            </a:pPr>
            <a:r>
              <a:rPr lang="en-US">
                <a:latin typeface="Aharoni" pitchFamily="2" charset="-79"/>
                <a:cs typeface="Aharoni" pitchFamily="2" charset="-79"/>
              </a:rPr>
              <a:t>Defects are valuable</a:t>
            </a:r>
          </a:p>
        </p:txBody>
      </p:sp>
      <p:pic>
        <p:nvPicPr>
          <p:cNvPr id="37891" name="Picture 2" descr="C:\Users\jkad\Desktop\Trainings\Testing\pics\Software-Testing-training-tip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3663" y="1700213"/>
            <a:ext cx="1528762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7713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Resources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550" y="1484313"/>
            <a:ext cx="4572000" cy="11239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software-testing.ru</a:t>
            </a:r>
            <a:endParaRPr lang="ru-RU" u="sng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habrahabr.ru</a:t>
            </a:r>
            <a:r>
              <a:rPr lang="ru-RU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/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blogs/testing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550" y="2782888"/>
            <a:ext cx="3692525" cy="2308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Blogs: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http://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www.softwaretestinghelp.com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http://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testitquickly.com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http://qaconsulting.ru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971550" y="2781300"/>
            <a:ext cx="3692525" cy="2308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Blogs: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http://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www.softwaretestinghelp.com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http://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testitquickly.com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http://qaconsulting.ru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2" descr="C:\Users\jkad\Desktop\Trainings\SoftReports\Pictures\1238776843_pic_id14985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7563" y="2443163"/>
            <a:ext cx="1581150" cy="19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33400"/>
            <a:ext cx="2017713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4213" y="3430588"/>
            <a:ext cx="7391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What information do you think should be considered when deciding whether it's time to stop testing?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2503488"/>
            <a:ext cx="7391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Why is it impossible to test the program completely? Give an example.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4213" y="1547813"/>
            <a:ext cx="73739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What is the goal of testing?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0413" y="1484313"/>
            <a:ext cx="3825875" cy="1143000"/>
          </a:xfrm>
        </p:spPr>
        <p:txBody>
          <a:bodyPr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ru-RU" sz="2000" dirty="0" smtClean="0"/>
              <a:t>Тестирование программного обеспечения.</a:t>
            </a:r>
            <a:br>
              <a:rPr lang="ru-RU" sz="2000" dirty="0" smtClean="0"/>
            </a:br>
            <a:r>
              <a:rPr lang="ru-RU" sz="2000" dirty="0" smtClean="0"/>
              <a:t>Фундаментальные концепции менеджмента бизнес-приложений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362075"/>
            <a:ext cx="295275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5508625" y="4433888"/>
            <a:ext cx="194945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Сем Канер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Джек Фолк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Енг Кек Нгуен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738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140200" y="1495425"/>
            <a:ext cx="4248150" cy="1873250"/>
          </a:xfrm>
        </p:spPr>
        <p:txBody>
          <a:bodyPr/>
          <a:lstStyle/>
          <a:p>
            <a:pPr algn="l"/>
            <a:r>
              <a:rPr lang="ru-RU" sz="2400" b="1" smtClean="0"/>
              <a:t>Тестирование Дот Ком, или Пособие по жестокому обращению с багами в интернет-стартапах</a:t>
            </a:r>
            <a:endParaRPr lang="ru-RU" sz="240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484313"/>
            <a:ext cx="28575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5508625" y="5302250"/>
            <a:ext cx="1887538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Роман Савин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738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972050" y="1412875"/>
            <a:ext cx="3611563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Быстрое тестирование</a:t>
            </a:r>
          </a:p>
        </p:txBody>
      </p:sp>
      <p:sp>
        <p:nvSpPr>
          <p:cNvPr id="20482" name="TextBox 3"/>
          <p:cNvSpPr txBox="1">
            <a:spLocks noChangeArrowheads="1"/>
          </p:cNvSpPr>
          <p:nvPr/>
        </p:nvSpPr>
        <p:spPr bwMode="auto">
          <a:xfrm>
            <a:off x="5495925" y="4564063"/>
            <a:ext cx="256381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Роберт Калбертсон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Крис Браун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Гэри Кобб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328738"/>
            <a:ext cx="3240088" cy="471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0375" y="404813"/>
            <a:ext cx="1963738" cy="630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427538" y="1393825"/>
            <a:ext cx="4824412" cy="1963738"/>
          </a:xfrm>
        </p:spPr>
        <p:txBody>
          <a:bodyPr/>
          <a:lstStyle/>
          <a:p>
            <a:pPr algn="l"/>
            <a:r>
              <a:rPr lang="ru-RU" sz="2600" smtClean="0"/>
              <a:t>Гибкое тестирование: практическое руководство для тестировщиков ПО и гибких команд</a:t>
            </a:r>
          </a:p>
        </p:txBody>
      </p:sp>
      <p:sp>
        <p:nvSpPr>
          <p:cNvPr id="22530" name="TextBox 3"/>
          <p:cNvSpPr txBox="1">
            <a:spLocks noChangeArrowheads="1"/>
          </p:cNvSpPr>
          <p:nvPr/>
        </p:nvSpPr>
        <p:spPr bwMode="auto">
          <a:xfrm>
            <a:off x="5580063" y="5080000"/>
            <a:ext cx="22050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Лайза Криспин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Джанет Грегори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393825"/>
            <a:ext cx="3313113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738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572000" y="1484313"/>
            <a:ext cx="4176713" cy="1584325"/>
          </a:xfrm>
        </p:spPr>
        <p:txBody>
          <a:bodyPr/>
          <a:lstStyle/>
          <a:p>
            <a:r>
              <a:rPr lang="ru-RU" sz="3000" smtClean="0"/>
              <a:t>Fuzzing: исследование уязвимостей методом грубой силы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339850"/>
            <a:ext cx="3384550" cy="479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Box 6"/>
          <p:cNvSpPr txBox="1">
            <a:spLocks noChangeArrowheads="1"/>
          </p:cNvSpPr>
          <p:nvPr/>
        </p:nvSpPr>
        <p:spPr bwMode="auto">
          <a:xfrm>
            <a:off x="5672138" y="4654550"/>
            <a:ext cx="21240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Майкл Саттон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Адам Грин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ru-RU" sz="2000">
                <a:latin typeface="Calibri" pitchFamily="34" charset="0"/>
              </a:rPr>
              <a:t>Педрам Амини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Testing. 1 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3400"/>
            <a:ext cx="1963738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Literature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Arial" charset="0"/>
              </a:rPr>
              <a:t>Foundations of Software Testing</a:t>
            </a:r>
            <a:endParaRPr lang="ru-RU" sz="4000" smtClean="0">
              <a:latin typeface="Arial" charset="0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39940" name="Picture 4" descr="foundations-of-tes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1474788"/>
            <a:ext cx="3648075" cy="476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2017713" cy="6302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Questions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pic>
        <p:nvPicPr>
          <p:cNvPr id="26626" name="Picture 2" descr="C:\Users\jkad\Desktop\Trainings\Testing\pics\1301523373_face_question_mar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1295400"/>
            <a:ext cx="3359150" cy="335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1336</Words>
  <Application>Microsoft Office PowerPoint</Application>
  <PresentationFormat>On-screen Show (4:3)</PresentationFormat>
  <Paragraphs>131</Paragraphs>
  <Slides>20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Calibri</vt:lpstr>
      <vt:lpstr>Arial</vt:lpstr>
      <vt:lpstr>Aharoni</vt:lpstr>
      <vt:lpstr>Office Theme</vt:lpstr>
      <vt:lpstr>Слайд 1</vt:lpstr>
      <vt:lpstr>Слайд 2</vt:lpstr>
      <vt:lpstr>Тестирование программного обеспечения. Фундаментальные концепции менеджмента бизнес-приложений</vt:lpstr>
      <vt:lpstr>Тестирование Дот Ком, или Пособие по жестокому обращению с багами в интернет-стартапах</vt:lpstr>
      <vt:lpstr>Быстрое тестирование</vt:lpstr>
      <vt:lpstr>Гибкое тестирование: практическое руководство для тестировщиков ПО и гибких команд</vt:lpstr>
      <vt:lpstr>Fuzzing: исследование уязвимостей методом грубой силы</vt:lpstr>
      <vt:lpstr>Foundations of Software Testing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Olexandr Vedmid'</dc:creator>
  <cp:lastModifiedBy>vsta</cp:lastModifiedBy>
  <cp:revision>194</cp:revision>
  <dcterms:created xsi:type="dcterms:W3CDTF">2006-08-16T00:00:00Z</dcterms:created>
  <dcterms:modified xsi:type="dcterms:W3CDTF">2013-10-15T10:40:08Z</dcterms:modified>
</cp:coreProperties>
</file>