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6"/>
  </p:notesMasterIdLst>
  <p:sldIdLst>
    <p:sldId id="280" r:id="rId2"/>
    <p:sldId id="314" r:id="rId3"/>
    <p:sldId id="281" r:id="rId4"/>
    <p:sldId id="311" r:id="rId5"/>
    <p:sldId id="315" r:id="rId6"/>
    <p:sldId id="316" r:id="rId7"/>
    <p:sldId id="317" r:id="rId8"/>
    <p:sldId id="318" r:id="rId9"/>
    <p:sldId id="319" r:id="rId10"/>
    <p:sldId id="320" r:id="rId11"/>
    <p:sldId id="321" r:id="rId12"/>
    <p:sldId id="322" r:id="rId13"/>
    <p:sldId id="323" r:id="rId14"/>
    <p:sldId id="28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3792"/>
    </p:cViewPr>
  </p:notesTextViewPr>
  <p:notesViewPr>
    <p:cSldViewPr>
      <p:cViewPr varScale="1">
        <p:scale>
          <a:sx n="100" d="100"/>
          <a:sy n="100" d="100"/>
        </p:scale>
        <p:origin x="-354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07-Feb-15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Риск</a:t>
            </a:r>
            <a:r>
              <a:rPr lang="ru-RU" baseline="0" dirty="0" smtClean="0"/>
              <a:t> может быть определен как вероятность возникновения события, опасности, угрозы или ситуации, которая выражается в нежелательных последствиях или потенциальной проблеме. Уровень риска определяется вероятностью возникновения неблагоприятного события и его влияния (ущерб, проявляющийся в результате этого события).</a:t>
            </a:r>
            <a:endParaRPr lang="en-US" baseline="0" dirty="0" smtClean="0"/>
          </a:p>
          <a:p>
            <a:endParaRPr lang="en-US" baseline="0" dirty="0" smtClean="0"/>
          </a:p>
          <a:p>
            <a:r>
              <a:rPr lang="ru-RU" b="1" baseline="0" dirty="0" smtClean="0"/>
              <a:t>Риски проекта </a:t>
            </a:r>
            <a:r>
              <a:rPr lang="ru-RU" baseline="0" dirty="0" smtClean="0"/>
              <a:t>– это риски, которые влияют на способность проекта достигнуть его целей, и включают:</a:t>
            </a:r>
            <a:endParaRPr lang="en-US" baseline="0" dirty="0" smtClean="0"/>
          </a:p>
          <a:p>
            <a:r>
              <a:rPr lang="ru-RU" u="sng" baseline="0" dirty="0" smtClean="0"/>
              <a:t>Организационные факторы</a:t>
            </a:r>
            <a:r>
              <a:rPr lang="ru-RU" baseline="0" dirty="0" smtClean="0"/>
              <a:t>:  </a:t>
            </a:r>
            <a:endParaRPr lang="en-US" baseline="0" dirty="0" smtClean="0"/>
          </a:p>
          <a:p>
            <a:r>
              <a:rPr lang="en-US" baseline="0" dirty="0" smtClean="0"/>
              <a:t>	</a:t>
            </a:r>
            <a:r>
              <a:rPr lang="ru-RU" baseline="0" dirty="0" err="1" smtClean="0"/>
              <a:t>o</a:t>
            </a:r>
            <a:r>
              <a:rPr lang="ru-RU" baseline="0" dirty="0" smtClean="0"/>
              <a:t> Недостаток квалификации, подготовки и сотрудников; </a:t>
            </a:r>
            <a:endParaRPr lang="en-US" baseline="0" dirty="0" smtClean="0"/>
          </a:p>
          <a:p>
            <a:r>
              <a:rPr lang="en-US" baseline="0" dirty="0" smtClean="0"/>
              <a:t>	</a:t>
            </a:r>
            <a:r>
              <a:rPr lang="ru-RU" baseline="0" dirty="0" err="1" smtClean="0"/>
              <a:t>o</a:t>
            </a:r>
            <a:r>
              <a:rPr lang="ru-RU" baseline="0" dirty="0" smtClean="0"/>
              <a:t> Личные проблемы сотрудников; </a:t>
            </a:r>
            <a:endParaRPr lang="en-US" baseline="0" dirty="0" smtClean="0"/>
          </a:p>
          <a:p>
            <a:r>
              <a:rPr lang="en-US" baseline="0" dirty="0" smtClean="0"/>
              <a:t>	</a:t>
            </a:r>
            <a:r>
              <a:rPr lang="ru-RU" baseline="0" dirty="0" err="1" smtClean="0"/>
              <a:t>o</a:t>
            </a:r>
            <a:r>
              <a:rPr lang="ru-RU" baseline="0" dirty="0" smtClean="0"/>
              <a:t> Политические проблемы, такие как:</a:t>
            </a:r>
            <a:endParaRPr lang="en-US" baseline="0" dirty="0" smtClean="0"/>
          </a:p>
          <a:p>
            <a:r>
              <a:rPr lang="en-US" baseline="0" dirty="0" smtClean="0"/>
              <a:t>		</a:t>
            </a:r>
            <a:r>
              <a:rPr lang="ru-RU" baseline="0" dirty="0" smtClean="0"/>
              <a:t> </a:t>
            </a:r>
            <a:r>
              <a:rPr lang="ru-RU" baseline="0" dirty="0" err="1" smtClean="0"/>
              <a:t>Тестировщики</a:t>
            </a:r>
            <a:r>
              <a:rPr lang="ru-RU" baseline="0" dirty="0" smtClean="0"/>
              <a:t> в недостаточной степени сообщают о своих проблемах и результатах тестирования; </a:t>
            </a:r>
            <a:endParaRPr lang="en-US" baseline="0" dirty="0" smtClean="0"/>
          </a:p>
          <a:p>
            <a:r>
              <a:rPr lang="en-US" baseline="0" dirty="0" smtClean="0"/>
              <a:t>		</a:t>
            </a:r>
            <a:r>
              <a:rPr lang="ru-RU" baseline="0" dirty="0" smtClean="0"/>
              <a:t> Неспособность следовать информации, полученной во время тестирования или рецензирования (например, не улучшать практики разработки или тестирования); </a:t>
            </a:r>
            <a:endParaRPr lang="en-US" baseline="0" dirty="0" smtClean="0"/>
          </a:p>
          <a:p>
            <a:r>
              <a:rPr lang="en-US" baseline="0" dirty="0" smtClean="0"/>
              <a:t>	</a:t>
            </a:r>
            <a:r>
              <a:rPr lang="ru-RU" baseline="0" dirty="0" err="1" smtClean="0"/>
              <a:t>o</a:t>
            </a:r>
            <a:r>
              <a:rPr lang="ru-RU" baseline="0" dirty="0" smtClean="0"/>
              <a:t> Неверное отношения к тестированию или ложные ожидания (например, не принимать во внимание значение найденных во время тестирования дефектов); </a:t>
            </a:r>
            <a:endParaRPr lang="en-US" baseline="0" dirty="0" smtClean="0"/>
          </a:p>
          <a:p>
            <a:r>
              <a:rPr lang="ru-RU" u="sng" baseline="0" dirty="0" smtClean="0"/>
              <a:t>Технические проблемы</a:t>
            </a:r>
            <a:r>
              <a:rPr lang="ru-RU" baseline="0" dirty="0" smtClean="0"/>
              <a:t>: </a:t>
            </a:r>
            <a:endParaRPr lang="en-US" baseline="0" dirty="0" smtClean="0"/>
          </a:p>
          <a:p>
            <a:r>
              <a:rPr lang="en-US" baseline="0" dirty="0" smtClean="0"/>
              <a:t>	</a:t>
            </a:r>
            <a:r>
              <a:rPr lang="ru-RU" baseline="0" dirty="0" err="1" smtClean="0"/>
              <a:t>o</a:t>
            </a:r>
            <a:r>
              <a:rPr lang="ru-RU" baseline="0" dirty="0" smtClean="0"/>
              <a:t> Проблемы в определении верных требований; </a:t>
            </a:r>
            <a:endParaRPr lang="en-US" baseline="0" dirty="0" smtClean="0"/>
          </a:p>
          <a:p>
            <a:r>
              <a:rPr lang="en-US" baseline="0" dirty="0" smtClean="0"/>
              <a:t>	</a:t>
            </a:r>
            <a:r>
              <a:rPr lang="ru-RU" baseline="0" dirty="0" err="1" smtClean="0"/>
              <a:t>o</a:t>
            </a:r>
            <a:r>
              <a:rPr lang="ru-RU" baseline="0" dirty="0" smtClean="0"/>
              <a:t> Объем, при котором требования не могут соответствовать заданным ограничениям; </a:t>
            </a:r>
            <a:endParaRPr lang="en-US" baseline="0" dirty="0" smtClean="0"/>
          </a:p>
          <a:p>
            <a:r>
              <a:rPr lang="en-US" baseline="0" dirty="0" smtClean="0"/>
              <a:t>	</a:t>
            </a:r>
            <a:r>
              <a:rPr lang="ru-RU" baseline="0" dirty="0" err="1" smtClean="0"/>
              <a:t>o</a:t>
            </a:r>
            <a:r>
              <a:rPr lang="ru-RU" baseline="0" dirty="0" smtClean="0"/>
              <a:t> Вовремя не готово тестовое окружение; </a:t>
            </a:r>
            <a:endParaRPr lang="en-US" baseline="0" dirty="0" smtClean="0"/>
          </a:p>
          <a:p>
            <a:r>
              <a:rPr lang="en-US" baseline="0" dirty="0" smtClean="0"/>
              <a:t>	</a:t>
            </a:r>
            <a:r>
              <a:rPr lang="ru-RU" baseline="0" dirty="0" err="1" smtClean="0"/>
              <a:t>o</a:t>
            </a:r>
            <a:r>
              <a:rPr lang="ru-RU" baseline="0" dirty="0" smtClean="0"/>
              <a:t> Позднее преобразование данных, планирование миграции и разработки тестовых данных и средств </a:t>
            </a:r>
            <a:r>
              <a:rPr lang="ru-RU" baseline="0" dirty="0" err="1" smtClean="0"/>
              <a:t>преобразования\миграции</a:t>
            </a:r>
            <a:r>
              <a:rPr lang="ru-RU" baseline="0" dirty="0" smtClean="0"/>
              <a:t> тестовых данных; </a:t>
            </a:r>
            <a:endParaRPr lang="en-US" baseline="0" dirty="0" smtClean="0"/>
          </a:p>
          <a:p>
            <a:r>
              <a:rPr lang="en-US" baseline="0" dirty="0" smtClean="0"/>
              <a:t>	</a:t>
            </a:r>
            <a:r>
              <a:rPr lang="ru-RU" baseline="0" dirty="0" err="1" smtClean="0"/>
              <a:t>o</a:t>
            </a:r>
            <a:r>
              <a:rPr lang="ru-RU" baseline="0" dirty="0" smtClean="0"/>
              <a:t> Низкое качество проектирования, кода, конфигурационных и тестовых данных и тестов; </a:t>
            </a:r>
            <a:endParaRPr lang="en-US" baseline="0" dirty="0" smtClean="0"/>
          </a:p>
          <a:p>
            <a:r>
              <a:rPr lang="ru-RU" u="sng" baseline="0" dirty="0" smtClean="0"/>
              <a:t>Проблема поставщика</a:t>
            </a:r>
            <a:r>
              <a:rPr lang="ru-RU" baseline="0" dirty="0" smtClean="0"/>
              <a:t>: </a:t>
            </a:r>
          </a:p>
          <a:p>
            <a:r>
              <a:rPr lang="en-US" baseline="0" dirty="0" smtClean="0"/>
              <a:t>	</a:t>
            </a:r>
            <a:r>
              <a:rPr lang="ru-RU" baseline="0" dirty="0" err="1" smtClean="0"/>
              <a:t>o</a:t>
            </a:r>
            <a:r>
              <a:rPr lang="ru-RU" baseline="0" dirty="0" smtClean="0"/>
              <a:t> Отказ третьей стороны; </a:t>
            </a:r>
            <a:endParaRPr lang="en-US" baseline="0" dirty="0" smtClean="0"/>
          </a:p>
          <a:p>
            <a:r>
              <a:rPr lang="en-US" baseline="0" dirty="0" smtClean="0"/>
              <a:t>	</a:t>
            </a:r>
            <a:r>
              <a:rPr lang="ru-RU" baseline="0" dirty="0" err="1" smtClean="0"/>
              <a:t>o</a:t>
            </a:r>
            <a:r>
              <a:rPr lang="ru-RU" baseline="0" dirty="0" smtClean="0"/>
              <a:t> Проблемы контракта. </a:t>
            </a:r>
            <a:endParaRPr lang="en-US" baseline="0" dirty="0" smtClean="0"/>
          </a:p>
          <a:p>
            <a:endParaRPr lang="en-US" baseline="0" dirty="0" smtClean="0"/>
          </a:p>
          <a:p>
            <a:r>
              <a:rPr lang="ru-RU" baseline="0" dirty="0" smtClean="0"/>
              <a:t>При анализе, управлении и уменьшении этих рисков менеджер тестирования должен следовать хорошо обоснованным принципам управления проектом. «Стандарт по тестовой Документации для Программного Обеспечения» (IEEE </a:t>
            </a:r>
            <a:r>
              <a:rPr lang="ru-RU" baseline="0" dirty="0" err="1" smtClean="0"/>
              <a:t>Std</a:t>
            </a:r>
            <a:r>
              <a:rPr lang="ru-RU" baseline="0" dirty="0" smtClean="0"/>
              <a:t> 829-1998) содержит шаблон плана тестирования, требующий определения рисков и непредвиденных обстоятельств. </a:t>
            </a:r>
            <a:endParaRPr lang="en-US" baseline="0" dirty="0" smtClean="0"/>
          </a:p>
          <a:p>
            <a:endParaRPr lang="en-US" baseline="0" dirty="0" smtClean="0"/>
          </a:p>
          <a:p>
            <a:r>
              <a:rPr lang="ru-RU" b="1" baseline="0" dirty="0" smtClean="0"/>
              <a:t>Риски продукта</a:t>
            </a:r>
            <a:r>
              <a:rPr lang="ru-RU" baseline="0" dirty="0" smtClean="0"/>
              <a:t> – это потенциальные области сбоя (неблагоприятные будущие события или опасность) в ПО или системе, т.к. они подвергают риску качество продукта, например:</a:t>
            </a:r>
            <a:endParaRPr lang="en-US" baseline="0" dirty="0" smtClean="0"/>
          </a:p>
          <a:p>
            <a:pPr>
              <a:buFont typeface="Courier New" pitchFamily="49" charset="0"/>
              <a:buChar char="o"/>
            </a:pPr>
            <a:r>
              <a:rPr lang="ru-RU" baseline="0" dirty="0" smtClean="0"/>
              <a:t>Поставка потенциально ненадежного ПО;</a:t>
            </a:r>
            <a:endParaRPr lang="en-US" baseline="0" dirty="0" smtClean="0"/>
          </a:p>
          <a:p>
            <a:pPr>
              <a:buFont typeface="Courier New" pitchFamily="49" charset="0"/>
              <a:buChar char="o"/>
            </a:pPr>
            <a:r>
              <a:rPr lang="ru-RU" baseline="0" dirty="0" smtClean="0"/>
              <a:t>Возможность того, что </a:t>
            </a:r>
            <a:r>
              <a:rPr lang="ru-RU" baseline="0" dirty="0" err="1" smtClean="0"/>
              <a:t>программное\аппаратное</a:t>
            </a:r>
            <a:r>
              <a:rPr lang="ru-RU" baseline="0" dirty="0" smtClean="0"/>
              <a:t> обеспечение может нанести вред человеку или компании;</a:t>
            </a:r>
            <a:endParaRPr lang="en-US" baseline="0" dirty="0" smtClean="0"/>
          </a:p>
          <a:p>
            <a:pPr>
              <a:buFont typeface="Courier New" pitchFamily="49" charset="0"/>
              <a:buChar char="o"/>
            </a:pPr>
            <a:r>
              <a:rPr lang="ru-RU" baseline="0" dirty="0" smtClean="0"/>
              <a:t>Плохие характеристики ПО (например, функциональность, надежность, удобство использования или производительность);</a:t>
            </a:r>
            <a:endParaRPr lang="en-US" baseline="0" dirty="0" smtClean="0"/>
          </a:p>
          <a:p>
            <a:pPr>
              <a:buFont typeface="Courier New" pitchFamily="49" charset="0"/>
              <a:buChar char="o"/>
            </a:pPr>
            <a:r>
              <a:rPr lang="ru-RU" baseline="0" dirty="0" smtClean="0"/>
              <a:t>Неполнота и низкое качество данных (например, проблемы миграции, преобразования и перемещения данных, отклонение от стандарта данных);</a:t>
            </a:r>
            <a:endParaRPr lang="en-US" baseline="0" dirty="0" smtClean="0"/>
          </a:p>
          <a:p>
            <a:pPr>
              <a:buFont typeface="Courier New" pitchFamily="49" charset="0"/>
              <a:buChar char="o"/>
            </a:pPr>
            <a:r>
              <a:rPr lang="ru-RU" baseline="0" dirty="0" smtClean="0"/>
              <a:t>ПО, которое не выполняет предполагаемых функций.</a:t>
            </a:r>
            <a:endParaRPr lang="en-US" baseline="0" dirty="0" smtClean="0"/>
          </a:p>
          <a:p>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endParaRPr lang="ru-RU" sz="1200" b="0" i="0"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sz="1200" b="0" i="0" kern="1200" dirty="0" smtClean="0">
                <a:solidFill>
                  <a:schemeClr val="tx1"/>
                </a:solidFill>
                <a:latin typeface="+mn-lt"/>
                <a:ea typeface="+mn-ea"/>
                <a:cs typeface="+mn-cs"/>
              </a:rPr>
              <a:t>Принципы эффективного написание отчетов:</a:t>
            </a:r>
          </a:p>
          <a:p>
            <a:r>
              <a:rPr lang="ru-RU" sz="1200" b="0" i="0" kern="1200" dirty="0" smtClean="0">
                <a:solidFill>
                  <a:schemeClr val="tx1"/>
                </a:solidFill>
                <a:latin typeface="+mn-lt"/>
                <a:ea typeface="+mn-ea"/>
                <a:cs typeface="+mn-cs"/>
              </a:rPr>
              <a:t>Отчеты как можно раньше, часто</a:t>
            </a:r>
          </a:p>
          <a:p>
            <a:r>
              <a:rPr lang="ru-RU" sz="1200" b="0" i="0" kern="1200" dirty="0" smtClean="0">
                <a:solidFill>
                  <a:schemeClr val="tx1"/>
                </a:solidFill>
                <a:latin typeface="+mn-lt"/>
                <a:ea typeface="+mn-ea"/>
                <a:cs typeface="+mn-cs"/>
              </a:rPr>
              <a:t>Отчеты</a:t>
            </a:r>
            <a:r>
              <a:rPr lang="ru-RU" sz="1200" b="0" i="0" kern="1200" baseline="0" dirty="0" smtClean="0">
                <a:solidFill>
                  <a:schemeClr val="tx1"/>
                </a:solidFill>
                <a:latin typeface="+mn-lt"/>
                <a:ea typeface="+mn-ea"/>
                <a:cs typeface="+mn-cs"/>
              </a:rPr>
              <a:t> хорошо визуализированы (используйте диаграммы, таблицы, все, что может помочь всем заинтересованным людям просто взглянув на вид отчета, понять все хорошо или плохо)</a:t>
            </a:r>
          </a:p>
          <a:p>
            <a:r>
              <a:rPr lang="ru-RU" sz="1200" b="0" i="0" kern="1200" dirty="0" smtClean="0">
                <a:solidFill>
                  <a:schemeClr val="tx1"/>
                </a:solidFill>
                <a:latin typeface="+mn-lt"/>
                <a:ea typeface="+mn-ea"/>
                <a:cs typeface="+mn-cs"/>
              </a:rPr>
              <a:t>Пользуйтесь интуицией, не бойтесь выразить свое</a:t>
            </a:r>
            <a:r>
              <a:rPr lang="ru-RU" sz="1200" b="0" i="0" kern="1200" baseline="0" dirty="0" smtClean="0">
                <a:solidFill>
                  <a:schemeClr val="tx1"/>
                </a:solidFill>
                <a:latin typeface="+mn-lt"/>
                <a:ea typeface="+mn-ea"/>
                <a:cs typeface="+mn-cs"/>
              </a:rPr>
              <a:t> мнение</a:t>
            </a:r>
          </a:p>
          <a:p>
            <a:r>
              <a:rPr lang="ru-RU" sz="1200" b="0" i="0" kern="1200" baseline="0" dirty="0" smtClean="0">
                <a:solidFill>
                  <a:schemeClr val="tx1"/>
                </a:solidFill>
                <a:latin typeface="+mn-lt"/>
                <a:ea typeface="+mn-ea"/>
                <a:cs typeface="+mn-cs"/>
              </a:rPr>
              <a:t>Используйте только проверенную статистику</a:t>
            </a:r>
          </a:p>
          <a:p>
            <a:r>
              <a:rPr lang="ru-RU" sz="1200" b="0" i="0" kern="1200" baseline="0" dirty="0" smtClean="0">
                <a:solidFill>
                  <a:schemeClr val="tx1"/>
                </a:solidFill>
                <a:latin typeface="+mn-lt"/>
                <a:ea typeface="+mn-ea"/>
                <a:cs typeface="+mn-cs"/>
              </a:rPr>
              <a:t>Объединяйте данные правильно (не сравнивайте мягкое и цветное </a:t>
            </a:r>
            <a:r>
              <a:rPr lang="ru-RU" sz="1200" b="0" i="0" kern="1200" baseline="0" dirty="0" smtClean="0">
                <a:solidFill>
                  <a:schemeClr val="tx1"/>
                </a:solidFill>
                <a:latin typeface="+mn-lt"/>
                <a:ea typeface="+mn-ea"/>
                <a:cs typeface="+mn-cs"/>
                <a:sym typeface="Wingdings" pitchFamily="2" charset="2"/>
              </a:rPr>
              <a:t></a:t>
            </a:r>
            <a:r>
              <a:rPr lang="ru-RU" sz="1200" b="0" i="0" kern="1200" baseline="0" dirty="0" smtClean="0">
                <a:solidFill>
                  <a:schemeClr val="tx1"/>
                </a:solidFill>
                <a:latin typeface="+mn-lt"/>
                <a:ea typeface="+mn-ea"/>
                <a:cs typeface="+mn-cs"/>
              </a:rPr>
              <a:t>)</a:t>
            </a:r>
          </a:p>
          <a:p>
            <a:r>
              <a:rPr lang="ru-RU" sz="1200" b="0" i="0" kern="1200" baseline="0" dirty="0" smtClean="0">
                <a:solidFill>
                  <a:schemeClr val="tx1"/>
                </a:solidFill>
                <a:latin typeface="+mn-lt"/>
                <a:ea typeface="+mn-ea"/>
                <a:cs typeface="+mn-cs"/>
              </a:rPr>
              <a:t>Подводите итоги</a:t>
            </a:r>
          </a:p>
          <a:p>
            <a:r>
              <a:rPr lang="ru-RU" sz="1200" b="0" i="0" kern="1200" baseline="0" dirty="0" smtClean="0">
                <a:solidFill>
                  <a:schemeClr val="tx1"/>
                </a:solidFill>
                <a:latin typeface="+mn-lt"/>
                <a:ea typeface="+mn-ea"/>
                <a:cs typeface="+mn-cs"/>
              </a:rPr>
              <a:t>Видоизменяйте отчеты в зависимости от целевой аудитории</a:t>
            </a:r>
          </a:p>
          <a:p>
            <a:r>
              <a:rPr lang="ru-RU" sz="1200" b="0" i="0" kern="1200" baseline="0" dirty="0" smtClean="0">
                <a:solidFill>
                  <a:schemeClr val="tx1"/>
                </a:solidFill>
                <a:latin typeface="+mn-lt"/>
                <a:ea typeface="+mn-ea"/>
                <a:cs typeface="+mn-cs"/>
              </a:rPr>
              <a:t>Используйте краткие выводы</a:t>
            </a:r>
          </a:p>
          <a:p>
            <a:r>
              <a:rPr lang="ru-RU" sz="1200" b="0" i="0" kern="1200" baseline="0" dirty="0" smtClean="0">
                <a:solidFill>
                  <a:schemeClr val="tx1"/>
                </a:solidFill>
                <a:latin typeface="+mn-lt"/>
                <a:ea typeface="+mn-ea"/>
                <a:cs typeface="+mn-cs"/>
              </a:rPr>
              <a:t>Убедитесь, что данные, использованные в отчете, доступны всем, кто этот отчет читает</a:t>
            </a:r>
          </a:p>
          <a:p>
            <a:endParaRPr lang="ru-RU" sz="1200" b="0" i="0"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TEST8</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dirty="0" smtClean="0"/>
              <a:t>Test planning has which of the following major tasks?</a:t>
            </a:r>
          </a:p>
          <a:p>
            <a:endParaRPr lang="en-US" dirty="0" smtClean="0"/>
          </a:p>
          <a:p>
            <a:pPr marL="285750" indent="-285750">
              <a:buAutoNum type="romanLcPeriod"/>
            </a:pPr>
            <a:r>
              <a:rPr lang="en-US" dirty="0" smtClean="0"/>
              <a:t>Determining the scope and risks, and identifying the objectives of testing. </a:t>
            </a:r>
          </a:p>
          <a:p>
            <a:pPr marL="285750" indent="-285750">
              <a:buAutoNum type="romanLcPeriod"/>
            </a:pPr>
            <a:r>
              <a:rPr lang="en-US" dirty="0" smtClean="0"/>
              <a:t>Determining the test approach (</a:t>
            </a:r>
            <a:r>
              <a:rPr lang="en-US" dirty="0" err="1" smtClean="0"/>
              <a:t>techniques,test</a:t>
            </a:r>
            <a:r>
              <a:rPr lang="en-US" dirty="0" smtClean="0"/>
              <a:t> items, coverage, identifying and interfacing the teams involved in testing , </a:t>
            </a:r>
            <a:r>
              <a:rPr lang="en-US" dirty="0" err="1" smtClean="0"/>
              <a:t>testware</a:t>
            </a:r>
            <a:r>
              <a:rPr lang="en-US" dirty="0" smtClean="0"/>
              <a:t>) </a:t>
            </a:r>
          </a:p>
          <a:p>
            <a:pPr marL="285750" indent="-285750">
              <a:buAutoNum type="romanLcPeriod"/>
            </a:pPr>
            <a:r>
              <a:rPr lang="en-US" dirty="0" smtClean="0"/>
              <a:t>Reviewing the Test Basis (such as </a:t>
            </a:r>
            <a:r>
              <a:rPr lang="en-US" dirty="0" err="1" smtClean="0"/>
              <a:t>requirements,architecture,design,interface</a:t>
            </a:r>
            <a:r>
              <a:rPr lang="en-US" dirty="0" smtClean="0"/>
              <a:t>) </a:t>
            </a:r>
          </a:p>
          <a:p>
            <a:pPr marL="285750" indent="-285750">
              <a:buAutoNum type="romanLcPeriod"/>
            </a:pPr>
            <a:r>
              <a:rPr lang="en-US" dirty="0" smtClean="0"/>
              <a:t>Determining the exit criteria. </a:t>
            </a:r>
          </a:p>
          <a:p>
            <a:pPr marL="285750" indent="-285750">
              <a:buAutoNum type="romanLcPeriod"/>
            </a:pPr>
            <a:endParaRPr lang="en-US" dirty="0" smtClean="0"/>
          </a:p>
          <a:p>
            <a:pPr marL="285750" indent="-285750">
              <a:buNone/>
            </a:pPr>
            <a:r>
              <a:rPr lang="en-US" dirty="0" smtClean="0"/>
              <a:t>A </a:t>
            </a:r>
            <a:r>
              <a:rPr lang="en-US" dirty="0" err="1" smtClean="0"/>
              <a:t>i,ii,iv</a:t>
            </a:r>
            <a:r>
              <a:rPr lang="en-US" dirty="0" smtClean="0"/>
              <a:t> are true and iii is false </a:t>
            </a:r>
          </a:p>
          <a:p>
            <a:pPr marL="285750" indent="-285750">
              <a:buNone/>
            </a:pPr>
            <a:r>
              <a:rPr lang="en-US" dirty="0" smtClean="0"/>
              <a:t>B </a:t>
            </a:r>
            <a:r>
              <a:rPr lang="en-US" dirty="0" err="1" smtClean="0"/>
              <a:t>i</a:t>
            </a:r>
            <a:r>
              <a:rPr lang="en-US" dirty="0" smtClean="0"/>
              <a:t>, iii, iv are true and ii is false </a:t>
            </a:r>
          </a:p>
          <a:p>
            <a:pPr marL="285750" indent="-285750">
              <a:buNone/>
            </a:pPr>
            <a:r>
              <a:rPr lang="en-US" dirty="0" smtClean="0"/>
              <a:t>C </a:t>
            </a:r>
            <a:r>
              <a:rPr lang="en-US" dirty="0" err="1" smtClean="0"/>
              <a:t>i,ii</a:t>
            </a:r>
            <a:r>
              <a:rPr lang="en-US" dirty="0" smtClean="0"/>
              <a:t> are true and </a:t>
            </a:r>
            <a:r>
              <a:rPr lang="en-US" dirty="0" err="1" smtClean="0"/>
              <a:t>iii,iv</a:t>
            </a:r>
            <a:r>
              <a:rPr lang="en-US" dirty="0" smtClean="0"/>
              <a:t> are false </a:t>
            </a:r>
          </a:p>
          <a:p>
            <a:pPr marL="285750" indent="-285750">
              <a:buNone/>
            </a:pPr>
            <a:r>
              <a:rPr lang="en-US" dirty="0" smtClean="0"/>
              <a:t>D </a:t>
            </a:r>
            <a:r>
              <a:rPr lang="en-US" dirty="0" err="1" smtClean="0"/>
              <a:t>ii,iii,iv</a:t>
            </a:r>
            <a:r>
              <a:rPr lang="en-US" dirty="0" smtClean="0"/>
              <a:t> are true and </a:t>
            </a:r>
            <a:r>
              <a:rPr lang="en-US" dirty="0" err="1" smtClean="0"/>
              <a:t>i</a:t>
            </a:r>
            <a:r>
              <a:rPr lang="en-US" dirty="0" smtClean="0"/>
              <a:t> is false </a:t>
            </a:r>
            <a:r>
              <a:rPr lang="en-US" dirty="0" smtClean="0"/>
              <a:t/>
            </a:r>
            <a:br>
              <a:rPr lang="en-US" dirty="0" smtClean="0"/>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dirty="0" smtClean="0"/>
              <a:t>Deciding How much testing is enough should take into account :</a:t>
            </a:r>
          </a:p>
          <a:p>
            <a:endParaRPr lang="en-US" dirty="0" smtClean="0"/>
          </a:p>
          <a:p>
            <a:pPr marL="285750" indent="-285750">
              <a:buAutoNum type="romanLcPeriod"/>
            </a:pPr>
            <a:r>
              <a:rPr lang="en-US" dirty="0" smtClean="0"/>
              <a:t>Level of Risk including Technical and Business product and project risk </a:t>
            </a:r>
          </a:p>
          <a:p>
            <a:pPr marL="285750" indent="-285750">
              <a:buAutoNum type="romanLcPeriod"/>
            </a:pPr>
            <a:r>
              <a:rPr lang="en-US" dirty="0" smtClean="0"/>
              <a:t>Project constraints such as time and budget </a:t>
            </a:r>
          </a:p>
          <a:p>
            <a:pPr marL="285750" indent="-285750">
              <a:buAutoNum type="romanLcPeriod"/>
            </a:pPr>
            <a:r>
              <a:rPr lang="en-US" dirty="0" smtClean="0"/>
              <a:t>Size of Testing Team </a:t>
            </a:r>
          </a:p>
          <a:p>
            <a:pPr marL="285750" indent="-285750">
              <a:buAutoNum type="romanLcPeriod"/>
            </a:pPr>
            <a:r>
              <a:rPr lang="en-US" dirty="0" smtClean="0"/>
              <a:t>Size of the Development Team </a:t>
            </a:r>
          </a:p>
          <a:p>
            <a:pPr marL="285750" indent="-285750">
              <a:buAutoNum type="romanLcPeriod"/>
            </a:pPr>
            <a:endParaRPr lang="en-US" dirty="0" smtClean="0"/>
          </a:p>
          <a:p>
            <a:pPr marL="285750" indent="-285750">
              <a:buNone/>
            </a:pPr>
            <a:r>
              <a:rPr lang="en-US" dirty="0" smtClean="0"/>
              <a:t>A </a:t>
            </a:r>
            <a:r>
              <a:rPr lang="en-US" dirty="0" err="1" smtClean="0"/>
              <a:t>i</a:t>
            </a:r>
            <a:r>
              <a:rPr lang="en-US" dirty="0" smtClean="0"/>
              <a:t>, ii, iii are true and iv is false </a:t>
            </a:r>
          </a:p>
          <a:p>
            <a:pPr marL="285750" indent="-285750">
              <a:buNone/>
            </a:pPr>
            <a:r>
              <a:rPr lang="en-US" dirty="0" smtClean="0"/>
              <a:t>B </a:t>
            </a:r>
            <a:r>
              <a:rPr lang="en-US" dirty="0" err="1" smtClean="0"/>
              <a:t>i</a:t>
            </a:r>
            <a:r>
              <a:rPr lang="en-US" dirty="0" smtClean="0"/>
              <a:t>, iii, iv are true and ii is false </a:t>
            </a:r>
          </a:p>
          <a:p>
            <a:pPr marL="285750" indent="-285750">
              <a:buNone/>
            </a:pPr>
            <a:r>
              <a:rPr lang="en-US" dirty="0" smtClean="0"/>
              <a:t>C </a:t>
            </a:r>
            <a:r>
              <a:rPr lang="en-US" dirty="0" err="1" smtClean="0"/>
              <a:t>i</a:t>
            </a:r>
            <a:r>
              <a:rPr lang="en-US" dirty="0" smtClean="0"/>
              <a:t>, ii are true and iii, iv are false </a:t>
            </a:r>
          </a:p>
          <a:p>
            <a:pPr marL="285750" indent="-285750">
              <a:buNone/>
            </a:pPr>
            <a:r>
              <a:rPr lang="en-US" dirty="0" smtClean="0"/>
              <a:t>D ii, iii, iv are true and </a:t>
            </a:r>
            <a:r>
              <a:rPr lang="en-US" dirty="0" err="1" smtClean="0"/>
              <a:t>i</a:t>
            </a:r>
            <a:r>
              <a:rPr lang="en-US" dirty="0" smtClean="0"/>
              <a:t> is false </a:t>
            </a:r>
          </a:p>
          <a:p>
            <a:pPr marL="285750" indent="-285750">
              <a:buNone/>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dirty="0" smtClean="0"/>
              <a:t>The structure of </a:t>
            </a:r>
            <a:r>
              <a:rPr lang="en-US" dirty="0" smtClean="0"/>
              <a:t>the results for each level of the designated testing activities</a:t>
            </a:r>
            <a:r>
              <a:rPr lang="en-US" dirty="0" smtClean="0"/>
              <a:t> is covered in the Standard for Software Test Documentation IEEE 829 and is called as :</a:t>
            </a:r>
          </a:p>
          <a:p>
            <a:endParaRPr lang="en-US" dirty="0" smtClean="0"/>
          </a:p>
          <a:p>
            <a:r>
              <a:rPr lang="en-US" dirty="0" smtClean="0"/>
              <a:t>A Anomaly Report </a:t>
            </a:r>
          </a:p>
          <a:p>
            <a:r>
              <a:rPr lang="en-US" dirty="0" smtClean="0"/>
              <a:t>B Defect Report </a:t>
            </a:r>
          </a:p>
          <a:p>
            <a:r>
              <a:rPr lang="en-US" dirty="0" smtClean="0"/>
              <a:t>C Test Defect Report </a:t>
            </a:r>
          </a:p>
          <a:p>
            <a:r>
              <a:rPr lang="en-US" dirty="0" smtClean="0"/>
              <a:t>D Master test</a:t>
            </a:r>
            <a:r>
              <a:rPr lang="en-US" baseline="0" dirty="0" smtClean="0"/>
              <a:t> report</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dirty="0" smtClean="0"/>
              <a:t>IEEE 829 test plan documentation standard contains all of the following except:</a:t>
            </a:r>
          </a:p>
          <a:p>
            <a:endParaRPr lang="en-US" dirty="0" smtClean="0"/>
          </a:p>
          <a:p>
            <a:r>
              <a:rPr lang="en-US" dirty="0" smtClean="0"/>
              <a:t>A test items </a:t>
            </a:r>
          </a:p>
          <a:p>
            <a:r>
              <a:rPr lang="en-US" dirty="0" smtClean="0"/>
              <a:t>B test deliverables </a:t>
            </a:r>
          </a:p>
          <a:p>
            <a:r>
              <a:rPr lang="en-US" dirty="0" smtClean="0"/>
              <a:t>C test tasks </a:t>
            </a:r>
          </a:p>
          <a:p>
            <a:r>
              <a:rPr lang="en-US" dirty="0" smtClean="0"/>
              <a:t>D test environment </a:t>
            </a:r>
          </a:p>
          <a:p>
            <a:r>
              <a:rPr lang="en-US" dirty="0" smtClean="0"/>
              <a:t>E test specification</a:t>
            </a:r>
            <a:endParaRPr lang="en-US" dirty="0" smtClean="0"/>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baseline="0" dirty="0" smtClean="0"/>
          </a:p>
          <a:p>
            <a:r>
              <a:rPr lang="en-US" dirty="0" smtClean="0"/>
              <a:t>Testing should be stopped when:</a:t>
            </a:r>
          </a:p>
          <a:p>
            <a:endParaRPr lang="en-US" dirty="0" smtClean="0"/>
          </a:p>
          <a:p>
            <a:r>
              <a:rPr lang="en-US" dirty="0" smtClean="0"/>
              <a:t>A all the planned tests have been run </a:t>
            </a:r>
          </a:p>
          <a:p>
            <a:r>
              <a:rPr lang="en-US" dirty="0" smtClean="0"/>
              <a:t>B time has run out </a:t>
            </a:r>
          </a:p>
          <a:p>
            <a:r>
              <a:rPr lang="en-US" dirty="0" smtClean="0"/>
              <a:t>C all faults have been fixed correctly </a:t>
            </a:r>
          </a:p>
          <a:p>
            <a:r>
              <a:rPr lang="en-US" dirty="0" smtClean="0"/>
              <a:t>D both a) and c) </a:t>
            </a:r>
          </a:p>
          <a:p>
            <a:r>
              <a:rPr lang="en-US" dirty="0" smtClean="0"/>
              <a:t>E it depends on the risks for the system being tested </a:t>
            </a:r>
          </a:p>
          <a:p>
            <a:endParaRPr lang="en-US"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Риски используются для определения того, где начинать тестирование и каким аспектам уделить большее внимание, тестирование используется для уменьшения риска возникновения неблагоприятных эффектов или их последствий. </a:t>
            </a:r>
            <a:endParaRPr lang="en-US" dirty="0" smtClean="0"/>
          </a:p>
          <a:p>
            <a:endParaRPr lang="en-US" dirty="0" smtClean="0"/>
          </a:p>
          <a:p>
            <a:r>
              <a:rPr lang="ru-RU" dirty="0" smtClean="0"/>
              <a:t>Риски продукта – это особенный тип рисков, который влияет на успех продукта. </a:t>
            </a:r>
            <a:endParaRPr lang="en-US" dirty="0" smtClean="0"/>
          </a:p>
          <a:p>
            <a:endParaRPr lang="en-US" dirty="0" smtClean="0"/>
          </a:p>
          <a:p>
            <a:r>
              <a:rPr lang="ru-RU" dirty="0" smtClean="0"/>
              <a:t>Тестирование как действие, контролирующее риски, позволяет определить остаточные риски путем измерения эффективности исправления критичных дефектов и плана на случай непредвиденных обстоятельств. </a:t>
            </a:r>
            <a:endParaRPr lang="en-US" dirty="0" smtClean="0"/>
          </a:p>
          <a:p>
            <a:endParaRPr lang="en-US" dirty="0" smtClean="0"/>
          </a:p>
          <a:p>
            <a:r>
              <a:rPr lang="ru-RU" b="1" dirty="0" smtClean="0"/>
              <a:t>Подход к тестированию, основанный на рисках</a:t>
            </a:r>
            <a:r>
              <a:rPr lang="ru-RU" dirty="0" smtClean="0"/>
              <a:t>, предоставляет превентивные возможности уменьшения рисков продукта, начиная с ранних стадий проекта. Он включает в себя идентификацию рисков продукта и их использование в планировании и контроле тестирования, требованиях, подготовке и выполнении тестов. </a:t>
            </a:r>
            <a:endParaRPr lang="en-US" dirty="0" smtClean="0"/>
          </a:p>
          <a:p>
            <a:endParaRPr lang="en-US" dirty="0" smtClean="0"/>
          </a:p>
          <a:p>
            <a:r>
              <a:rPr lang="ru-RU" b="1" dirty="0" smtClean="0"/>
              <a:t>В подходе, основанном на рисках, их можно использовать для:</a:t>
            </a:r>
            <a:endParaRPr lang="en-US" b="1" dirty="0" smtClean="0"/>
          </a:p>
          <a:p>
            <a:pPr>
              <a:buFont typeface="Courier New" pitchFamily="49" charset="0"/>
              <a:buChar char="o"/>
            </a:pPr>
            <a:r>
              <a:rPr lang="ru-RU" dirty="0" smtClean="0"/>
              <a:t>Определения методики тестирования для использования;</a:t>
            </a:r>
            <a:endParaRPr lang="en-US" dirty="0" smtClean="0"/>
          </a:p>
          <a:p>
            <a:pPr>
              <a:buFont typeface="Courier New" pitchFamily="49" charset="0"/>
              <a:buChar char="o"/>
            </a:pPr>
            <a:r>
              <a:rPr lang="ru-RU" dirty="0" smtClean="0"/>
              <a:t>Определения объема тестирования, которое должно быть выполнено;</a:t>
            </a:r>
            <a:endParaRPr lang="en-US" dirty="0" smtClean="0"/>
          </a:p>
          <a:p>
            <a:pPr>
              <a:buFont typeface="Courier New" pitchFamily="49" charset="0"/>
              <a:buChar char="o"/>
            </a:pPr>
            <a:r>
              <a:rPr lang="ru-RU" dirty="0" smtClean="0"/>
              <a:t>Установления приоритетов для тестирования, что бы найти критичные дефекты как можно раньше;</a:t>
            </a:r>
            <a:endParaRPr lang="en-US" dirty="0" smtClean="0"/>
          </a:p>
          <a:p>
            <a:pPr>
              <a:buFont typeface="Courier New" pitchFamily="49" charset="0"/>
              <a:buChar char="o"/>
            </a:pPr>
            <a:r>
              <a:rPr lang="ru-RU" dirty="0" smtClean="0"/>
              <a:t>Определения, нужны ли дополнительные, не связанные с тестированием действия по уменьшению рисков (например, проведение тренинга для неопытных проектировщиков). </a:t>
            </a:r>
          </a:p>
          <a:p>
            <a:endParaRPr lang="en-US" dirty="0" smtClean="0"/>
          </a:p>
          <a:p>
            <a:r>
              <a:rPr lang="ru-RU" dirty="0" smtClean="0"/>
              <a:t>Тестирование, основанное на рисках, использует коллективное знание и понимание участников проекта для определения рисков и уровней тестирования, необходимых для работы с этими рисками. </a:t>
            </a:r>
            <a:endParaRPr lang="en-US" dirty="0" smtClean="0"/>
          </a:p>
          <a:p>
            <a:endParaRPr lang="en-US" dirty="0" smtClean="0"/>
          </a:p>
          <a:p>
            <a:r>
              <a:rPr lang="ru-RU" dirty="0" smtClean="0"/>
              <a:t>В дополнение, тестирование может поддерживать нахождение новых рисков, помогает определить какие риски должны быть уменьшены, а также может снижать неопределенность в отношении рисков. </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b="1" dirty="0" smtClean="0"/>
              <a:t>Планирование</a:t>
            </a:r>
            <a:r>
              <a:rPr lang="ru-RU" dirty="0" smtClean="0"/>
              <a:t> может быть </a:t>
            </a:r>
            <a:r>
              <a:rPr lang="ru-RU" dirty="0" err="1" smtClean="0"/>
              <a:t>задокументировано</a:t>
            </a:r>
            <a:r>
              <a:rPr lang="ru-RU" dirty="0" smtClean="0"/>
              <a:t> в главном плане тестирования, а также в отдельных планах для уровней, таких как системное или приемочное тестирование. </a:t>
            </a:r>
            <a:endParaRPr lang="en-US" dirty="0" smtClean="0"/>
          </a:p>
          <a:p>
            <a:endParaRPr lang="en-US" dirty="0" smtClean="0"/>
          </a:p>
          <a:p>
            <a:r>
              <a:rPr lang="ru-RU" dirty="0" smtClean="0"/>
              <a:t>Описание документации по планированию тестирования содержится в </a:t>
            </a:r>
            <a:r>
              <a:rPr lang="ru-RU" b="1" dirty="0" smtClean="0"/>
              <a:t>«Стандарте по Тестовой Документации для Программного Обеспечения» (IEEE Std-829-1998)</a:t>
            </a:r>
            <a:r>
              <a:rPr lang="en-US" b="1" baseline="0" dirty="0" smtClean="0"/>
              <a:t> – </a:t>
            </a:r>
            <a:r>
              <a:rPr lang="ru-RU" b="0" baseline="0" dirty="0" smtClean="0"/>
              <a:t>есть уже за 2008 год.</a:t>
            </a:r>
            <a:endParaRPr lang="en-US" b="1" dirty="0" smtClean="0"/>
          </a:p>
          <a:p>
            <a:endParaRPr lang="en-US" b="1" dirty="0" smtClean="0"/>
          </a:p>
          <a:p>
            <a:r>
              <a:rPr lang="ru-RU" dirty="0" smtClean="0"/>
              <a:t>На планирование влияют тестовая политика организации, объем тестирования, объекты тестирования, риски, ограничения, критичность, тестируемость и наличие ресурсов. </a:t>
            </a:r>
            <a:endParaRPr lang="en-US" dirty="0" smtClean="0"/>
          </a:p>
          <a:p>
            <a:endParaRPr lang="en-US" dirty="0" smtClean="0"/>
          </a:p>
          <a:p>
            <a:r>
              <a:rPr lang="ru-RU" dirty="0" smtClean="0"/>
              <a:t>Чем дальше развиваются проект и планирование тестирования, тем больше доступной информации и больше деталей может быть включено в план. </a:t>
            </a:r>
            <a:endParaRPr lang="en-US" dirty="0" smtClean="0"/>
          </a:p>
          <a:p>
            <a:endParaRPr lang="en-US" dirty="0" smtClean="0"/>
          </a:p>
          <a:p>
            <a:r>
              <a:rPr lang="ru-RU" dirty="0" smtClean="0"/>
              <a:t>Планирование тестирования – непрерывный процесс, выполняемый во время всего жизненного цикла. Обратная связь от результатов тестовой деятельности используется для определения изменения рисков, таким образом, что бы планирование можно было корректировать.</a:t>
            </a:r>
            <a:endParaRPr lang="en-US" dirty="0" smtClean="0"/>
          </a:p>
          <a:p>
            <a:endParaRPr lang="en-US" dirty="0" smtClean="0"/>
          </a:p>
          <a:p>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en-US" sz="1200" b="1" i="0" kern="1200" dirty="0" smtClean="0">
                <a:solidFill>
                  <a:schemeClr val="tx1"/>
                </a:solidFill>
                <a:latin typeface="+mn-lt"/>
                <a:ea typeface="+mn-ea"/>
                <a:cs typeface="+mn-cs"/>
              </a:rPr>
              <a:t>IEEE 829-2008</a:t>
            </a:r>
            <a:r>
              <a:rPr lang="ru-RU" sz="1200" b="1" i="0" kern="1200" dirty="0" smtClean="0">
                <a:solidFill>
                  <a:schemeClr val="tx1"/>
                </a:solidFill>
                <a:latin typeface="+mn-lt"/>
                <a:ea typeface="+mn-ea"/>
                <a:cs typeface="+mn-cs"/>
              </a:rPr>
              <a:t>, </a:t>
            </a:r>
            <a:r>
              <a:rPr lang="ru-RU" sz="1200" b="0" i="0" kern="1200" dirty="0" smtClean="0">
                <a:solidFill>
                  <a:schemeClr val="tx1"/>
                </a:solidFill>
                <a:latin typeface="+mn-lt"/>
                <a:ea typeface="+mn-ea"/>
                <a:cs typeface="+mn-cs"/>
              </a:rPr>
              <a:t>так</a:t>
            </a:r>
            <a:r>
              <a:rPr lang="ru-RU" sz="1200" b="0" i="0" kern="1200" baseline="0" dirty="0" smtClean="0">
                <a:solidFill>
                  <a:schemeClr val="tx1"/>
                </a:solidFill>
                <a:latin typeface="+mn-lt"/>
                <a:ea typeface="+mn-ea"/>
                <a:cs typeface="+mn-cs"/>
              </a:rPr>
              <a:t> же известный как </a:t>
            </a:r>
            <a:r>
              <a:rPr lang="en-US" sz="1200" b="1" i="0" kern="1200" dirty="0" smtClean="0">
                <a:solidFill>
                  <a:schemeClr val="tx1"/>
                </a:solidFill>
                <a:latin typeface="+mn-lt"/>
                <a:ea typeface="+mn-ea"/>
                <a:cs typeface="+mn-cs"/>
              </a:rPr>
              <a:t>829 Standard for Software and System Test Documentation</a:t>
            </a:r>
            <a:r>
              <a:rPr lang="ru-RU" sz="1200" b="0" i="0" kern="1200" dirty="0" smtClean="0">
                <a:solidFill>
                  <a:schemeClr val="tx1"/>
                </a:solidFill>
                <a:latin typeface="+mn-lt"/>
                <a:ea typeface="+mn-ea"/>
                <a:cs typeface="+mn-cs"/>
              </a:rPr>
              <a:t>, это </a:t>
            </a:r>
            <a:r>
              <a:rPr lang="en-US" sz="1200" b="0" i="0" kern="1200" dirty="0" smtClean="0">
                <a:solidFill>
                  <a:schemeClr val="tx1"/>
                </a:solidFill>
                <a:latin typeface="+mn-lt"/>
                <a:ea typeface="+mn-ea"/>
                <a:cs typeface="+mn-cs"/>
              </a:rPr>
              <a:t>IEEE</a:t>
            </a:r>
            <a:r>
              <a:rPr lang="ru-RU" sz="1200" b="0" i="0" kern="1200" dirty="0" smtClean="0">
                <a:solidFill>
                  <a:schemeClr val="tx1"/>
                </a:solidFill>
                <a:latin typeface="+mn-lt"/>
                <a:ea typeface="+mn-ea"/>
                <a:cs typeface="+mn-cs"/>
              </a:rPr>
              <a:t> стандарт, описывающий формат определенного набора документов,</a:t>
            </a:r>
            <a:r>
              <a:rPr lang="ru-RU" sz="1200" b="0" i="0" kern="1200" baseline="0" dirty="0" smtClean="0">
                <a:solidFill>
                  <a:schemeClr val="tx1"/>
                </a:solidFill>
                <a:latin typeface="+mn-lt"/>
                <a:ea typeface="+mn-ea"/>
                <a:cs typeface="+mn-cs"/>
              </a:rPr>
              <a:t> для использования на каждой из 8-ми стадий тестирования ПО или системного тестирования, каждая стадия потенциально может иметь свой отдельный тип документа.</a:t>
            </a:r>
          </a:p>
          <a:p>
            <a:r>
              <a:rPr lang="ru-RU" sz="1200" b="0" i="0" kern="1200" baseline="0" dirty="0" smtClean="0">
                <a:solidFill>
                  <a:schemeClr val="tx1"/>
                </a:solidFill>
                <a:latin typeface="+mn-lt"/>
                <a:ea typeface="+mn-ea"/>
                <a:cs typeface="+mn-cs"/>
              </a:rPr>
              <a:t>Стандарт описывает формат всех этих документов, но не требует, чтобы все эти документы были использованы для конкретного проекта</a:t>
            </a:r>
            <a:r>
              <a:rPr lang="en-US" sz="1200" b="0" i="0" kern="1200" baseline="0" dirty="0" smtClean="0">
                <a:solidFill>
                  <a:schemeClr val="tx1"/>
                </a:solidFill>
                <a:latin typeface="+mn-lt"/>
                <a:ea typeface="+mn-ea"/>
                <a:cs typeface="+mn-cs"/>
              </a:rPr>
              <a:t>. </a:t>
            </a:r>
            <a:r>
              <a:rPr lang="ru-RU" sz="1200" b="0" i="0" kern="1200" baseline="0" dirty="0" smtClean="0">
                <a:solidFill>
                  <a:schemeClr val="tx1"/>
                </a:solidFill>
                <a:latin typeface="+mn-lt"/>
                <a:ea typeface="+mn-ea"/>
                <a:cs typeface="+mn-cs"/>
              </a:rPr>
              <a:t>Так же нет конкретный рекомендаций о содержимом этих документов.</a:t>
            </a:r>
            <a:endParaRPr lang="en-US" sz="1200" b="0" i="0"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r>
              <a:rPr lang="ru-RU" sz="1200" b="0" i="0" kern="1200" baseline="0" dirty="0" smtClean="0">
                <a:solidFill>
                  <a:schemeClr val="tx1"/>
                </a:solidFill>
                <a:latin typeface="+mn-lt"/>
                <a:ea typeface="+mn-ea"/>
                <a:cs typeface="+mn-cs"/>
              </a:rPr>
              <a:t>Вот список этих документов:</a:t>
            </a:r>
          </a:p>
          <a:p>
            <a:r>
              <a:rPr lang="ru-RU" sz="1200" b="1" i="0" kern="1200" baseline="0" dirty="0" smtClean="0">
                <a:solidFill>
                  <a:schemeClr val="tx1"/>
                </a:solidFill>
                <a:latin typeface="+mn-lt"/>
                <a:ea typeface="+mn-ea"/>
                <a:cs typeface="+mn-cs"/>
              </a:rPr>
              <a:t>Мастер Тест План</a:t>
            </a:r>
            <a:r>
              <a:rPr lang="ru-RU" sz="1200" b="0" i="0" kern="1200" baseline="0" dirty="0" smtClean="0">
                <a:solidFill>
                  <a:schemeClr val="tx1"/>
                </a:solidFill>
                <a:latin typeface="+mn-lt"/>
                <a:ea typeface="+mn-ea"/>
                <a:cs typeface="+mn-cs"/>
              </a:rPr>
              <a:t>: цель </a:t>
            </a:r>
            <a:r>
              <a:rPr lang="en-US" sz="1200" b="0" i="0" kern="1200" baseline="0" dirty="0" smtClean="0">
                <a:solidFill>
                  <a:schemeClr val="tx1"/>
                </a:solidFill>
                <a:latin typeface="+mn-lt"/>
                <a:ea typeface="+mn-ea"/>
                <a:cs typeface="+mn-cs"/>
              </a:rPr>
              <a:t>MTP </a:t>
            </a:r>
            <a:r>
              <a:rPr lang="ru-RU" sz="1200" b="0" i="0" kern="1200" baseline="0" dirty="0" smtClean="0">
                <a:solidFill>
                  <a:schemeClr val="tx1"/>
                </a:solidFill>
                <a:latin typeface="+mn-lt"/>
                <a:ea typeface="+mn-ea"/>
                <a:cs typeface="+mn-cs"/>
              </a:rPr>
              <a:t>предоставить общий подход к планированию и управлению задачами, связанными с тестированием. Он может походить как одному конкретному проекту, так и нескольким сразу.</a:t>
            </a:r>
          </a:p>
          <a:p>
            <a:r>
              <a:rPr lang="en-US" sz="1200" b="1" i="0" kern="1200" baseline="0" dirty="0" smtClean="0">
                <a:solidFill>
                  <a:schemeClr val="tx1"/>
                </a:solidFill>
                <a:latin typeface="+mn-lt"/>
                <a:ea typeface="+mn-ea"/>
                <a:cs typeface="+mn-cs"/>
              </a:rPr>
              <a:t>Level Test Plan</a:t>
            </a:r>
            <a:r>
              <a:rPr lang="ru-RU" sz="1200" b="0" i="0" kern="1200" baseline="0" dirty="0" smtClean="0">
                <a:solidFill>
                  <a:schemeClr val="tx1"/>
                </a:solidFill>
                <a:latin typeface="+mn-lt"/>
                <a:ea typeface="+mn-ea"/>
                <a:cs typeface="+mn-cs"/>
              </a:rPr>
              <a:t>: в нем описывается объем работ, подход, ресурсы, и расписание работ для каждого из указанных уровней тестирования. Так же в него входит информация о том, что должно быть протестировано, какие задачи стоят перед </a:t>
            </a:r>
            <a:r>
              <a:rPr lang="ru-RU" sz="1200" b="0" i="0" kern="1200" baseline="0" dirty="0" err="1" smtClean="0">
                <a:solidFill>
                  <a:schemeClr val="tx1"/>
                </a:solidFill>
                <a:latin typeface="+mn-lt"/>
                <a:ea typeface="+mn-ea"/>
                <a:cs typeface="+mn-cs"/>
              </a:rPr>
              <a:t>тестировщиками</a:t>
            </a:r>
            <a:r>
              <a:rPr lang="ru-RU" sz="1200" b="0" i="0" kern="1200" baseline="0" dirty="0" smtClean="0">
                <a:solidFill>
                  <a:schemeClr val="tx1"/>
                </a:solidFill>
                <a:latin typeface="+mn-lt"/>
                <a:ea typeface="+mn-ea"/>
                <a:cs typeface="+mn-cs"/>
              </a:rPr>
              <a:t>,  кто за какие задачи отвечает, и описание рисков.</a:t>
            </a:r>
          </a:p>
          <a:p>
            <a:r>
              <a:rPr lang="en-US" b="1" dirty="0" smtClean="0"/>
              <a:t>Level Test Design</a:t>
            </a:r>
            <a:r>
              <a:rPr lang="ru-RU" b="0" dirty="0" smtClean="0"/>
              <a:t>: описывает тест кейсы, которые должны быть созданы, пройдены. Так же описывает ожидаемые результаты и критерии прохождения тест кейсов.</a:t>
            </a:r>
          </a:p>
          <a:p>
            <a:r>
              <a:rPr lang="en-US" b="1" dirty="0" smtClean="0"/>
              <a:t>Level Test Case</a:t>
            </a:r>
            <a:r>
              <a:rPr lang="ru-RU" b="0" dirty="0" smtClean="0"/>
              <a:t>: описывает тестовые данные для использования при прохождении тест кейсов, описанные в </a:t>
            </a:r>
            <a:r>
              <a:rPr lang="en-US" b="0" dirty="0" smtClean="0"/>
              <a:t>LTD</a:t>
            </a:r>
            <a:r>
              <a:rPr lang="ru-RU" b="0" dirty="0" smtClean="0"/>
              <a:t>.</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en-US" b="1" dirty="0" smtClean="0"/>
              <a:t>Level Test Log</a:t>
            </a:r>
            <a:r>
              <a:rPr lang="ru-RU" b="1" dirty="0" smtClean="0"/>
              <a:t>: </a:t>
            </a:r>
            <a:r>
              <a:rPr lang="ru-RU" b="0" dirty="0" smtClean="0"/>
              <a:t>предоставляет детальное описание того,</a:t>
            </a:r>
            <a:r>
              <a:rPr lang="ru-RU" b="0" baseline="0" dirty="0" smtClean="0"/>
              <a:t> как проходились тест кейсы, описывая все действия в хронологическом порядке. Содержит информацию о том, кто, в каком порядке проходил тест кейсы, и были ли они пройдены, либо </a:t>
            </a:r>
            <a:r>
              <a:rPr lang="en-US" b="0" baseline="0" dirty="0" smtClean="0"/>
              <a:t>failed</a:t>
            </a:r>
            <a:r>
              <a:rPr lang="ru-RU" b="0" baseline="0" dirty="0" smtClean="0"/>
              <a:t>.</a:t>
            </a:r>
            <a:endParaRPr lang="ru-RU" b="1" dirty="0" smtClean="0"/>
          </a:p>
          <a:p>
            <a:r>
              <a:rPr lang="en-US" b="1" dirty="0" smtClean="0"/>
              <a:t>Level Interim Test Status Report</a:t>
            </a:r>
            <a:r>
              <a:rPr lang="ru-RU" b="0" dirty="0" smtClean="0"/>
              <a:t>: промежуточный отчет о выполненный задачах тестирования. Он, базируясь на промежуточных результатах, предоставляет оценку и рекомендации для конкретного уровня тестирования.</a:t>
            </a:r>
            <a:endParaRPr lang="ru-RU" b="1" dirty="0" smtClean="0"/>
          </a:p>
          <a:p>
            <a:r>
              <a:rPr lang="en-US" b="1" dirty="0" smtClean="0"/>
              <a:t>Level Test Report</a:t>
            </a:r>
            <a:r>
              <a:rPr lang="ru-RU" b="0" dirty="0" smtClean="0"/>
              <a:t>: отчет о выполненный задачах тестирования. Он предоставляет оценку и рекомендации для конкретного уровня тестирования, когда</a:t>
            </a:r>
            <a:r>
              <a:rPr lang="ru-RU" b="0" baseline="0" dirty="0" smtClean="0"/>
              <a:t> задачи для этого уровня уже выполнены</a:t>
            </a:r>
            <a:r>
              <a:rPr lang="ru-RU" b="0" dirty="0" smtClean="0"/>
              <a:t>.</a:t>
            </a:r>
            <a:endParaRPr lang="ru-RU" b="1" dirty="0" smtClean="0"/>
          </a:p>
          <a:p>
            <a:r>
              <a:rPr lang="en-US" b="1" dirty="0" smtClean="0"/>
              <a:t>Level Test Procedure</a:t>
            </a:r>
            <a:r>
              <a:rPr lang="ru-RU" b="0" dirty="0" smtClean="0"/>
              <a:t>: детали о том, как запускать (проходить) каждый тест, включая подготовку к прохождению</a:t>
            </a:r>
            <a:r>
              <a:rPr lang="ru-RU" b="0" baseline="0" dirty="0" smtClean="0"/>
              <a:t> и шаги, которым следует следовать.</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en-US" b="1" dirty="0" smtClean="0"/>
              <a:t>Anomaly Report</a:t>
            </a:r>
            <a:r>
              <a:rPr lang="ru-RU" b="0" dirty="0" smtClean="0"/>
              <a:t>: отчет, чтобы предоставить информацию о каком-либо произошедшем событии, которое требует дополнительного времени на исследование</a:t>
            </a:r>
            <a:r>
              <a:rPr lang="ru-RU" b="0" baseline="0" dirty="0" smtClean="0"/>
              <a:t> \ обдумывание. Аномалия может быть вызвана проблемой, дефектом, какими-либо трудностями и т.д. Этот отчет описывает аномалию, но не дефект (в дефекте по сути нет ничего аномального). Причины трудностей, аномалий могут отличаться от причин отказов системы. Этот отчет содержит в себе подробную информация о ожидаемых и фактический результатах, когда это произошло, и любые сопутствующие факторы, которые помогут решить сложившуюся проблему. Так же отчет может содержать информацию о том, как эта аномалия повлияет на процесс тестирования в дальнейшем.</a:t>
            </a:r>
            <a:endParaRPr lang="en-US" dirty="0" smtClean="0"/>
          </a:p>
          <a:p>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en-US" b="1" dirty="0" smtClean="0"/>
              <a:t>Master Test Report</a:t>
            </a:r>
            <a:r>
              <a:rPr lang="ru-RU" b="0" dirty="0" smtClean="0"/>
              <a:t>: Используется,</a:t>
            </a:r>
            <a:r>
              <a:rPr lang="ru-RU" b="0" baseline="0" dirty="0" smtClean="0"/>
              <a:t> чтобы подвести итоге результатов тестирования на каждом из уровней. Он содержит информацию о том, что было сделано, как много это заняло времени, которая может быть использована для улучшения планирования. Финальный документ так же используется, чтобы обозначить, удовлетворяет ли система целям проекта, и соответствует ли она качеству, необходимому для перехода к приемочному тестированию.</a:t>
            </a:r>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sz="1200" b="1" i="0" kern="1200" dirty="0" smtClean="0">
                <a:solidFill>
                  <a:schemeClr val="tx1"/>
                </a:solidFill>
                <a:latin typeface="+mn-lt"/>
                <a:ea typeface="+mn-ea"/>
                <a:cs typeface="+mn-cs"/>
              </a:rPr>
              <a:t>Рекомендации по написанию Тест Плана</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Каждая методология или процесс пытаются навязать нам свои форматы оформления планов тестирования. Как пример, </a:t>
            </a:r>
            <a:r>
              <a:rPr lang="ru-RU" sz="1200" b="1" i="0" kern="1200" dirty="0" smtClean="0">
                <a:solidFill>
                  <a:schemeClr val="tx1"/>
                </a:solidFill>
                <a:latin typeface="+mn-lt"/>
                <a:ea typeface="+mn-ea"/>
                <a:cs typeface="+mn-cs"/>
              </a:rPr>
              <a:t>шаблон тест плана</a:t>
            </a:r>
            <a:r>
              <a:rPr lang="ru-RU" sz="1200" b="1" i="0" kern="1200" baseline="0" dirty="0" smtClean="0">
                <a:solidFill>
                  <a:schemeClr val="tx1"/>
                </a:solidFill>
                <a:latin typeface="+mn-lt"/>
                <a:ea typeface="+mn-ea"/>
                <a:cs typeface="+mn-cs"/>
              </a:rPr>
              <a:t> </a:t>
            </a:r>
            <a:r>
              <a:rPr lang="ru-RU" sz="1200" b="1" i="0" kern="1200" dirty="0" smtClean="0">
                <a:solidFill>
                  <a:schemeClr val="tx1"/>
                </a:solidFill>
                <a:latin typeface="+mn-lt"/>
                <a:ea typeface="+mn-ea"/>
                <a:cs typeface="+mn-cs"/>
              </a:rPr>
              <a:t>стандарт </a:t>
            </a:r>
            <a:r>
              <a:rPr lang="en-US" sz="1200" b="1" i="0" kern="1200" dirty="0" smtClean="0">
                <a:solidFill>
                  <a:schemeClr val="tx1"/>
                </a:solidFill>
                <a:latin typeface="+mn-lt"/>
                <a:ea typeface="+mn-ea"/>
                <a:cs typeface="+mn-cs"/>
              </a:rPr>
              <a:t>IEEE 829</a:t>
            </a:r>
            <a:r>
              <a:rPr lang="ru-RU" sz="1200" b="1" i="0" kern="1200" dirty="0" smtClean="0">
                <a:solidFill>
                  <a:schemeClr val="tx1"/>
                </a:solidFill>
                <a:latin typeface="+mn-lt"/>
                <a:ea typeface="+mn-ea"/>
                <a:cs typeface="+mn-cs"/>
              </a:rPr>
              <a:t>.</a:t>
            </a:r>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См. </a:t>
            </a:r>
            <a:r>
              <a:rPr lang="en-US" sz="1200" b="0" i="0" kern="1200" dirty="0" smtClean="0">
                <a:solidFill>
                  <a:schemeClr val="tx1"/>
                </a:solidFill>
                <a:latin typeface="+mn-lt"/>
                <a:ea typeface="+mn-ea"/>
                <a:cs typeface="+mn-cs"/>
              </a:rPr>
              <a:t>TestPlanTemplate_IEEE_829-1998.pdf</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ru-RU" sz="1200" b="1" i="0" kern="1200" dirty="0" smtClean="0">
                <a:solidFill>
                  <a:schemeClr val="tx1"/>
                </a:solidFill>
                <a:latin typeface="+mn-lt"/>
                <a:ea typeface="+mn-ea"/>
                <a:cs typeface="+mn-cs"/>
              </a:rPr>
              <a:t>Хороший тест план</a:t>
            </a:r>
            <a:r>
              <a:rPr lang="ru-RU" sz="1200" b="0" i="0" kern="1200" dirty="0" smtClean="0">
                <a:solidFill>
                  <a:schemeClr val="tx1"/>
                </a:solidFill>
                <a:latin typeface="+mn-lt"/>
                <a:ea typeface="+mn-ea"/>
                <a:cs typeface="+mn-cs"/>
              </a:rPr>
              <a:t> должен как минимум описывать следующее:</a:t>
            </a:r>
          </a:p>
          <a:p>
            <a:r>
              <a:rPr lang="ru-RU" sz="1200" b="1" i="0" kern="1200" dirty="0" smtClean="0">
                <a:solidFill>
                  <a:schemeClr val="tx1"/>
                </a:solidFill>
                <a:latin typeface="+mn-lt"/>
                <a:ea typeface="+mn-ea"/>
                <a:cs typeface="+mn-cs"/>
              </a:rPr>
              <a:t>Что надо тестировать? (</a:t>
            </a:r>
            <a:r>
              <a:rPr lang="en-US" sz="1200" b="1" i="0" kern="1200" dirty="0" smtClean="0">
                <a:solidFill>
                  <a:schemeClr val="tx1"/>
                </a:solidFill>
                <a:latin typeface="+mn-lt"/>
                <a:ea typeface="+mn-ea"/>
                <a:cs typeface="+mn-cs"/>
              </a:rPr>
              <a:t>Test Items</a:t>
            </a:r>
            <a:r>
              <a:rPr lang="ru-RU" sz="1200" b="1" i="0" kern="1200" dirty="0" smtClean="0">
                <a:solidFill>
                  <a:schemeClr val="tx1"/>
                </a:solidFill>
                <a:latin typeface="+mn-lt"/>
                <a:ea typeface="+mn-ea"/>
                <a:cs typeface="+mn-cs"/>
              </a:rPr>
              <a:t>)</a:t>
            </a:r>
            <a:endParaRPr lang="ru-RU" sz="1200" b="0" i="0" kern="1200" dirty="0" smtClean="0">
              <a:solidFill>
                <a:schemeClr val="tx1"/>
              </a:solidFill>
              <a:latin typeface="+mn-lt"/>
              <a:ea typeface="+mn-ea"/>
              <a:cs typeface="+mn-cs"/>
            </a:endParaRPr>
          </a:p>
          <a:p>
            <a:pPr lvl="1"/>
            <a:r>
              <a:rPr lang="ru-RU" sz="1200" b="0" i="0" kern="1200" dirty="0" smtClean="0">
                <a:solidFill>
                  <a:schemeClr val="tx1"/>
                </a:solidFill>
                <a:latin typeface="+mn-lt"/>
                <a:ea typeface="+mn-ea"/>
                <a:cs typeface="+mn-cs"/>
              </a:rPr>
              <a:t>описание объекта тестирования: системы, приложения, оборудования</a:t>
            </a:r>
          </a:p>
          <a:p>
            <a:r>
              <a:rPr lang="ru-RU" sz="1200" b="1" i="0" kern="1200" dirty="0" smtClean="0">
                <a:solidFill>
                  <a:schemeClr val="tx1"/>
                </a:solidFill>
                <a:latin typeface="+mn-lt"/>
                <a:ea typeface="+mn-ea"/>
                <a:cs typeface="+mn-cs"/>
              </a:rPr>
              <a:t>Что будете тестировать?</a:t>
            </a:r>
            <a:r>
              <a:rPr lang="en-US" sz="1200" b="1" i="0" kern="1200" dirty="0" smtClean="0">
                <a:solidFill>
                  <a:schemeClr val="tx1"/>
                </a:solidFill>
                <a:latin typeface="+mn-lt"/>
                <a:ea typeface="+mn-ea"/>
                <a:cs typeface="+mn-cs"/>
              </a:rPr>
              <a:t> (Features to be tested)</a:t>
            </a:r>
            <a:endParaRPr lang="ru-RU" sz="1200" b="0" i="0" kern="1200" dirty="0" smtClean="0">
              <a:solidFill>
                <a:schemeClr val="tx1"/>
              </a:solidFill>
              <a:latin typeface="+mn-lt"/>
              <a:ea typeface="+mn-ea"/>
              <a:cs typeface="+mn-cs"/>
            </a:endParaRPr>
          </a:p>
          <a:p>
            <a:pPr lvl="1"/>
            <a:r>
              <a:rPr lang="ru-RU" sz="1200" b="0" i="0" kern="1200" dirty="0" smtClean="0">
                <a:solidFill>
                  <a:schemeClr val="tx1"/>
                </a:solidFill>
                <a:latin typeface="+mn-lt"/>
                <a:ea typeface="+mn-ea"/>
                <a:cs typeface="+mn-cs"/>
              </a:rPr>
              <a:t>список функций и описание тестируемой системы и её компонент в отдельности</a:t>
            </a:r>
          </a:p>
          <a:p>
            <a:r>
              <a:rPr lang="ru-RU" sz="1200" b="1" i="0" kern="1200" dirty="0" smtClean="0">
                <a:solidFill>
                  <a:schemeClr val="tx1"/>
                </a:solidFill>
                <a:latin typeface="+mn-lt"/>
                <a:ea typeface="+mn-ea"/>
                <a:cs typeface="+mn-cs"/>
              </a:rPr>
              <a:t>Как будете тестировать?</a:t>
            </a:r>
            <a:r>
              <a:rPr lang="en-US" sz="1200" b="1" i="0" kern="1200" dirty="0" smtClean="0">
                <a:solidFill>
                  <a:schemeClr val="tx1"/>
                </a:solidFill>
                <a:latin typeface="+mn-lt"/>
                <a:ea typeface="+mn-ea"/>
                <a:cs typeface="+mn-cs"/>
              </a:rPr>
              <a:t> (Approach)</a:t>
            </a:r>
            <a:endParaRPr lang="ru-RU" sz="1200" b="0" i="0" kern="1200" dirty="0" smtClean="0">
              <a:solidFill>
                <a:schemeClr val="tx1"/>
              </a:solidFill>
              <a:latin typeface="+mn-lt"/>
              <a:ea typeface="+mn-ea"/>
              <a:cs typeface="+mn-cs"/>
            </a:endParaRPr>
          </a:p>
          <a:p>
            <a:r>
              <a:rPr lang="ru-RU" sz="1200" b="0" i="0" kern="1200" baseline="0" dirty="0" smtClean="0">
                <a:solidFill>
                  <a:schemeClr val="tx1"/>
                </a:solidFill>
                <a:latin typeface="+mn-lt"/>
                <a:ea typeface="+mn-ea"/>
                <a:cs typeface="+mn-cs"/>
              </a:rPr>
              <a:t>         </a:t>
            </a:r>
            <a:r>
              <a:rPr lang="ru-RU" sz="1200" b="0" i="0" kern="1200" dirty="0" smtClean="0">
                <a:solidFill>
                  <a:schemeClr val="tx1"/>
                </a:solidFill>
                <a:latin typeface="+mn-lt"/>
                <a:ea typeface="+mn-ea"/>
                <a:cs typeface="+mn-cs"/>
              </a:rPr>
              <a:t>стратегия тестирования, а именно: виды тестирования и их применение по отношению к объекту тестирования</a:t>
            </a:r>
          </a:p>
          <a:p>
            <a:r>
              <a:rPr lang="ru-RU" sz="1200" b="1" i="0" kern="1200" dirty="0" smtClean="0">
                <a:solidFill>
                  <a:schemeClr val="tx1"/>
                </a:solidFill>
                <a:latin typeface="+mn-lt"/>
                <a:ea typeface="+mn-ea"/>
                <a:cs typeface="+mn-cs"/>
              </a:rPr>
              <a:t>Когда будете тестировать?</a:t>
            </a:r>
            <a:r>
              <a:rPr lang="en-US" sz="1200" b="1" i="0" kern="1200" dirty="0" smtClean="0">
                <a:solidFill>
                  <a:schemeClr val="tx1"/>
                </a:solidFill>
                <a:latin typeface="+mn-lt"/>
                <a:ea typeface="+mn-ea"/>
                <a:cs typeface="+mn-cs"/>
              </a:rPr>
              <a:t> (Schedule)</a:t>
            </a:r>
            <a:endParaRPr lang="ru-RU" sz="1200" b="0" i="0" kern="1200" dirty="0" smtClean="0">
              <a:solidFill>
                <a:schemeClr val="tx1"/>
              </a:solidFill>
              <a:latin typeface="+mn-lt"/>
              <a:ea typeface="+mn-ea"/>
              <a:cs typeface="+mn-cs"/>
            </a:endParaRPr>
          </a:p>
          <a:p>
            <a:pPr lvl="1"/>
            <a:r>
              <a:rPr lang="ru-RU" sz="1200" b="0" i="0" kern="1200" dirty="0" smtClean="0">
                <a:solidFill>
                  <a:schemeClr val="tx1"/>
                </a:solidFill>
                <a:latin typeface="+mn-lt"/>
                <a:ea typeface="+mn-ea"/>
                <a:cs typeface="+mn-cs"/>
              </a:rPr>
              <a:t>последовательность проведения работ</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1" i="0" kern="1200" dirty="0" smtClean="0">
                <a:solidFill>
                  <a:schemeClr val="tx1"/>
                </a:solidFill>
                <a:latin typeface="+mn-lt"/>
                <a:ea typeface="+mn-ea"/>
                <a:cs typeface="+mn-cs"/>
              </a:rPr>
              <a:t>Критерии начала тестирования</a:t>
            </a:r>
            <a:r>
              <a:rPr lang="en-US" sz="1200" b="1" i="0" kern="1200" dirty="0" smtClean="0">
                <a:solidFill>
                  <a:schemeClr val="tx1"/>
                </a:solidFill>
                <a:latin typeface="+mn-lt"/>
                <a:ea typeface="+mn-ea"/>
                <a:cs typeface="+mn-cs"/>
              </a:rPr>
              <a:t> (</a:t>
            </a:r>
            <a:r>
              <a:rPr lang="ru-RU" sz="1200" b="1" i="0" kern="1200" dirty="0" smtClean="0">
                <a:solidFill>
                  <a:schemeClr val="tx1"/>
                </a:solidFill>
                <a:latin typeface="+mn-lt"/>
                <a:ea typeface="+mn-ea"/>
                <a:cs typeface="+mn-cs"/>
              </a:rPr>
              <a:t>как часть </a:t>
            </a:r>
            <a:r>
              <a:rPr lang="en-US" dirty="0" smtClean="0"/>
              <a:t>Suspension criteria and resumption requirements</a:t>
            </a:r>
            <a:r>
              <a:rPr lang="en-US" sz="1200" b="1" i="0" kern="1200" dirty="0" smtClean="0">
                <a:solidFill>
                  <a:schemeClr val="tx1"/>
                </a:solidFill>
                <a:latin typeface="+mn-lt"/>
                <a:ea typeface="+mn-ea"/>
                <a:cs typeface="+mn-cs"/>
              </a:rPr>
              <a:t>)</a:t>
            </a:r>
            <a:r>
              <a:rPr lang="ru-RU" sz="1200" b="0" i="0" kern="1200" dirty="0" smtClean="0">
                <a:solidFill>
                  <a:schemeClr val="tx1"/>
                </a:solidFill>
                <a:latin typeface="+mn-lt"/>
                <a:ea typeface="+mn-ea"/>
                <a:cs typeface="+mn-cs"/>
              </a:rPr>
              <a:t>:</a:t>
            </a:r>
          </a:p>
          <a:p>
            <a:pPr lvl="1"/>
            <a:r>
              <a:rPr lang="ru-RU" sz="1200" b="0" i="0" kern="1200" dirty="0" smtClean="0">
                <a:solidFill>
                  <a:schemeClr val="tx1"/>
                </a:solidFill>
                <a:latin typeface="+mn-lt"/>
                <a:ea typeface="+mn-ea"/>
                <a:cs typeface="+mn-cs"/>
              </a:rPr>
              <a:t>готовность тестовой платформы (тестового стенда)</a:t>
            </a:r>
          </a:p>
          <a:p>
            <a:pPr lvl="1"/>
            <a:r>
              <a:rPr lang="ru-RU" sz="1200" b="0" i="0" kern="1200" dirty="0" smtClean="0">
                <a:solidFill>
                  <a:schemeClr val="tx1"/>
                </a:solidFill>
                <a:latin typeface="+mn-lt"/>
                <a:ea typeface="+mn-ea"/>
                <a:cs typeface="+mn-cs"/>
              </a:rPr>
              <a:t>законченность разработки требуемого функционала</a:t>
            </a:r>
          </a:p>
          <a:p>
            <a:pPr lvl="1"/>
            <a:r>
              <a:rPr lang="ru-RU" sz="1200" b="0" i="0" kern="1200" dirty="0" smtClean="0">
                <a:solidFill>
                  <a:schemeClr val="tx1"/>
                </a:solidFill>
                <a:latin typeface="+mn-lt"/>
                <a:ea typeface="+mn-ea"/>
                <a:cs typeface="+mn-cs"/>
              </a:rPr>
              <a:t>наличие всей необходимой документации</a:t>
            </a:r>
          </a:p>
          <a:p>
            <a:pPr lvl="1"/>
            <a:r>
              <a:rPr lang="ru-RU" sz="1200" b="0" i="0" kern="1200" dirty="0" smtClean="0">
                <a:solidFill>
                  <a:schemeClr val="tx1"/>
                </a:solidFill>
                <a:latin typeface="+mn-lt"/>
                <a:ea typeface="+mn-ea"/>
                <a:cs typeface="+mn-cs"/>
              </a:rPr>
              <a:t>...</a:t>
            </a:r>
          </a:p>
          <a:p>
            <a:r>
              <a:rPr lang="ru-RU" sz="1200" b="1" i="0" kern="1200" dirty="0" smtClean="0">
                <a:solidFill>
                  <a:schemeClr val="tx1"/>
                </a:solidFill>
                <a:latin typeface="+mn-lt"/>
                <a:ea typeface="+mn-ea"/>
                <a:cs typeface="+mn-cs"/>
              </a:rPr>
              <a:t>Критерии окончания тестирования </a:t>
            </a:r>
            <a:r>
              <a:rPr lang="en-US" sz="1200" b="1" i="0" kern="1200" dirty="0" smtClean="0">
                <a:solidFill>
                  <a:schemeClr val="tx1"/>
                </a:solidFill>
                <a:latin typeface="+mn-lt"/>
                <a:ea typeface="+mn-ea"/>
                <a:cs typeface="+mn-cs"/>
              </a:rPr>
              <a:t>(</a:t>
            </a:r>
            <a:r>
              <a:rPr lang="ru-RU" sz="1200" b="1" i="0" kern="1200" dirty="0" smtClean="0">
                <a:solidFill>
                  <a:schemeClr val="tx1"/>
                </a:solidFill>
                <a:latin typeface="+mn-lt"/>
                <a:ea typeface="+mn-ea"/>
                <a:cs typeface="+mn-cs"/>
              </a:rPr>
              <a:t>как часть </a:t>
            </a:r>
            <a:r>
              <a:rPr lang="en-US" dirty="0" smtClean="0"/>
              <a:t>Suspension criteria and resumption requirements</a:t>
            </a:r>
            <a:r>
              <a:rPr lang="ru-RU" sz="1200" b="1" i="0" kern="1200" dirty="0" smtClean="0">
                <a:solidFill>
                  <a:schemeClr val="tx1"/>
                </a:solidFill>
                <a:latin typeface="+mn-lt"/>
                <a:ea typeface="+mn-ea"/>
                <a:cs typeface="+mn-cs"/>
              </a:rPr>
              <a:t>)</a:t>
            </a:r>
            <a:r>
              <a:rPr lang="ru-RU" sz="1200" b="0" i="0" kern="1200" dirty="0" smtClean="0">
                <a:solidFill>
                  <a:schemeClr val="tx1"/>
                </a:solidFill>
                <a:latin typeface="+mn-lt"/>
                <a:ea typeface="+mn-ea"/>
                <a:cs typeface="+mn-cs"/>
              </a:rPr>
              <a:t>:</a:t>
            </a:r>
          </a:p>
          <a:p>
            <a:pPr lvl="1"/>
            <a:r>
              <a:rPr lang="ru-RU" sz="1200" b="0" i="0" kern="1200" dirty="0" smtClean="0">
                <a:solidFill>
                  <a:schemeClr val="tx1"/>
                </a:solidFill>
                <a:latin typeface="+mn-lt"/>
                <a:ea typeface="+mn-ea"/>
                <a:cs typeface="+mn-cs"/>
              </a:rPr>
              <a:t>результаты тестирования удовлетворяют критериям качества продукта:</a:t>
            </a:r>
          </a:p>
          <a:p>
            <a:pPr lvl="1"/>
            <a:r>
              <a:rPr lang="ru-RU" sz="1200" b="0" i="0" kern="1200" dirty="0" smtClean="0">
                <a:solidFill>
                  <a:schemeClr val="tx1"/>
                </a:solidFill>
                <a:latin typeface="+mn-lt"/>
                <a:ea typeface="+mn-ea"/>
                <a:cs typeface="+mn-cs"/>
              </a:rPr>
              <a:t>	требования к количеству</a:t>
            </a:r>
            <a:r>
              <a:rPr lang="ru-RU" sz="1200" b="0" i="0" kern="1200" baseline="0" dirty="0" smtClean="0">
                <a:solidFill>
                  <a:schemeClr val="tx1"/>
                </a:solidFill>
                <a:latin typeface="+mn-lt"/>
                <a:ea typeface="+mn-ea"/>
                <a:cs typeface="+mn-cs"/>
              </a:rPr>
              <a:t> открытых </a:t>
            </a:r>
            <a:r>
              <a:rPr lang="ru-RU" sz="1200" b="0" i="0" kern="1200" baseline="0" dirty="0" err="1" smtClean="0">
                <a:solidFill>
                  <a:schemeClr val="tx1"/>
                </a:solidFill>
                <a:latin typeface="+mn-lt"/>
                <a:ea typeface="+mn-ea"/>
                <a:cs typeface="+mn-cs"/>
              </a:rPr>
              <a:t>багов</a:t>
            </a:r>
            <a:r>
              <a:rPr lang="ru-RU" sz="1200" b="0" i="0" kern="1200" baseline="0" dirty="0" smtClean="0">
                <a:solidFill>
                  <a:schemeClr val="tx1"/>
                </a:solidFill>
                <a:latin typeface="+mn-lt"/>
                <a:ea typeface="+mn-ea"/>
                <a:cs typeface="+mn-cs"/>
              </a:rPr>
              <a:t> выполнены</a:t>
            </a:r>
          </a:p>
          <a:p>
            <a:r>
              <a:rPr lang="ru-RU" sz="1200" b="0" i="0" kern="1200" dirty="0" smtClean="0">
                <a:solidFill>
                  <a:schemeClr val="tx1"/>
                </a:solidFill>
                <a:latin typeface="+mn-lt"/>
                <a:ea typeface="+mn-ea"/>
                <a:cs typeface="+mn-cs"/>
              </a:rPr>
              <a:t>	выдержка определенного периода без изменения исходного кода приложения </a:t>
            </a:r>
            <a:r>
              <a:rPr lang="ru-RU" sz="1200" b="1" i="0" kern="1200" dirty="0" err="1" smtClean="0">
                <a:solidFill>
                  <a:schemeClr val="tx1"/>
                </a:solidFill>
                <a:latin typeface="+mn-lt"/>
                <a:ea typeface="+mn-ea"/>
                <a:cs typeface="+mn-cs"/>
              </a:rPr>
              <a:t>Code</a:t>
            </a:r>
            <a:r>
              <a:rPr lang="ru-RU" sz="1200" b="1" i="0" kern="1200" dirty="0" smtClean="0">
                <a:solidFill>
                  <a:schemeClr val="tx1"/>
                </a:solidFill>
                <a:latin typeface="+mn-lt"/>
                <a:ea typeface="+mn-ea"/>
                <a:cs typeface="+mn-cs"/>
              </a:rPr>
              <a:t> </a:t>
            </a:r>
            <a:r>
              <a:rPr lang="ru-RU" sz="1200" b="1" i="0" kern="1200" dirty="0" err="1" smtClean="0">
                <a:solidFill>
                  <a:schemeClr val="tx1"/>
                </a:solidFill>
                <a:latin typeface="+mn-lt"/>
                <a:ea typeface="+mn-ea"/>
                <a:cs typeface="+mn-cs"/>
              </a:rPr>
              <a:t>Freeze</a:t>
            </a:r>
            <a:r>
              <a:rPr lang="ru-RU" sz="1200" b="0" i="0" kern="1200" dirty="0" smtClean="0">
                <a:solidFill>
                  <a:schemeClr val="tx1"/>
                </a:solidFill>
                <a:latin typeface="+mn-lt"/>
                <a:ea typeface="+mn-ea"/>
                <a:cs typeface="+mn-cs"/>
              </a:rPr>
              <a:t> (CF)</a:t>
            </a:r>
          </a:p>
          <a:p>
            <a:r>
              <a:rPr lang="ru-RU" sz="1200" b="0" i="0" kern="1200" dirty="0" smtClean="0">
                <a:solidFill>
                  <a:schemeClr val="tx1"/>
                </a:solidFill>
                <a:latin typeface="+mn-lt"/>
                <a:ea typeface="+mn-ea"/>
                <a:cs typeface="+mn-cs"/>
              </a:rPr>
              <a:t>	выдержка определенного периода без открытия новых </a:t>
            </a:r>
            <a:r>
              <a:rPr lang="ru-RU" sz="1200" b="0" i="0" kern="1200" dirty="0" err="1" smtClean="0">
                <a:solidFill>
                  <a:schemeClr val="tx1"/>
                </a:solidFill>
                <a:latin typeface="+mn-lt"/>
                <a:ea typeface="+mn-ea"/>
                <a:cs typeface="+mn-cs"/>
              </a:rPr>
              <a:t>багов</a:t>
            </a:r>
            <a:endParaRPr lang="ru-RU" sz="1200" b="0" i="0" kern="1200" dirty="0" smtClean="0">
              <a:solidFill>
                <a:schemeClr val="tx1"/>
              </a:solidFill>
              <a:latin typeface="+mn-lt"/>
              <a:ea typeface="+mn-ea"/>
              <a:cs typeface="+mn-cs"/>
            </a:endParaRPr>
          </a:p>
          <a:p>
            <a:pPr lvl="1"/>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Ответив в своем тест плане на вышеперечисленные вопросы, можно считать, что у вас на руках уже есть хороший черновик документа по планированию тестирования. Далее, чтобы документ приобрел более менее серьезный вид, предлагаем дополнить его следующими пунктами:</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1" i="0" kern="1200" dirty="0" smtClean="0">
                <a:solidFill>
                  <a:schemeClr val="tx1"/>
                </a:solidFill>
                <a:latin typeface="+mn-lt"/>
                <a:ea typeface="+mn-ea"/>
                <a:cs typeface="+mn-cs"/>
              </a:rPr>
              <a:t>Окружение тестируемой системы </a:t>
            </a:r>
            <a:r>
              <a:rPr lang="ru-RU" sz="1200" b="0" i="0" kern="1200" dirty="0" smtClean="0">
                <a:solidFill>
                  <a:schemeClr val="tx1"/>
                </a:solidFill>
                <a:latin typeface="+mn-lt"/>
                <a:ea typeface="+mn-ea"/>
                <a:cs typeface="+mn-cs"/>
              </a:rPr>
              <a:t>(описание программно-аппаратных средств -</a:t>
            </a:r>
            <a:r>
              <a:rPr lang="en-US" dirty="0" smtClean="0"/>
              <a:t>Environmental needs</a:t>
            </a:r>
            <a:r>
              <a:rPr lang="ru-RU" sz="1200" b="0" i="0" kern="1200" dirty="0" smtClean="0">
                <a:solidFill>
                  <a:schemeClr val="tx1"/>
                </a:solidFill>
                <a:latin typeface="+mn-lt"/>
                <a:ea typeface="+mn-ea"/>
                <a:cs typeface="+mn-cs"/>
              </a:rPr>
              <a:t>)</a:t>
            </a:r>
          </a:p>
          <a:p>
            <a:r>
              <a:rPr lang="ru-RU" sz="1200" b="1" i="0" kern="1200" dirty="0" smtClean="0">
                <a:solidFill>
                  <a:schemeClr val="tx1"/>
                </a:solidFill>
                <a:latin typeface="+mn-lt"/>
                <a:ea typeface="+mn-ea"/>
                <a:cs typeface="+mn-cs"/>
              </a:rPr>
              <a:t>Необходимое для тестирования оборудование и программные средства </a:t>
            </a:r>
            <a:r>
              <a:rPr lang="ru-RU" sz="1200" b="0" i="0" kern="1200" dirty="0" smtClean="0">
                <a:solidFill>
                  <a:schemeClr val="tx1"/>
                </a:solidFill>
                <a:latin typeface="+mn-lt"/>
                <a:ea typeface="+mn-ea"/>
                <a:cs typeface="+mn-cs"/>
              </a:rPr>
              <a:t>(тестовый стенд и его конфигурация, программы для автоматизированного тестирования и т.д.</a:t>
            </a:r>
            <a:r>
              <a:rPr lang="en-US" sz="1200" b="0" i="0" kern="1200" dirty="0" smtClean="0">
                <a:solidFill>
                  <a:schemeClr val="tx1"/>
                </a:solidFill>
                <a:latin typeface="+mn-lt"/>
                <a:ea typeface="+mn-ea"/>
                <a:cs typeface="+mn-cs"/>
              </a:rPr>
              <a:t> - </a:t>
            </a:r>
            <a:r>
              <a:rPr lang="en-US" dirty="0" smtClean="0"/>
              <a:t>Environmental needs</a:t>
            </a:r>
            <a:r>
              <a:rPr lang="ru-RU" sz="1200" b="0" i="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1" i="0" kern="1200" dirty="0" smtClean="0">
                <a:solidFill>
                  <a:schemeClr val="tx1"/>
                </a:solidFill>
                <a:latin typeface="+mn-lt"/>
                <a:ea typeface="+mn-ea"/>
                <a:cs typeface="+mn-cs"/>
              </a:rPr>
              <a:t>Риски</a:t>
            </a:r>
            <a:r>
              <a:rPr lang="ru-RU" sz="1200" b="0" i="0" kern="1200" dirty="0" smtClean="0">
                <a:solidFill>
                  <a:schemeClr val="tx1"/>
                </a:solidFill>
                <a:latin typeface="+mn-lt"/>
                <a:ea typeface="+mn-ea"/>
                <a:cs typeface="+mn-cs"/>
              </a:rPr>
              <a:t> и пути их разрешения</a:t>
            </a:r>
            <a:r>
              <a:rPr lang="en-US" sz="1200" b="0" i="0" kern="1200" dirty="0" smtClean="0">
                <a:solidFill>
                  <a:schemeClr val="tx1"/>
                </a:solidFill>
                <a:latin typeface="+mn-lt"/>
                <a:ea typeface="+mn-ea"/>
                <a:cs typeface="+mn-cs"/>
              </a:rPr>
              <a:t> (</a:t>
            </a:r>
            <a:r>
              <a:rPr lang="en-US" dirty="0" smtClean="0"/>
              <a:t>Risks and contingencies</a:t>
            </a:r>
            <a:r>
              <a:rPr lang="en-US" sz="1200" b="0" i="0" kern="1200" dirty="0" smtClean="0">
                <a:solidFill>
                  <a:schemeClr val="tx1"/>
                </a:solidFill>
                <a:latin typeface="+mn-lt"/>
                <a:ea typeface="+mn-ea"/>
                <a:cs typeface="+mn-cs"/>
              </a:rPr>
              <a:t>)</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Чаще всего на практике приходится сталкиваться со следующими видами тест планов:</a:t>
            </a:r>
          </a:p>
          <a:p>
            <a:r>
              <a:rPr lang="ru-RU" sz="1200" b="1" i="0" kern="1200" dirty="0" smtClean="0">
                <a:solidFill>
                  <a:schemeClr val="tx1"/>
                </a:solidFill>
                <a:latin typeface="+mn-lt"/>
                <a:ea typeface="+mn-ea"/>
                <a:cs typeface="+mn-cs"/>
              </a:rPr>
              <a:t>Мастер Тест План (</a:t>
            </a:r>
            <a:r>
              <a:rPr lang="ru-RU" sz="1200" b="1" i="0" kern="1200" dirty="0" err="1" smtClean="0">
                <a:solidFill>
                  <a:schemeClr val="tx1"/>
                </a:solidFill>
                <a:latin typeface="+mn-lt"/>
                <a:ea typeface="+mn-ea"/>
                <a:cs typeface="+mn-cs"/>
              </a:rPr>
              <a:t>Master</a:t>
            </a:r>
            <a:r>
              <a:rPr lang="ru-RU" sz="1200" b="1" i="0" kern="1200" dirty="0" smtClean="0">
                <a:solidFill>
                  <a:schemeClr val="tx1"/>
                </a:solidFill>
                <a:latin typeface="+mn-lt"/>
                <a:ea typeface="+mn-ea"/>
                <a:cs typeface="+mn-cs"/>
              </a:rPr>
              <a:t> </a:t>
            </a:r>
            <a:r>
              <a:rPr lang="ru-RU" sz="1200" b="1" i="0" kern="1200" dirty="0" err="1" smtClean="0">
                <a:solidFill>
                  <a:schemeClr val="tx1"/>
                </a:solidFill>
                <a:latin typeface="+mn-lt"/>
                <a:ea typeface="+mn-ea"/>
                <a:cs typeface="+mn-cs"/>
              </a:rPr>
              <a:t>Plan</a:t>
            </a:r>
            <a:r>
              <a:rPr lang="ru-RU" sz="1200" b="1" i="0" kern="1200" dirty="0" smtClean="0">
                <a:solidFill>
                  <a:schemeClr val="tx1"/>
                </a:solidFill>
                <a:latin typeface="+mn-lt"/>
                <a:ea typeface="+mn-ea"/>
                <a:cs typeface="+mn-cs"/>
              </a:rPr>
              <a:t> </a:t>
            </a:r>
            <a:r>
              <a:rPr lang="ru-RU" sz="1200" b="1" i="0" kern="1200" dirty="0" err="1" smtClean="0">
                <a:solidFill>
                  <a:schemeClr val="tx1"/>
                </a:solidFill>
                <a:latin typeface="+mn-lt"/>
                <a:ea typeface="+mn-ea"/>
                <a:cs typeface="+mn-cs"/>
              </a:rPr>
              <a:t>or</a:t>
            </a:r>
            <a:r>
              <a:rPr lang="ru-RU" sz="1200" b="1" i="0" kern="1200" dirty="0" smtClean="0">
                <a:solidFill>
                  <a:schemeClr val="tx1"/>
                </a:solidFill>
                <a:latin typeface="+mn-lt"/>
                <a:ea typeface="+mn-ea"/>
                <a:cs typeface="+mn-cs"/>
              </a:rPr>
              <a:t> </a:t>
            </a:r>
            <a:r>
              <a:rPr lang="ru-RU" sz="1200" b="1" i="0" kern="1200" dirty="0" err="1" smtClean="0">
                <a:solidFill>
                  <a:schemeClr val="tx1"/>
                </a:solidFill>
                <a:latin typeface="+mn-lt"/>
                <a:ea typeface="+mn-ea"/>
                <a:cs typeface="+mn-cs"/>
              </a:rPr>
              <a:t>Master</a:t>
            </a:r>
            <a:r>
              <a:rPr lang="ru-RU" sz="1200" b="1" i="0" kern="1200" dirty="0" smtClean="0">
                <a:solidFill>
                  <a:schemeClr val="tx1"/>
                </a:solidFill>
                <a:latin typeface="+mn-lt"/>
                <a:ea typeface="+mn-ea"/>
                <a:cs typeface="+mn-cs"/>
              </a:rPr>
              <a:t> </a:t>
            </a:r>
            <a:r>
              <a:rPr lang="ru-RU" sz="1200" b="1" i="0" kern="1200" dirty="0" err="1" smtClean="0">
                <a:solidFill>
                  <a:schemeClr val="tx1"/>
                </a:solidFill>
                <a:latin typeface="+mn-lt"/>
                <a:ea typeface="+mn-ea"/>
                <a:cs typeface="+mn-cs"/>
              </a:rPr>
              <a:t>Test</a:t>
            </a:r>
            <a:r>
              <a:rPr lang="ru-RU" sz="1200" b="1" i="0" kern="1200" dirty="0" smtClean="0">
                <a:solidFill>
                  <a:schemeClr val="tx1"/>
                </a:solidFill>
                <a:latin typeface="+mn-lt"/>
                <a:ea typeface="+mn-ea"/>
                <a:cs typeface="+mn-cs"/>
              </a:rPr>
              <a:t> </a:t>
            </a:r>
            <a:r>
              <a:rPr lang="ru-RU" sz="1200" b="1" i="0" kern="1200" dirty="0" err="1" smtClean="0">
                <a:solidFill>
                  <a:schemeClr val="tx1"/>
                </a:solidFill>
                <a:latin typeface="+mn-lt"/>
                <a:ea typeface="+mn-ea"/>
                <a:cs typeface="+mn-cs"/>
              </a:rPr>
              <a:t>Plan</a:t>
            </a:r>
            <a:r>
              <a:rPr lang="ru-RU" sz="1200" b="1" i="0" kern="1200" dirty="0" smtClean="0">
                <a:solidFill>
                  <a:schemeClr val="tx1"/>
                </a:solidFill>
                <a:latin typeface="+mn-lt"/>
                <a:ea typeface="+mn-ea"/>
                <a:cs typeface="+mn-cs"/>
              </a:rPr>
              <a:t>)</a:t>
            </a:r>
            <a:endParaRPr lang="ru-RU" sz="1200" b="0" i="0" kern="1200" dirty="0" smtClean="0">
              <a:solidFill>
                <a:schemeClr val="tx1"/>
              </a:solidFill>
              <a:latin typeface="+mn-lt"/>
              <a:ea typeface="+mn-ea"/>
              <a:cs typeface="+mn-cs"/>
            </a:endParaRPr>
          </a:p>
          <a:p>
            <a:r>
              <a:rPr lang="ru-RU" sz="1200" b="1" i="0" kern="1200" dirty="0" smtClean="0">
                <a:solidFill>
                  <a:schemeClr val="tx1"/>
                </a:solidFill>
                <a:latin typeface="+mn-lt"/>
                <a:ea typeface="+mn-ea"/>
                <a:cs typeface="+mn-cs"/>
              </a:rPr>
              <a:t>Тест План (</a:t>
            </a:r>
            <a:r>
              <a:rPr lang="ru-RU" sz="1200" b="1" i="0" kern="1200" dirty="0" err="1" smtClean="0">
                <a:solidFill>
                  <a:schemeClr val="tx1"/>
                </a:solidFill>
                <a:latin typeface="+mn-lt"/>
                <a:ea typeface="+mn-ea"/>
                <a:cs typeface="+mn-cs"/>
              </a:rPr>
              <a:t>Test</a:t>
            </a:r>
            <a:r>
              <a:rPr lang="ru-RU" sz="1200" b="1" i="0" kern="1200" dirty="0" smtClean="0">
                <a:solidFill>
                  <a:schemeClr val="tx1"/>
                </a:solidFill>
                <a:latin typeface="+mn-lt"/>
                <a:ea typeface="+mn-ea"/>
                <a:cs typeface="+mn-cs"/>
              </a:rPr>
              <a:t> </a:t>
            </a:r>
            <a:r>
              <a:rPr lang="ru-RU" sz="1200" b="1" i="0" kern="1200" dirty="0" err="1" smtClean="0">
                <a:solidFill>
                  <a:schemeClr val="tx1"/>
                </a:solidFill>
                <a:latin typeface="+mn-lt"/>
                <a:ea typeface="+mn-ea"/>
                <a:cs typeface="+mn-cs"/>
              </a:rPr>
              <a:t>Plan</a:t>
            </a:r>
            <a:r>
              <a:rPr lang="ru-RU" sz="1200" b="1" i="0" kern="1200" dirty="0" smtClean="0">
                <a:solidFill>
                  <a:schemeClr val="tx1"/>
                </a:solidFill>
                <a:latin typeface="+mn-lt"/>
                <a:ea typeface="+mn-ea"/>
                <a:cs typeface="+mn-cs"/>
              </a:rPr>
              <a:t>)</a:t>
            </a:r>
            <a:r>
              <a:rPr lang="ru-RU" sz="1200" b="0" i="0" kern="1200" dirty="0" smtClean="0">
                <a:solidFill>
                  <a:schemeClr val="tx1"/>
                </a:solidFill>
                <a:latin typeface="+mn-lt"/>
                <a:ea typeface="+mn-ea"/>
                <a:cs typeface="+mn-cs"/>
              </a:rPr>
              <a:t>, назовем его </a:t>
            </a:r>
            <a:r>
              <a:rPr lang="ru-RU" sz="1200" b="1" i="0" kern="1200" dirty="0" smtClean="0">
                <a:solidFill>
                  <a:schemeClr val="tx1"/>
                </a:solidFill>
                <a:latin typeface="+mn-lt"/>
                <a:ea typeface="+mn-ea"/>
                <a:cs typeface="+mn-cs"/>
              </a:rPr>
              <a:t>детальный тест план)</a:t>
            </a:r>
            <a:endParaRPr lang="ru-RU" sz="1200" b="0" i="0" kern="1200" dirty="0" smtClean="0">
              <a:solidFill>
                <a:schemeClr val="tx1"/>
              </a:solidFill>
              <a:latin typeface="+mn-lt"/>
              <a:ea typeface="+mn-ea"/>
              <a:cs typeface="+mn-cs"/>
            </a:endParaRPr>
          </a:p>
          <a:p>
            <a:r>
              <a:rPr lang="ru-RU" sz="1200" b="1" i="0" kern="1200" dirty="0" smtClean="0">
                <a:solidFill>
                  <a:schemeClr val="tx1"/>
                </a:solidFill>
                <a:latin typeface="+mn-lt"/>
                <a:ea typeface="+mn-ea"/>
                <a:cs typeface="+mn-cs"/>
              </a:rPr>
              <a:t>План Приемочных Испытаний (</a:t>
            </a:r>
            <a:r>
              <a:rPr lang="ru-RU" sz="1200" b="1" i="0" kern="1200" dirty="0" err="1" smtClean="0">
                <a:solidFill>
                  <a:schemeClr val="tx1"/>
                </a:solidFill>
                <a:latin typeface="+mn-lt"/>
                <a:ea typeface="+mn-ea"/>
                <a:cs typeface="+mn-cs"/>
              </a:rPr>
              <a:t>Product</a:t>
            </a:r>
            <a:r>
              <a:rPr lang="ru-RU" sz="1200" b="1" i="0" kern="1200" dirty="0" smtClean="0">
                <a:solidFill>
                  <a:schemeClr val="tx1"/>
                </a:solidFill>
                <a:latin typeface="+mn-lt"/>
                <a:ea typeface="+mn-ea"/>
                <a:cs typeface="+mn-cs"/>
              </a:rPr>
              <a:t> </a:t>
            </a:r>
            <a:r>
              <a:rPr lang="ru-RU" sz="1200" b="1" i="0" kern="1200" dirty="0" err="1" smtClean="0">
                <a:solidFill>
                  <a:schemeClr val="tx1"/>
                </a:solidFill>
                <a:latin typeface="+mn-lt"/>
                <a:ea typeface="+mn-ea"/>
                <a:cs typeface="+mn-cs"/>
              </a:rPr>
              <a:t>Acceptance</a:t>
            </a:r>
            <a:r>
              <a:rPr lang="ru-RU" sz="1200" b="1" i="0" kern="1200" dirty="0" smtClean="0">
                <a:solidFill>
                  <a:schemeClr val="tx1"/>
                </a:solidFill>
                <a:latin typeface="+mn-lt"/>
                <a:ea typeface="+mn-ea"/>
                <a:cs typeface="+mn-cs"/>
              </a:rPr>
              <a:t> </a:t>
            </a:r>
            <a:r>
              <a:rPr lang="ru-RU" sz="1200" b="1" i="0" kern="1200" dirty="0" err="1" smtClean="0">
                <a:solidFill>
                  <a:schemeClr val="tx1"/>
                </a:solidFill>
                <a:latin typeface="+mn-lt"/>
                <a:ea typeface="+mn-ea"/>
                <a:cs typeface="+mn-cs"/>
              </a:rPr>
              <a:t>Plan</a:t>
            </a:r>
            <a:r>
              <a:rPr lang="ru-RU" sz="1200" b="1" i="0" kern="1200" dirty="0" smtClean="0">
                <a:solidFill>
                  <a:schemeClr val="tx1"/>
                </a:solidFill>
                <a:latin typeface="+mn-lt"/>
                <a:ea typeface="+mn-ea"/>
                <a:cs typeface="+mn-cs"/>
              </a:rPr>
              <a:t>)</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Явное отличие Мастер Тест Плана от просто Тест Плана в том, что </a:t>
            </a:r>
            <a:r>
              <a:rPr lang="ru-RU" sz="1200" b="1" i="0" kern="1200" dirty="0" smtClean="0">
                <a:solidFill>
                  <a:schemeClr val="tx1"/>
                </a:solidFill>
                <a:latin typeface="+mn-lt"/>
                <a:ea typeface="+mn-ea"/>
                <a:cs typeface="+mn-cs"/>
              </a:rPr>
              <a:t>мастер тест план является более статичным</a:t>
            </a:r>
            <a:r>
              <a:rPr lang="ru-RU" sz="1200" b="0" i="0" kern="1200" dirty="0" smtClean="0">
                <a:solidFill>
                  <a:schemeClr val="tx1"/>
                </a:solidFill>
                <a:latin typeface="+mn-lt"/>
                <a:ea typeface="+mn-ea"/>
                <a:cs typeface="+mn-cs"/>
              </a:rPr>
              <a:t> в силу того, что содержит в себе высокоуровневую (</a:t>
            </a:r>
            <a:r>
              <a:rPr lang="ru-RU" sz="1200" b="1" i="0" kern="1200" dirty="0" err="1" smtClean="0">
                <a:solidFill>
                  <a:schemeClr val="tx1"/>
                </a:solidFill>
                <a:latin typeface="+mn-lt"/>
                <a:ea typeface="+mn-ea"/>
                <a:cs typeface="+mn-cs"/>
              </a:rPr>
              <a:t>High</a:t>
            </a:r>
            <a:r>
              <a:rPr lang="ru-RU" sz="1200" b="1" i="0" kern="1200" dirty="0" smtClean="0">
                <a:solidFill>
                  <a:schemeClr val="tx1"/>
                </a:solidFill>
                <a:latin typeface="+mn-lt"/>
                <a:ea typeface="+mn-ea"/>
                <a:cs typeface="+mn-cs"/>
              </a:rPr>
              <a:t> </a:t>
            </a:r>
            <a:r>
              <a:rPr lang="ru-RU" sz="1200" b="1" i="0" kern="1200" dirty="0" err="1" smtClean="0">
                <a:solidFill>
                  <a:schemeClr val="tx1"/>
                </a:solidFill>
                <a:latin typeface="+mn-lt"/>
                <a:ea typeface="+mn-ea"/>
                <a:cs typeface="+mn-cs"/>
              </a:rPr>
              <a:t>Level</a:t>
            </a:r>
            <a:r>
              <a:rPr lang="ru-RU" sz="1200" b="0" i="0" kern="1200" dirty="0" smtClean="0">
                <a:solidFill>
                  <a:schemeClr val="tx1"/>
                </a:solidFill>
                <a:latin typeface="+mn-lt"/>
                <a:ea typeface="+mn-ea"/>
                <a:cs typeface="+mn-cs"/>
              </a:rPr>
              <a:t>) информацию, которая не подвержена частому изменению в процессе тестирования и пересмотра требований. Сам же </a:t>
            </a:r>
            <a:r>
              <a:rPr lang="ru-RU" sz="1200" b="1" i="0" kern="1200" dirty="0" smtClean="0">
                <a:solidFill>
                  <a:schemeClr val="tx1"/>
                </a:solidFill>
                <a:latin typeface="+mn-lt"/>
                <a:ea typeface="+mn-ea"/>
                <a:cs typeface="+mn-cs"/>
              </a:rPr>
              <a:t>детальный тест план</a:t>
            </a:r>
            <a:r>
              <a:rPr lang="ru-RU" sz="1200" b="0" i="0" kern="1200" dirty="0" smtClean="0">
                <a:solidFill>
                  <a:schemeClr val="tx1"/>
                </a:solidFill>
                <a:latin typeface="+mn-lt"/>
                <a:ea typeface="+mn-ea"/>
                <a:cs typeface="+mn-cs"/>
              </a:rPr>
              <a:t>, который содержит более конкретную информацию по стратегии, видам тестировании, расписанию выполнения работ, </a:t>
            </a:r>
            <a:r>
              <a:rPr lang="ru-RU" sz="1200" b="1" i="0" kern="1200" dirty="0" smtClean="0">
                <a:solidFill>
                  <a:schemeClr val="tx1"/>
                </a:solidFill>
                <a:latin typeface="+mn-lt"/>
                <a:ea typeface="+mn-ea"/>
                <a:cs typeface="+mn-cs"/>
              </a:rPr>
              <a:t>является "живым" документом</a:t>
            </a:r>
            <a:r>
              <a:rPr lang="ru-RU" sz="1200" b="0" i="0" kern="1200" dirty="0" smtClean="0">
                <a:solidFill>
                  <a:schemeClr val="tx1"/>
                </a:solidFill>
                <a:latin typeface="+mn-lt"/>
                <a:ea typeface="+mn-ea"/>
                <a:cs typeface="+mn-cs"/>
              </a:rPr>
              <a:t>, который постоянно претерпевает изменения, отражающие реальное положение дел на проекте.</a:t>
            </a:r>
          </a:p>
          <a:p>
            <a:r>
              <a:rPr lang="ru-RU" sz="1200" b="0" i="0" kern="1200" dirty="0" smtClean="0">
                <a:solidFill>
                  <a:schemeClr val="tx1"/>
                </a:solidFill>
                <a:latin typeface="+mn-lt"/>
                <a:ea typeface="+mn-ea"/>
                <a:cs typeface="+mn-cs"/>
              </a:rPr>
              <a:t>В повседневной жизни на проекте может быть </a:t>
            </a:r>
            <a:r>
              <a:rPr lang="ru-RU" sz="1200" b="1" i="0" kern="1200" dirty="0" smtClean="0">
                <a:solidFill>
                  <a:schemeClr val="tx1"/>
                </a:solidFill>
                <a:latin typeface="+mn-lt"/>
                <a:ea typeface="+mn-ea"/>
                <a:cs typeface="+mn-cs"/>
              </a:rPr>
              <a:t>один Мастер Тест План и несколько детальных тест планов</a:t>
            </a:r>
            <a:r>
              <a:rPr lang="ru-RU" sz="1200" b="0" i="0" kern="1200" dirty="0" smtClean="0">
                <a:solidFill>
                  <a:schemeClr val="tx1"/>
                </a:solidFill>
                <a:latin typeface="+mn-lt"/>
                <a:ea typeface="+mn-ea"/>
                <a:cs typeface="+mn-cs"/>
              </a:rPr>
              <a:t>, описывающих отдельные модули одного приложения.</a:t>
            </a:r>
            <a:r>
              <a:rPr lang="en-US" sz="1200" b="0" i="0" kern="1200" dirty="0" smtClean="0">
                <a:solidFill>
                  <a:schemeClr val="tx1"/>
                </a:solidFill>
                <a:latin typeface="+mn-lt"/>
                <a:ea typeface="+mn-ea"/>
                <a:cs typeface="+mn-cs"/>
              </a:rPr>
              <a:t> </a:t>
            </a:r>
            <a:r>
              <a:rPr lang="ru-RU" sz="1200" b="0" i="0" kern="1200" dirty="0" smtClean="0">
                <a:solidFill>
                  <a:schemeClr val="tx1"/>
                </a:solidFill>
                <a:latin typeface="+mn-lt"/>
                <a:ea typeface="+mn-ea"/>
                <a:cs typeface="+mn-cs"/>
              </a:rPr>
              <a:t>Или же детальный тест план для каждого релиза \ проекта.</a:t>
            </a:r>
          </a:p>
          <a:p>
            <a:endParaRPr lang="ru-RU" sz="1200" b="0" i="0"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endParaRPr lang="ru-RU" sz="1200" b="0" i="0"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07-Feb-15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07-Feb-15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07-Feb-15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07-Feb-15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07-Feb-15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708160"/>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Risk and Testing </a:t>
            </a:r>
            <a:r>
              <a:rPr lang="en-US" sz="3500" dirty="0" smtClean="0">
                <a:solidFill>
                  <a:schemeClr val="tx1">
                    <a:lumMod val="65000"/>
                    <a:lumOff val="35000"/>
                  </a:schemeClr>
                </a:solidFill>
                <a:effectLst>
                  <a:outerShdw blurRad="38100" dist="38100" dir="2700000" algn="tl">
                    <a:srgbClr val="000000">
                      <a:alpha val="43137"/>
                    </a:srgbClr>
                  </a:outerShdw>
                </a:effectLst>
              </a:rPr>
              <a:t>&amp;Test Planning &amp; Test Documentation Flow</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003232" cy="630942"/>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 Plan Format</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827584" y="1340768"/>
            <a:ext cx="7272808" cy="4524315"/>
          </a:xfrm>
          <a:prstGeom prst="rect">
            <a:avLst/>
          </a:prstGeom>
        </p:spPr>
        <p:txBody>
          <a:bodyPr wrap="square">
            <a:spAutoFit/>
          </a:bodyPr>
          <a:lstStyle/>
          <a:p>
            <a:pPr>
              <a:buFont typeface="Wingdings" pitchFamily="2" charset="2"/>
              <a:buChar char="Ø"/>
            </a:pPr>
            <a:r>
              <a:rPr lang="en-US" dirty="0" smtClean="0"/>
              <a:t>Test plan identifier</a:t>
            </a:r>
          </a:p>
          <a:p>
            <a:pPr>
              <a:buFont typeface="Wingdings" pitchFamily="2" charset="2"/>
              <a:buChar char="Ø"/>
            </a:pPr>
            <a:r>
              <a:rPr lang="en-US" dirty="0" smtClean="0"/>
              <a:t>Introduction</a:t>
            </a:r>
          </a:p>
          <a:p>
            <a:pPr>
              <a:buFont typeface="Wingdings" pitchFamily="2" charset="2"/>
              <a:buChar char="Ø"/>
            </a:pPr>
            <a:r>
              <a:rPr lang="en-US" dirty="0" smtClean="0"/>
              <a:t>Test items</a:t>
            </a:r>
          </a:p>
          <a:p>
            <a:pPr>
              <a:buFont typeface="Wingdings" pitchFamily="2" charset="2"/>
              <a:buChar char="Ø"/>
            </a:pPr>
            <a:r>
              <a:rPr lang="en-US" dirty="0" smtClean="0"/>
              <a:t>Features to be tested</a:t>
            </a:r>
          </a:p>
          <a:p>
            <a:pPr>
              <a:buFont typeface="Wingdings" pitchFamily="2" charset="2"/>
              <a:buChar char="Ø"/>
            </a:pPr>
            <a:r>
              <a:rPr lang="en-US" dirty="0" smtClean="0"/>
              <a:t>Features not to be tested</a:t>
            </a:r>
          </a:p>
          <a:p>
            <a:pPr>
              <a:buFont typeface="Wingdings" pitchFamily="2" charset="2"/>
              <a:buChar char="Ø"/>
            </a:pPr>
            <a:r>
              <a:rPr lang="en-US" dirty="0" smtClean="0"/>
              <a:t>Approach</a:t>
            </a:r>
          </a:p>
          <a:p>
            <a:pPr>
              <a:buFont typeface="Wingdings" pitchFamily="2" charset="2"/>
              <a:buChar char="Ø"/>
            </a:pPr>
            <a:r>
              <a:rPr lang="en-US" dirty="0" smtClean="0"/>
              <a:t>Item pass/fail criteria</a:t>
            </a:r>
          </a:p>
          <a:p>
            <a:pPr>
              <a:buFont typeface="Wingdings" pitchFamily="2" charset="2"/>
              <a:buChar char="Ø"/>
            </a:pPr>
            <a:r>
              <a:rPr lang="en-US" dirty="0" smtClean="0"/>
              <a:t>Suspension criteria and resumption requirements</a:t>
            </a:r>
          </a:p>
          <a:p>
            <a:pPr>
              <a:buFont typeface="Wingdings" pitchFamily="2" charset="2"/>
              <a:buChar char="Ø"/>
            </a:pPr>
            <a:r>
              <a:rPr lang="en-US" dirty="0" smtClean="0"/>
              <a:t>Test deliverables</a:t>
            </a:r>
          </a:p>
          <a:p>
            <a:pPr>
              <a:buFont typeface="Wingdings" pitchFamily="2" charset="2"/>
              <a:buChar char="Ø"/>
            </a:pPr>
            <a:r>
              <a:rPr lang="en-US" dirty="0" smtClean="0"/>
              <a:t>Testing tasks</a:t>
            </a:r>
          </a:p>
          <a:p>
            <a:pPr>
              <a:buFont typeface="Wingdings" pitchFamily="2" charset="2"/>
              <a:buChar char="Ø"/>
            </a:pPr>
            <a:r>
              <a:rPr lang="en-US" dirty="0" smtClean="0"/>
              <a:t>Environmental needs</a:t>
            </a:r>
          </a:p>
          <a:p>
            <a:pPr>
              <a:buFont typeface="Wingdings" pitchFamily="2" charset="2"/>
              <a:buChar char="Ø"/>
            </a:pPr>
            <a:r>
              <a:rPr lang="en-US" dirty="0" smtClean="0"/>
              <a:t>Responsibilities</a:t>
            </a:r>
          </a:p>
          <a:p>
            <a:pPr>
              <a:buFont typeface="Wingdings" pitchFamily="2" charset="2"/>
              <a:buChar char="Ø"/>
            </a:pPr>
            <a:r>
              <a:rPr lang="en-US" dirty="0" smtClean="0"/>
              <a:t>Staffing and training needs</a:t>
            </a:r>
          </a:p>
          <a:p>
            <a:pPr>
              <a:buFont typeface="Wingdings" pitchFamily="2" charset="2"/>
              <a:buChar char="Ø"/>
            </a:pPr>
            <a:r>
              <a:rPr lang="en-US" dirty="0" smtClean="0"/>
              <a:t>Schedule</a:t>
            </a:r>
          </a:p>
          <a:p>
            <a:pPr>
              <a:buFont typeface="Wingdings" pitchFamily="2" charset="2"/>
              <a:buChar char="Ø"/>
            </a:pPr>
            <a:r>
              <a:rPr lang="en-US" dirty="0" smtClean="0"/>
              <a:t>Risks and contingencies</a:t>
            </a:r>
          </a:p>
          <a:p>
            <a:pPr>
              <a:buFont typeface="Wingdings" pitchFamily="2" charset="2"/>
              <a:buChar char="Ø"/>
            </a:pPr>
            <a:r>
              <a:rPr lang="en-US" dirty="0" smtClean="0"/>
              <a:t>Approvals</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003232" cy="630942"/>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 </a:t>
            </a:r>
            <a:r>
              <a:rPr lang="en-US" sz="3500" dirty="0" smtClean="0">
                <a:solidFill>
                  <a:schemeClr val="tx1">
                    <a:lumMod val="65000"/>
                    <a:lumOff val="35000"/>
                  </a:schemeClr>
                </a:solidFill>
                <a:effectLst>
                  <a:outerShdw blurRad="38100" dist="38100" dir="2700000" algn="tl">
                    <a:srgbClr val="000000">
                      <a:alpha val="43137"/>
                    </a:srgbClr>
                  </a:outerShdw>
                </a:effectLst>
              </a:rPr>
              <a:t>Reports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827584" y="1340768"/>
            <a:ext cx="7272808" cy="4801314"/>
          </a:xfrm>
          <a:prstGeom prst="rect">
            <a:avLst/>
          </a:prstGeom>
        </p:spPr>
        <p:txBody>
          <a:bodyPr wrap="square">
            <a:spAutoFit/>
          </a:bodyPr>
          <a:lstStyle/>
          <a:p>
            <a:r>
              <a:rPr lang="en-US" dirty="0" smtClean="0"/>
              <a:t>Master Test Report template may be used for generating a report to management.</a:t>
            </a:r>
          </a:p>
          <a:p>
            <a:r>
              <a:rPr lang="en-US" dirty="0" smtClean="0"/>
              <a:t>But usually test reports for separate test activity is used. For example:</a:t>
            </a:r>
          </a:p>
          <a:p>
            <a:pPr lvl="1">
              <a:buFont typeface="Wingdings" pitchFamily="2" charset="2"/>
              <a:buChar char="Ø"/>
            </a:pPr>
            <a:r>
              <a:rPr lang="en-US" dirty="0" smtClean="0"/>
              <a:t>Test report that contain information about all defects found during a build testing</a:t>
            </a:r>
          </a:p>
          <a:p>
            <a:pPr lvl="1">
              <a:buFont typeface="Wingdings" pitchFamily="2" charset="2"/>
              <a:buChar char="Ø"/>
            </a:pPr>
            <a:r>
              <a:rPr lang="en-US" dirty="0" smtClean="0"/>
              <a:t>Report about performance testing</a:t>
            </a:r>
          </a:p>
          <a:p>
            <a:pPr lvl="1">
              <a:buFont typeface="Wingdings" pitchFamily="2" charset="2"/>
              <a:buChar char="Ø"/>
            </a:pPr>
            <a:r>
              <a:rPr lang="en-US" dirty="0" smtClean="0"/>
              <a:t>Reports generated by the automation testing tools</a:t>
            </a:r>
          </a:p>
          <a:p>
            <a:pPr lvl="1">
              <a:buFont typeface="Wingdings" pitchFamily="2" charset="2"/>
              <a:buChar char="Ø"/>
            </a:pPr>
            <a:r>
              <a:rPr lang="en-US" dirty="0" smtClean="0"/>
              <a:t>etc.</a:t>
            </a:r>
          </a:p>
          <a:p>
            <a:r>
              <a:rPr lang="en-US" dirty="0" smtClean="0"/>
              <a:t>The 1</a:t>
            </a:r>
            <a:r>
              <a:rPr lang="en-US" baseline="30000" dirty="0" smtClean="0"/>
              <a:t>st</a:t>
            </a:r>
            <a:r>
              <a:rPr lang="en-US" dirty="0" smtClean="0"/>
              <a:t> type of report contain information about all defects, found during the  testing according to Test Plan:</a:t>
            </a:r>
          </a:p>
          <a:p>
            <a:pPr lvl="1">
              <a:buFont typeface="Wingdings" pitchFamily="2" charset="2"/>
              <a:buChar char="Ø"/>
            </a:pPr>
            <a:r>
              <a:rPr lang="en-US" dirty="0" smtClean="0"/>
              <a:t>What was tested (project name, version, environment are meant)</a:t>
            </a:r>
          </a:p>
          <a:p>
            <a:pPr lvl="1">
              <a:buFont typeface="Wingdings" pitchFamily="2" charset="2"/>
              <a:buChar char="Ø"/>
            </a:pPr>
            <a:r>
              <a:rPr lang="en-US" dirty="0" smtClean="0"/>
              <a:t>New defects: number, name, priority linked to bug tracking system</a:t>
            </a:r>
          </a:p>
          <a:p>
            <a:pPr lvl="1">
              <a:buFont typeface="Wingdings" pitchFamily="2" charset="2"/>
              <a:buChar char="Ø"/>
            </a:pPr>
            <a:r>
              <a:rPr lang="en-US" dirty="0" smtClean="0"/>
              <a:t>Is the defect reproduced on the previous versions</a:t>
            </a:r>
          </a:p>
          <a:p>
            <a:pPr lvl="1">
              <a:buFont typeface="Wingdings" pitchFamily="2" charset="2"/>
              <a:buChar char="Ø"/>
            </a:pPr>
            <a:r>
              <a:rPr lang="en-US" dirty="0" smtClean="0"/>
              <a:t>Reopened defects: </a:t>
            </a:r>
            <a:r>
              <a:rPr lang="en-US" dirty="0" smtClean="0"/>
              <a:t>number, name, priority linked to bug tracking </a:t>
            </a:r>
            <a:r>
              <a:rPr lang="en-US" dirty="0" smtClean="0"/>
              <a:t>system. Also, it contains the reason why the defect was reopened</a:t>
            </a:r>
          </a:p>
          <a:p>
            <a:pPr lvl="1">
              <a:buFont typeface="Wingdings" pitchFamily="2" charset="2"/>
              <a:buChar char="Ø"/>
            </a:pPr>
            <a:r>
              <a:rPr lang="en-US" dirty="0" smtClean="0"/>
              <a:t>QA </a:t>
            </a:r>
            <a:r>
              <a:rPr lang="en-US" dirty="0" smtClean="0"/>
              <a:t>conclusion</a:t>
            </a:r>
            <a:r>
              <a:rPr lang="ru-RU" dirty="0" smtClean="0"/>
              <a:t> </a:t>
            </a:r>
            <a:r>
              <a:rPr lang="en-US" dirty="0" smtClean="0"/>
              <a:t>whether the build is ready to release (or to the next stage of developing process)</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003232" cy="630942"/>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 </a:t>
            </a:r>
            <a:r>
              <a:rPr lang="en-US" sz="3500" dirty="0" smtClean="0">
                <a:solidFill>
                  <a:schemeClr val="tx1">
                    <a:lumMod val="65000"/>
                    <a:lumOff val="35000"/>
                  </a:schemeClr>
                </a:solidFill>
                <a:effectLst>
                  <a:outerShdw blurRad="38100" dist="38100" dir="2700000" algn="tl">
                    <a:srgbClr val="000000">
                      <a:alpha val="43137"/>
                    </a:srgbClr>
                  </a:outerShdw>
                </a:effectLst>
              </a:rPr>
              <a:t>Reports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827584" y="1340768"/>
            <a:ext cx="7272808" cy="4801314"/>
          </a:xfrm>
          <a:prstGeom prst="rect">
            <a:avLst/>
          </a:prstGeom>
        </p:spPr>
        <p:txBody>
          <a:bodyPr wrap="square">
            <a:spAutoFit/>
          </a:bodyPr>
          <a:lstStyle/>
          <a:p>
            <a:r>
              <a:rPr lang="en-US" dirty="0" smtClean="0"/>
              <a:t>Report about performance testing may contain the following information:</a:t>
            </a:r>
          </a:p>
          <a:p>
            <a:pPr marL="457200" lvl="2">
              <a:buFont typeface="Wingdings" pitchFamily="2" charset="2"/>
              <a:buChar char="Ø"/>
            </a:pPr>
            <a:r>
              <a:rPr lang="en-US" dirty="0" smtClean="0"/>
              <a:t>What was tested (project name, version, environment are meant)</a:t>
            </a:r>
          </a:p>
          <a:p>
            <a:pPr lvl="1">
              <a:buFont typeface="Wingdings" pitchFamily="2" charset="2"/>
              <a:buChar char="Ø"/>
            </a:pPr>
            <a:r>
              <a:rPr lang="en-US" dirty="0" smtClean="0"/>
              <a:t>What load was used (including information about load type)</a:t>
            </a:r>
          </a:p>
          <a:p>
            <a:pPr lvl="1">
              <a:buFont typeface="Wingdings" pitchFamily="2" charset="2"/>
              <a:buChar char="Ø"/>
            </a:pPr>
            <a:r>
              <a:rPr lang="en-US" dirty="0" smtClean="0"/>
              <a:t>Description how </a:t>
            </a:r>
            <a:r>
              <a:rPr lang="en-US" dirty="0" smtClean="0"/>
              <a:t>the system </a:t>
            </a:r>
            <a:r>
              <a:rPr lang="en-US" dirty="0" smtClean="0"/>
              <a:t>responds to each load type (may contain tables and diagrams for better understanding)</a:t>
            </a:r>
          </a:p>
          <a:p>
            <a:pPr lvl="1">
              <a:buFont typeface="Wingdings" pitchFamily="2" charset="2"/>
              <a:buChar char="Ø"/>
            </a:pPr>
            <a:r>
              <a:rPr lang="en-US" dirty="0" smtClean="0"/>
              <a:t>List of defects found during this type of testing</a:t>
            </a:r>
          </a:p>
          <a:p>
            <a:pPr marL="457200" lvl="2">
              <a:buFont typeface="Wingdings" pitchFamily="2" charset="2"/>
              <a:buChar char="Ø"/>
            </a:pPr>
            <a:r>
              <a:rPr lang="en-US" dirty="0" smtClean="0"/>
              <a:t>Is the defect reproduced on the previous </a:t>
            </a:r>
            <a:r>
              <a:rPr lang="en-US" dirty="0" smtClean="0"/>
              <a:t>versions</a:t>
            </a:r>
          </a:p>
          <a:p>
            <a:pPr marL="457200" lvl="2">
              <a:buFont typeface="Wingdings" pitchFamily="2" charset="2"/>
              <a:buChar char="Ø"/>
            </a:pPr>
            <a:r>
              <a:rPr lang="en-US" b="1" dirty="0" smtClean="0"/>
              <a:t>Summary</a:t>
            </a:r>
            <a:endParaRPr lang="en-US" b="1" dirty="0" smtClean="0"/>
          </a:p>
          <a:p>
            <a:pPr lvl="1">
              <a:buFont typeface="Wingdings" pitchFamily="2" charset="2"/>
              <a:buChar char="Ø"/>
            </a:pPr>
            <a:r>
              <a:rPr lang="en-US" dirty="0" smtClean="0"/>
              <a:t>etc.</a:t>
            </a:r>
          </a:p>
          <a:p>
            <a:endParaRPr lang="en-US" dirty="0" smtClean="0"/>
          </a:p>
          <a:p>
            <a:r>
              <a:rPr lang="en-US" dirty="0" smtClean="0"/>
              <a:t>Report generated by the automation testing tools </a:t>
            </a:r>
            <a:r>
              <a:rPr lang="en-US" dirty="0" smtClean="0"/>
              <a:t>may contain the following information</a:t>
            </a:r>
            <a:r>
              <a:rPr lang="en-US" dirty="0" smtClean="0"/>
              <a:t>:</a:t>
            </a:r>
          </a:p>
          <a:p>
            <a:pPr lvl="1">
              <a:buFont typeface="Wingdings" pitchFamily="2" charset="2"/>
              <a:buChar char="Ø"/>
            </a:pPr>
            <a:r>
              <a:rPr lang="en-US" dirty="0" smtClean="0"/>
              <a:t>What was tested</a:t>
            </a:r>
          </a:p>
          <a:p>
            <a:pPr lvl="1">
              <a:buFont typeface="Wingdings" pitchFamily="2" charset="2"/>
              <a:buChar char="Ø"/>
            </a:pPr>
            <a:r>
              <a:rPr lang="en-US" dirty="0" smtClean="0"/>
              <a:t>List of passed, failed, blocked tests</a:t>
            </a:r>
          </a:p>
          <a:p>
            <a:pPr lvl="1">
              <a:buFont typeface="Wingdings" pitchFamily="2" charset="2"/>
              <a:buChar char="Ø"/>
            </a:pPr>
            <a:r>
              <a:rPr lang="en-US" dirty="0" smtClean="0"/>
              <a:t>Reasons why the test was failed</a:t>
            </a:r>
          </a:p>
          <a:p>
            <a:pPr lvl="1">
              <a:buFont typeface="Wingdings" pitchFamily="2" charset="2"/>
              <a:buChar char="Ø"/>
            </a:pPr>
            <a:r>
              <a:rPr lang="en-US" dirty="0" smtClean="0"/>
              <a:t>Code coverage if unit tests were performed</a:t>
            </a:r>
          </a:p>
          <a:p>
            <a:pPr lvl="1">
              <a:buFont typeface="Wingdings" pitchFamily="2" charset="2"/>
              <a:buChar char="Ø"/>
            </a:pPr>
            <a:r>
              <a:rPr lang="en-US" dirty="0" smtClean="0"/>
              <a:t>Tester may add list of registered defects for all failed tests</a:t>
            </a: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003232" cy="630942"/>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Principles of Effective </a:t>
            </a:r>
            <a:r>
              <a:rPr lang="en-US" sz="3500" dirty="0" smtClean="0">
                <a:solidFill>
                  <a:schemeClr val="tx1">
                    <a:lumMod val="65000"/>
                    <a:lumOff val="35000"/>
                  </a:schemeClr>
                </a:solidFill>
                <a:effectLst>
                  <a:outerShdw blurRad="38100" dist="38100" dir="2700000" algn="tl">
                    <a:srgbClr val="000000">
                      <a:alpha val="43137"/>
                    </a:srgbClr>
                  </a:outerShdw>
                </a:effectLst>
              </a:rPr>
              <a:t>Reporting</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827584" y="1340768"/>
            <a:ext cx="7272808" cy="4801314"/>
          </a:xfrm>
          <a:prstGeom prst="rect">
            <a:avLst/>
          </a:prstGeom>
        </p:spPr>
        <p:txBody>
          <a:bodyPr wrap="square">
            <a:spAutoFit/>
          </a:bodyPr>
          <a:lstStyle/>
          <a:p>
            <a:pPr lvl="1">
              <a:buFont typeface="Wingdings" pitchFamily="2" charset="2"/>
              <a:buChar char="Ø"/>
            </a:pPr>
            <a:r>
              <a:rPr lang="en-US" dirty="0" smtClean="0"/>
              <a:t>Report early, report </a:t>
            </a:r>
            <a:r>
              <a:rPr lang="en-US" dirty="0" smtClean="0"/>
              <a:t>often</a:t>
            </a:r>
          </a:p>
          <a:p>
            <a:pPr lvl="1">
              <a:buFont typeface="Wingdings" pitchFamily="2" charset="2"/>
              <a:buChar char="Ø"/>
            </a:pPr>
            <a:endParaRPr lang="en-US" dirty="0" smtClean="0"/>
          </a:p>
          <a:p>
            <a:pPr lvl="1">
              <a:buFont typeface="Wingdings" pitchFamily="2" charset="2"/>
              <a:buChar char="Ø"/>
            </a:pPr>
            <a:r>
              <a:rPr lang="en-US" dirty="0" smtClean="0"/>
              <a:t>Report </a:t>
            </a:r>
            <a:r>
              <a:rPr lang="en-US" dirty="0" smtClean="0"/>
              <a:t>visually</a:t>
            </a:r>
          </a:p>
          <a:p>
            <a:pPr lvl="1">
              <a:buFont typeface="Wingdings" pitchFamily="2" charset="2"/>
              <a:buChar char="Ø"/>
            </a:pPr>
            <a:endParaRPr lang="en-US" dirty="0" smtClean="0"/>
          </a:p>
          <a:p>
            <a:pPr lvl="1">
              <a:buFont typeface="Wingdings" pitchFamily="2" charset="2"/>
              <a:buChar char="Ø"/>
            </a:pPr>
            <a:r>
              <a:rPr lang="en-US" dirty="0" smtClean="0"/>
              <a:t>Report </a:t>
            </a:r>
            <a:r>
              <a:rPr lang="en-US" dirty="0" smtClean="0"/>
              <a:t>intuitively</a:t>
            </a:r>
          </a:p>
          <a:p>
            <a:pPr lvl="1">
              <a:buFont typeface="Wingdings" pitchFamily="2" charset="2"/>
              <a:buChar char="Ø"/>
            </a:pPr>
            <a:endParaRPr lang="en-US" dirty="0" smtClean="0"/>
          </a:p>
          <a:p>
            <a:pPr lvl="1">
              <a:buFont typeface="Wingdings" pitchFamily="2" charset="2"/>
              <a:buChar char="Ø"/>
            </a:pPr>
            <a:r>
              <a:rPr lang="en-US" dirty="0" smtClean="0"/>
              <a:t>Use the right </a:t>
            </a:r>
            <a:r>
              <a:rPr lang="en-US" dirty="0" smtClean="0"/>
              <a:t>statistics</a:t>
            </a:r>
          </a:p>
          <a:p>
            <a:pPr lvl="1">
              <a:buFont typeface="Wingdings" pitchFamily="2" charset="2"/>
              <a:buChar char="Ø"/>
            </a:pPr>
            <a:endParaRPr lang="en-US" dirty="0" smtClean="0"/>
          </a:p>
          <a:p>
            <a:pPr lvl="1">
              <a:buFont typeface="Wingdings" pitchFamily="2" charset="2"/>
              <a:buChar char="Ø"/>
            </a:pPr>
            <a:r>
              <a:rPr lang="en-US" dirty="0" smtClean="0"/>
              <a:t>Consolidate data </a:t>
            </a:r>
            <a:r>
              <a:rPr lang="en-US" dirty="0" smtClean="0"/>
              <a:t>correctly</a:t>
            </a:r>
          </a:p>
          <a:p>
            <a:pPr lvl="1">
              <a:buFont typeface="Wingdings" pitchFamily="2" charset="2"/>
              <a:buChar char="Ø"/>
            </a:pPr>
            <a:endParaRPr lang="en-US" dirty="0" smtClean="0"/>
          </a:p>
          <a:p>
            <a:pPr lvl="1">
              <a:buFont typeface="Wingdings" pitchFamily="2" charset="2"/>
              <a:buChar char="Ø"/>
            </a:pPr>
            <a:r>
              <a:rPr lang="en-US" dirty="0" smtClean="0"/>
              <a:t>Summarize data </a:t>
            </a:r>
            <a:r>
              <a:rPr lang="en-US" dirty="0" smtClean="0"/>
              <a:t>effectively</a:t>
            </a:r>
          </a:p>
          <a:p>
            <a:pPr lvl="1">
              <a:buFont typeface="Wingdings" pitchFamily="2" charset="2"/>
              <a:buChar char="Ø"/>
            </a:pPr>
            <a:endParaRPr lang="en-US" dirty="0" smtClean="0"/>
          </a:p>
          <a:p>
            <a:pPr lvl="1">
              <a:buFont typeface="Wingdings" pitchFamily="2" charset="2"/>
              <a:buChar char="Ø"/>
            </a:pPr>
            <a:r>
              <a:rPr lang="en-US" dirty="0" smtClean="0"/>
              <a:t>Customize reports for the intended </a:t>
            </a:r>
            <a:r>
              <a:rPr lang="en-US" dirty="0" smtClean="0"/>
              <a:t>audience</a:t>
            </a:r>
          </a:p>
          <a:p>
            <a:pPr lvl="1">
              <a:buFont typeface="Wingdings" pitchFamily="2" charset="2"/>
              <a:buChar char="Ø"/>
            </a:pPr>
            <a:endParaRPr lang="en-US" dirty="0" smtClean="0"/>
          </a:p>
          <a:p>
            <a:pPr lvl="1">
              <a:buFont typeface="Wingdings" pitchFamily="2" charset="2"/>
              <a:buChar char="Ø"/>
            </a:pPr>
            <a:r>
              <a:rPr lang="en-US" dirty="0" smtClean="0"/>
              <a:t>Use concise verbal </a:t>
            </a:r>
            <a:r>
              <a:rPr lang="en-US" dirty="0" smtClean="0"/>
              <a:t>summaries</a:t>
            </a:r>
          </a:p>
          <a:p>
            <a:pPr lvl="1">
              <a:buFont typeface="Wingdings" pitchFamily="2" charset="2"/>
              <a:buChar char="Ø"/>
            </a:pPr>
            <a:endParaRPr lang="en-US" dirty="0" smtClean="0"/>
          </a:p>
          <a:p>
            <a:pPr lvl="1">
              <a:buFont typeface="Wingdings" pitchFamily="2" charset="2"/>
              <a:buChar char="Ø"/>
            </a:pPr>
            <a:r>
              <a:rPr lang="en-US" dirty="0" smtClean="0"/>
              <a:t>Make the data available</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923330"/>
          </a:xfrm>
          <a:prstGeom prst="rect">
            <a:avLst/>
          </a:prstGeom>
        </p:spPr>
        <p:txBody>
          <a:bodyPr wrap="square">
            <a:spAutoFit/>
          </a:bodyPr>
          <a:lstStyle/>
          <a:p>
            <a:r>
              <a:rPr lang="en-US" b="1" dirty="0" smtClean="0"/>
              <a:t>Create master test plan for </a:t>
            </a:r>
            <a:r>
              <a:rPr lang="en-US" b="1" dirty="0" err="1" smtClean="0"/>
              <a:t>ListBoxer</a:t>
            </a:r>
            <a:r>
              <a:rPr lang="en-US" b="1" dirty="0" smtClean="0"/>
              <a:t>. Create master test plan for online calculator. Is there any difference between them and why?</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the terms from the lesson:</a:t>
            </a:r>
          </a:p>
          <a:p>
            <a:r>
              <a:rPr lang="en-US" b="1" dirty="0" smtClean="0"/>
              <a:t> </a:t>
            </a:r>
            <a:r>
              <a:rPr lang="en-US" b="1" i="1" dirty="0" smtClean="0"/>
              <a:t>test plan (from the 1</a:t>
            </a:r>
            <a:r>
              <a:rPr lang="en-US" b="1" i="1" baseline="30000" dirty="0" smtClean="0"/>
              <a:t>st</a:t>
            </a:r>
            <a:r>
              <a:rPr lang="en-US" b="1" i="1" dirty="0" smtClean="0"/>
              <a:t> lesson), master test plan, level test plan, anomaly report, master test report</a:t>
            </a:r>
            <a:endParaRPr lang="en-US" b="1" i="1" dirty="0"/>
          </a:p>
        </p:txBody>
      </p:sp>
      <p:sp>
        <p:nvSpPr>
          <p:cNvPr id="7" name="Rectangle 1"/>
          <p:cNvSpPr/>
          <p:nvPr/>
        </p:nvSpPr>
        <p:spPr>
          <a:xfrm>
            <a:off x="3203848" y="5229200"/>
            <a:ext cx="3960440" cy="646331"/>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3170099"/>
          </a:xfrm>
          <a:prstGeom prst="rect">
            <a:avLst/>
          </a:prstGeom>
        </p:spPr>
        <p:txBody>
          <a:bodyPr wrap="square">
            <a:spAutoFit/>
          </a:bodyPr>
          <a:lstStyle/>
          <a:p>
            <a:pPr>
              <a:buFont typeface="Wingdings" pitchFamily="2" charset="2"/>
              <a:buChar char="ü"/>
            </a:pPr>
            <a:r>
              <a:rPr lang="en-US" sz="2000" i="1" dirty="0" smtClean="0"/>
              <a:t>What are the strong candidates for automation?</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What </a:t>
            </a:r>
            <a:r>
              <a:rPr lang="en-US" sz="2000" i="1" dirty="0" smtClean="0"/>
              <a:t>should be taken into account when auto testing framework selecting?</a:t>
            </a:r>
            <a:endParaRPr lang="en-US" sz="2000" i="1" dirty="0" smtClean="0"/>
          </a:p>
          <a:p>
            <a:pPr>
              <a:buFont typeface="Wingdings" pitchFamily="2" charset="2"/>
              <a:buChar char="ü"/>
            </a:pPr>
            <a:endParaRPr lang="en-US" sz="2000" i="1" dirty="0" smtClean="0"/>
          </a:p>
          <a:p>
            <a:pPr>
              <a:buFont typeface="Wingdings" pitchFamily="2" charset="2"/>
              <a:buChar char="ü"/>
            </a:pPr>
            <a:r>
              <a:rPr lang="en-US" sz="2000" i="1" dirty="0" smtClean="0"/>
              <a:t>What did we use for the API testing on the previous lesson?</a:t>
            </a:r>
            <a:r>
              <a:rPr lang="en-US" sz="2000" i="1" dirty="0" smtClean="0"/>
              <a:t> </a:t>
            </a:r>
            <a:endParaRPr lang="en-US" sz="2000" i="1" dirty="0" smtClean="0"/>
          </a:p>
          <a:p>
            <a:pPr>
              <a:buFont typeface="Wingdings" pitchFamily="2" charset="2"/>
              <a:buChar char="ü"/>
            </a:pPr>
            <a:endParaRPr lang="en-US" sz="2000" i="1" dirty="0" smtClean="0"/>
          </a:p>
          <a:p>
            <a:pPr>
              <a:buFont typeface="Wingdings" pitchFamily="2" charset="2"/>
              <a:buChar char="ü"/>
            </a:pPr>
            <a:r>
              <a:rPr lang="en-US" sz="2000" i="1" dirty="0" smtClean="0"/>
              <a:t>What did we use for the UI automation testing on the previous lesson?</a:t>
            </a:r>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07161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Risk and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755576" y="1362670"/>
            <a:ext cx="7488832" cy="4524315"/>
          </a:xfrm>
          <a:prstGeom prst="rect">
            <a:avLst/>
          </a:prstGeom>
        </p:spPr>
        <p:txBody>
          <a:bodyPr wrap="square">
            <a:spAutoFit/>
          </a:bodyPr>
          <a:lstStyle/>
          <a:p>
            <a:r>
              <a:rPr lang="en-US" b="1" u="sng" dirty="0" smtClean="0"/>
              <a:t>Risk </a:t>
            </a:r>
            <a:r>
              <a:rPr lang="en-US" dirty="0" smtClean="0"/>
              <a:t>can be defined as the chance of an event, hazard, threat or situation occurring and resulting in undesirable consequences or a potential problem. The level of risk will be determined by the likelihood of an adverse event happening and the impact (the harm resulting from that event</a:t>
            </a:r>
            <a:r>
              <a:rPr lang="en-US" dirty="0" smtClean="0"/>
              <a:t>).</a:t>
            </a:r>
          </a:p>
          <a:p>
            <a:endParaRPr lang="en-US" dirty="0" smtClean="0"/>
          </a:p>
          <a:p>
            <a:r>
              <a:rPr lang="en-US" dirty="0" smtClean="0"/>
              <a:t>There are </a:t>
            </a:r>
            <a:r>
              <a:rPr lang="en-US" b="1" u="sng" dirty="0" smtClean="0"/>
              <a:t>project risks</a:t>
            </a:r>
            <a:r>
              <a:rPr lang="en-US" dirty="0" smtClean="0"/>
              <a:t> and </a:t>
            </a:r>
            <a:r>
              <a:rPr lang="en-US" b="1" u="sng" dirty="0" smtClean="0"/>
              <a:t>product risk</a:t>
            </a:r>
            <a:r>
              <a:rPr lang="en-US" dirty="0" smtClean="0"/>
              <a:t>.</a:t>
            </a:r>
          </a:p>
          <a:p>
            <a:r>
              <a:rPr lang="en-US" dirty="0" smtClean="0"/>
              <a:t> </a:t>
            </a:r>
          </a:p>
          <a:p>
            <a:r>
              <a:rPr lang="en-US" b="1" u="sng" dirty="0" smtClean="0"/>
              <a:t>Project risks </a:t>
            </a:r>
            <a:r>
              <a:rPr lang="en-US" dirty="0" smtClean="0"/>
              <a:t>are the risks that surround the project’s capability to deliver its objectives, such as: </a:t>
            </a:r>
            <a:endParaRPr lang="en-US" dirty="0" smtClean="0"/>
          </a:p>
          <a:p>
            <a:pPr lvl="1">
              <a:buFont typeface="Wingdings" pitchFamily="2" charset="2"/>
              <a:buChar char="Ø"/>
            </a:pPr>
            <a:r>
              <a:rPr lang="en-US" dirty="0" smtClean="0"/>
              <a:t>Organizational </a:t>
            </a:r>
            <a:r>
              <a:rPr lang="en-US" dirty="0" smtClean="0"/>
              <a:t>factors</a:t>
            </a:r>
          </a:p>
          <a:p>
            <a:pPr lvl="1">
              <a:buFont typeface="Wingdings" pitchFamily="2" charset="2"/>
              <a:buChar char="Ø"/>
            </a:pPr>
            <a:r>
              <a:rPr lang="en-US" dirty="0" smtClean="0"/>
              <a:t>Technical </a:t>
            </a:r>
            <a:r>
              <a:rPr lang="en-US" dirty="0" smtClean="0"/>
              <a:t>issues</a:t>
            </a:r>
          </a:p>
          <a:p>
            <a:pPr lvl="1">
              <a:buFont typeface="Wingdings" pitchFamily="2" charset="2"/>
              <a:buChar char="Ø"/>
            </a:pPr>
            <a:r>
              <a:rPr lang="en-US" dirty="0" smtClean="0"/>
              <a:t>Supplier </a:t>
            </a:r>
            <a:r>
              <a:rPr lang="en-US" dirty="0" smtClean="0"/>
              <a:t>issues</a:t>
            </a:r>
          </a:p>
          <a:p>
            <a:endParaRPr lang="en-US" dirty="0" smtClean="0"/>
          </a:p>
          <a:p>
            <a:r>
              <a:rPr lang="en-US" dirty="0" smtClean="0"/>
              <a:t>Potential failure areas (adverse future events or hazards) in the software or system are known as </a:t>
            </a:r>
            <a:r>
              <a:rPr lang="en-US" b="1" u="sng" dirty="0" smtClean="0"/>
              <a:t>product risks</a:t>
            </a:r>
            <a:r>
              <a:rPr lang="en-US" dirty="0" smtClean="0"/>
              <a:t>, as they are a risk to the quality of the product</a:t>
            </a:r>
            <a:r>
              <a:rPr lang="en-US" dirty="0" smtClean="0"/>
              <a:t>.</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9256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Risk-based Approach</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827584" y="1362670"/>
            <a:ext cx="7560840" cy="3693319"/>
          </a:xfrm>
          <a:prstGeom prst="rect">
            <a:avLst/>
          </a:prstGeom>
        </p:spPr>
        <p:txBody>
          <a:bodyPr wrap="square">
            <a:spAutoFit/>
          </a:bodyPr>
          <a:lstStyle/>
          <a:p>
            <a:r>
              <a:rPr lang="en-US" b="1" u="sng" dirty="0" smtClean="0"/>
              <a:t>A risk-based approach </a:t>
            </a:r>
            <a:r>
              <a:rPr lang="en-US" dirty="0" smtClean="0"/>
              <a:t>to testing provides proactive opportunities to reduce the levels of product risk, starting in the initial stages of a project. </a:t>
            </a:r>
            <a:endParaRPr lang="en-US" dirty="0" smtClean="0"/>
          </a:p>
          <a:p>
            <a:endParaRPr lang="en-US" dirty="0" smtClean="0"/>
          </a:p>
          <a:p>
            <a:r>
              <a:rPr lang="en-US" dirty="0" smtClean="0"/>
              <a:t>It </a:t>
            </a:r>
            <a:r>
              <a:rPr lang="en-US" dirty="0" smtClean="0"/>
              <a:t>involves the identification of product risks and their use in guiding test planning and control, specification, preparation and execution of tests. </a:t>
            </a:r>
            <a:endParaRPr lang="en-US" dirty="0" smtClean="0"/>
          </a:p>
          <a:p>
            <a:endParaRPr lang="en-US" dirty="0" smtClean="0"/>
          </a:p>
          <a:p>
            <a:r>
              <a:rPr lang="en-US" dirty="0" smtClean="0"/>
              <a:t>In </a:t>
            </a:r>
            <a:r>
              <a:rPr lang="en-US" dirty="0" smtClean="0"/>
              <a:t>a </a:t>
            </a:r>
            <a:r>
              <a:rPr lang="en-US" dirty="0" smtClean="0"/>
              <a:t>risk-based </a:t>
            </a:r>
            <a:r>
              <a:rPr lang="en-US" dirty="0" smtClean="0"/>
              <a:t>approach the risks identified </a:t>
            </a:r>
            <a:r>
              <a:rPr lang="en-US" b="1" u="sng" dirty="0" smtClean="0"/>
              <a:t>may be used to</a:t>
            </a:r>
            <a:r>
              <a:rPr lang="en-US" dirty="0" smtClean="0"/>
              <a:t>:</a:t>
            </a:r>
          </a:p>
          <a:p>
            <a:pPr lvl="1">
              <a:buFont typeface="Wingdings" pitchFamily="2" charset="2"/>
              <a:buChar char="Ø"/>
            </a:pPr>
            <a:r>
              <a:rPr lang="en-US" dirty="0" smtClean="0"/>
              <a:t>Determine </a:t>
            </a:r>
            <a:r>
              <a:rPr lang="en-US" dirty="0" smtClean="0"/>
              <a:t>the test techniques to be </a:t>
            </a:r>
            <a:r>
              <a:rPr lang="en-US" dirty="0" smtClean="0"/>
              <a:t>employed</a:t>
            </a:r>
          </a:p>
          <a:p>
            <a:pPr lvl="1">
              <a:buFont typeface="Wingdings" pitchFamily="2" charset="2"/>
              <a:buChar char="Ø"/>
            </a:pPr>
            <a:r>
              <a:rPr lang="en-US" dirty="0" smtClean="0"/>
              <a:t>Determine </a:t>
            </a:r>
            <a:r>
              <a:rPr lang="en-US" dirty="0" smtClean="0"/>
              <a:t>the extent of testing to be carried </a:t>
            </a:r>
            <a:r>
              <a:rPr lang="en-US" dirty="0" smtClean="0"/>
              <a:t>out</a:t>
            </a:r>
          </a:p>
          <a:p>
            <a:pPr lvl="1">
              <a:buFont typeface="Wingdings" pitchFamily="2" charset="2"/>
              <a:buChar char="Ø"/>
            </a:pPr>
            <a:r>
              <a:rPr lang="en-US" dirty="0" smtClean="0"/>
              <a:t>Prioritize </a:t>
            </a:r>
            <a:r>
              <a:rPr lang="en-US" dirty="0" smtClean="0"/>
              <a:t>testing in an attempt to find the critical defects as early as </a:t>
            </a:r>
            <a:r>
              <a:rPr lang="en-US" dirty="0" smtClean="0"/>
              <a:t>possible</a:t>
            </a:r>
          </a:p>
          <a:p>
            <a:pPr lvl="1">
              <a:buFont typeface="Wingdings" pitchFamily="2" charset="2"/>
              <a:buChar char="Ø"/>
            </a:pPr>
            <a:r>
              <a:rPr lang="en-US" dirty="0" smtClean="0"/>
              <a:t>Determine </a:t>
            </a:r>
            <a:r>
              <a:rPr lang="en-US" dirty="0" smtClean="0"/>
              <a:t>whether any non-testing activities could be employed to reduce risk (e.g., providing training to inexperienced designers) </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57948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 Planning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827584" y="1362670"/>
            <a:ext cx="7272808" cy="4524315"/>
          </a:xfrm>
          <a:prstGeom prst="rect">
            <a:avLst/>
          </a:prstGeom>
        </p:spPr>
        <p:txBody>
          <a:bodyPr wrap="square">
            <a:spAutoFit/>
          </a:bodyPr>
          <a:lstStyle/>
          <a:p>
            <a:r>
              <a:rPr lang="en-US" dirty="0" smtClean="0"/>
              <a:t> </a:t>
            </a:r>
            <a:r>
              <a:rPr lang="en-US" b="1" u="sng" dirty="0" smtClean="0"/>
              <a:t>Planning</a:t>
            </a:r>
            <a:r>
              <a:rPr lang="en-US" dirty="0" smtClean="0"/>
              <a:t> may be documented in a master test plan and in separate test plans for test levels such as system testing and acceptance testing. </a:t>
            </a:r>
            <a:endParaRPr lang="en-US" dirty="0" smtClean="0"/>
          </a:p>
          <a:p>
            <a:endParaRPr lang="en-US" dirty="0" smtClean="0"/>
          </a:p>
          <a:p>
            <a:r>
              <a:rPr lang="en-US" dirty="0" smtClean="0"/>
              <a:t>The </a:t>
            </a:r>
            <a:r>
              <a:rPr lang="en-US" dirty="0" smtClean="0"/>
              <a:t>outline of a </a:t>
            </a:r>
            <a:r>
              <a:rPr lang="en-US" dirty="0" smtClean="0"/>
              <a:t>test planning </a:t>
            </a:r>
            <a:r>
              <a:rPr lang="en-US" dirty="0" smtClean="0"/>
              <a:t>document is covered by </a:t>
            </a:r>
            <a:r>
              <a:rPr lang="en-US" b="1" u="sng" dirty="0" smtClean="0"/>
              <a:t>the ‘Standard for Software Test Documentation’ (IEEE Std 8291998</a:t>
            </a:r>
            <a:r>
              <a:rPr lang="en-US" b="1" u="sng" dirty="0" smtClean="0"/>
              <a:t>).</a:t>
            </a:r>
          </a:p>
          <a:p>
            <a:r>
              <a:rPr lang="en-US" dirty="0" smtClean="0"/>
              <a:t>  </a:t>
            </a:r>
            <a:endParaRPr lang="en-US" dirty="0" smtClean="0"/>
          </a:p>
          <a:p>
            <a:r>
              <a:rPr lang="en-US" dirty="0" smtClean="0"/>
              <a:t>Planning is influenced by the test policy of the organization, the scope of testing, objectives, risks, constraints, criticality, testability and the availability of resources. </a:t>
            </a:r>
            <a:endParaRPr lang="en-US" dirty="0" smtClean="0"/>
          </a:p>
          <a:p>
            <a:endParaRPr lang="en-US" dirty="0" smtClean="0"/>
          </a:p>
          <a:p>
            <a:r>
              <a:rPr lang="en-US" dirty="0" smtClean="0"/>
              <a:t>As </a:t>
            </a:r>
            <a:r>
              <a:rPr lang="en-US" dirty="0" smtClean="0"/>
              <a:t>the project and test planning progress, more information becomes available and more detail can be included in the plan. </a:t>
            </a:r>
            <a:endParaRPr lang="en-US" dirty="0" smtClean="0"/>
          </a:p>
          <a:p>
            <a:endParaRPr lang="en-US" dirty="0" smtClean="0"/>
          </a:p>
          <a:p>
            <a:r>
              <a:rPr lang="en-US" dirty="0" smtClean="0"/>
              <a:t>Test planning is a continuous activity and is performed in all life cycle processes and activities. Feedback from test activities is used to recognize changing risks so that planning can be adjusted. </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003232" cy="1169551"/>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829 Standard for Software and System Test </a:t>
            </a:r>
            <a:r>
              <a:rPr lang="en-US" sz="3500" dirty="0" smtClean="0">
                <a:solidFill>
                  <a:schemeClr val="tx1">
                    <a:lumMod val="65000"/>
                    <a:lumOff val="35000"/>
                  </a:schemeClr>
                </a:solidFill>
                <a:effectLst>
                  <a:outerShdw blurRad="38100" dist="38100" dir="2700000" algn="tl">
                    <a:srgbClr val="000000">
                      <a:alpha val="43137"/>
                    </a:srgbClr>
                  </a:outerShdw>
                </a:effectLst>
              </a:rPr>
              <a:t>Documentation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827584" y="1762938"/>
            <a:ext cx="7272808" cy="3970318"/>
          </a:xfrm>
          <a:prstGeom prst="rect">
            <a:avLst/>
          </a:prstGeom>
        </p:spPr>
        <p:txBody>
          <a:bodyPr wrap="square">
            <a:spAutoFit/>
          </a:bodyPr>
          <a:lstStyle/>
          <a:p>
            <a:r>
              <a:rPr lang="en-US" b="1" u="sng" dirty="0" smtClean="0"/>
              <a:t>The </a:t>
            </a:r>
            <a:r>
              <a:rPr lang="en-US" b="1" u="sng" dirty="0" smtClean="0"/>
              <a:t>documents are</a:t>
            </a:r>
            <a:r>
              <a:rPr lang="en-US" b="1" u="sng" dirty="0" smtClean="0"/>
              <a:t>:</a:t>
            </a:r>
            <a:endParaRPr lang="ru-RU" b="1" u="sng" dirty="0" smtClean="0"/>
          </a:p>
          <a:p>
            <a:endParaRPr lang="ru-RU" dirty="0" smtClean="0"/>
          </a:p>
          <a:p>
            <a:pPr>
              <a:buFont typeface="Wingdings" pitchFamily="2" charset="2"/>
              <a:buChar char="Ø"/>
            </a:pPr>
            <a:r>
              <a:rPr lang="en-US" b="1" dirty="0" smtClean="0"/>
              <a:t>Master Test Plan</a:t>
            </a:r>
            <a:r>
              <a:rPr lang="en-US" dirty="0" smtClean="0"/>
              <a:t> (MTP): The purpose of the Master Test Plan (MTP) is to provide an overall test planning and test management document for multiple levels of test (either within one project or across multiple projects).</a:t>
            </a:r>
          </a:p>
          <a:p>
            <a:pPr>
              <a:buFont typeface="Wingdings" pitchFamily="2" charset="2"/>
              <a:buChar char="Ø"/>
            </a:pPr>
            <a:r>
              <a:rPr lang="en-US" b="1" dirty="0" smtClean="0"/>
              <a:t>Level Test Plan</a:t>
            </a:r>
            <a:r>
              <a:rPr lang="en-US" dirty="0" smtClean="0"/>
              <a:t> (LTP): For each LTP the scope, approach, resources, and schedule of the testing activities for its specified level of testing need to be described. The items being tested, the features to be tested, the testing tasks to be performed, the personnel responsible for each task, and the associated risk(s) need to be identified.</a:t>
            </a:r>
          </a:p>
          <a:p>
            <a:pPr>
              <a:buFont typeface="Wingdings" pitchFamily="2" charset="2"/>
              <a:buChar char="Ø"/>
            </a:pPr>
            <a:r>
              <a:rPr lang="en-US" b="1" dirty="0" smtClean="0"/>
              <a:t>Level Test Design</a:t>
            </a:r>
            <a:r>
              <a:rPr lang="en-US" dirty="0" smtClean="0"/>
              <a:t> (LTD): Detailing test cases and the expected results as well as test pass criteria.</a:t>
            </a:r>
          </a:p>
          <a:p>
            <a:pPr>
              <a:buFont typeface="Wingdings" pitchFamily="2" charset="2"/>
              <a:buChar char="Ø"/>
            </a:pPr>
            <a:r>
              <a:rPr lang="en-US" b="1" dirty="0" smtClean="0"/>
              <a:t>Level Test Case</a:t>
            </a:r>
            <a:r>
              <a:rPr lang="en-US" dirty="0" smtClean="0"/>
              <a:t> (LTC): Specifying the test data for use in running the test cases identified in the Level Test Design</a:t>
            </a:r>
            <a:r>
              <a:rPr lang="en-US" dirty="0" smtClean="0"/>
              <a:t>.</a:t>
            </a:r>
            <a:endParaRPr lang="en-US" dirty="0" smtClean="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003232" cy="1169551"/>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829 Standard for Software and System Test </a:t>
            </a:r>
            <a:r>
              <a:rPr lang="en-US" sz="3500" dirty="0" smtClean="0">
                <a:solidFill>
                  <a:schemeClr val="tx1">
                    <a:lumMod val="65000"/>
                    <a:lumOff val="35000"/>
                  </a:schemeClr>
                </a:solidFill>
                <a:effectLst>
                  <a:outerShdw blurRad="38100" dist="38100" dir="2700000" algn="tl">
                    <a:srgbClr val="000000">
                      <a:alpha val="43137"/>
                    </a:srgbClr>
                  </a:outerShdw>
                </a:effectLst>
              </a:rPr>
              <a:t>Documentation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827584" y="1772816"/>
            <a:ext cx="7272808" cy="3693319"/>
          </a:xfrm>
          <a:prstGeom prst="rect">
            <a:avLst/>
          </a:prstGeom>
        </p:spPr>
        <p:txBody>
          <a:bodyPr wrap="square">
            <a:spAutoFit/>
          </a:bodyPr>
          <a:lstStyle/>
          <a:p>
            <a:r>
              <a:rPr lang="en-US" b="1" u="sng" dirty="0" smtClean="0"/>
              <a:t>The </a:t>
            </a:r>
            <a:r>
              <a:rPr lang="en-US" b="1" u="sng" dirty="0" smtClean="0"/>
              <a:t>documents are</a:t>
            </a:r>
            <a:r>
              <a:rPr lang="en-US" b="1" u="sng" dirty="0" smtClean="0"/>
              <a:t>:</a:t>
            </a:r>
            <a:endParaRPr lang="ru-RU" b="1" u="sng" dirty="0" smtClean="0"/>
          </a:p>
          <a:p>
            <a:endParaRPr lang="ru-RU" dirty="0" smtClean="0"/>
          </a:p>
          <a:p>
            <a:pPr>
              <a:buFont typeface="Wingdings" pitchFamily="2" charset="2"/>
              <a:buChar char="Ø"/>
            </a:pPr>
            <a:r>
              <a:rPr lang="en-US" b="1" dirty="0" smtClean="0"/>
              <a:t>Level </a:t>
            </a:r>
            <a:r>
              <a:rPr lang="en-US" b="1" dirty="0" smtClean="0"/>
              <a:t>Test Log</a:t>
            </a:r>
            <a:r>
              <a:rPr lang="en-US" dirty="0" smtClean="0"/>
              <a:t> (LTL): To provide a chronological record of relevant details about the execution of tests, e.g. recording which tests cases were run, who ran them, in what order, and whether each test passed or failed.</a:t>
            </a:r>
          </a:p>
          <a:p>
            <a:pPr>
              <a:buFont typeface="Wingdings" pitchFamily="2" charset="2"/>
              <a:buChar char="Ø"/>
            </a:pPr>
            <a:r>
              <a:rPr lang="en-US" b="1" dirty="0" smtClean="0"/>
              <a:t>Level </a:t>
            </a:r>
            <a:r>
              <a:rPr lang="en-US" b="1" dirty="0" smtClean="0"/>
              <a:t>Interim Test Status Report</a:t>
            </a:r>
            <a:r>
              <a:rPr lang="en-US" dirty="0" smtClean="0"/>
              <a:t> (LITSR): To summarize the interim results of the designated testing activities and optionally to provide evaluations and recommendations based on the results for the specific test level.</a:t>
            </a:r>
          </a:p>
          <a:p>
            <a:pPr>
              <a:buFont typeface="Wingdings" pitchFamily="2" charset="2"/>
              <a:buChar char="Ø"/>
            </a:pPr>
            <a:r>
              <a:rPr lang="en-US" b="1" dirty="0" smtClean="0"/>
              <a:t>Level Test Report</a:t>
            </a:r>
            <a:r>
              <a:rPr lang="en-US" dirty="0" smtClean="0"/>
              <a:t> (LTR): To summarize the results of the designated testing activities and to provide evaluations and recommendations based on the results after test execution has finished for the specific test level.</a:t>
            </a:r>
          </a:p>
          <a:p>
            <a:pPr>
              <a:buFont typeface="Wingdings" pitchFamily="2" charset="2"/>
              <a:buChar char="Ø"/>
            </a:pPr>
            <a:r>
              <a:rPr lang="en-US" b="1" dirty="0" smtClean="0"/>
              <a:t>Level Test Procedure</a:t>
            </a:r>
            <a:r>
              <a:rPr lang="en-US" dirty="0" smtClean="0"/>
              <a:t> (</a:t>
            </a:r>
            <a:r>
              <a:rPr lang="en-US" dirty="0" err="1" smtClean="0"/>
              <a:t>LTPr</a:t>
            </a:r>
            <a:r>
              <a:rPr lang="en-US" dirty="0" smtClean="0"/>
              <a:t>): Detailing how to run each test, including any set-up preconditions and the steps that need to be followed</a:t>
            </a:r>
            <a:r>
              <a:rPr lang="en-US" dirty="0" smtClean="0"/>
              <a:t>.</a:t>
            </a:r>
            <a:endParaRPr lang="en-US"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003232" cy="1169551"/>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829 Standard for Software and System Test </a:t>
            </a:r>
            <a:r>
              <a:rPr lang="en-US" sz="3500" dirty="0" smtClean="0">
                <a:solidFill>
                  <a:schemeClr val="tx1">
                    <a:lumMod val="65000"/>
                    <a:lumOff val="35000"/>
                  </a:schemeClr>
                </a:solidFill>
                <a:effectLst>
                  <a:outerShdw blurRad="38100" dist="38100" dir="2700000" algn="tl">
                    <a:srgbClr val="000000">
                      <a:alpha val="43137"/>
                    </a:srgbClr>
                  </a:outerShdw>
                </a:effectLst>
              </a:rPr>
              <a:t>Documentation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827584" y="1762938"/>
            <a:ext cx="7272808" cy="3970318"/>
          </a:xfrm>
          <a:prstGeom prst="rect">
            <a:avLst/>
          </a:prstGeom>
        </p:spPr>
        <p:txBody>
          <a:bodyPr wrap="square">
            <a:spAutoFit/>
          </a:bodyPr>
          <a:lstStyle/>
          <a:p>
            <a:r>
              <a:rPr lang="en-US" b="1" u="sng" dirty="0" smtClean="0"/>
              <a:t>The </a:t>
            </a:r>
            <a:r>
              <a:rPr lang="en-US" b="1" u="sng" dirty="0" smtClean="0"/>
              <a:t>documents are</a:t>
            </a:r>
            <a:r>
              <a:rPr lang="en-US" b="1" u="sng" dirty="0" smtClean="0"/>
              <a:t>:</a:t>
            </a:r>
            <a:endParaRPr lang="ru-RU" b="1" u="sng" dirty="0" smtClean="0"/>
          </a:p>
          <a:p>
            <a:endParaRPr lang="ru-RU" b="1" u="sng" dirty="0" smtClean="0"/>
          </a:p>
          <a:p>
            <a:pPr>
              <a:buFont typeface="Wingdings" pitchFamily="2" charset="2"/>
              <a:buChar char="Ø"/>
            </a:pPr>
            <a:r>
              <a:rPr lang="en-US" b="1" dirty="0" smtClean="0"/>
              <a:t>Anomaly Report</a:t>
            </a:r>
            <a:r>
              <a:rPr lang="en-US" dirty="0" smtClean="0"/>
              <a:t> (AR): To document any event that occurs during the testing process that requires investigation. This may be called a problem, test incident, defect, trouble, issue, anomaly, or error report. This document is deliberately named as an anomaly report, and not a fault report. The reason is that a discrepancy between expected and actual results can occur for a number of reasons other than a fault in the system. These include the expected results being wrong, the test being run incorrectly, or inconsistency in the requirements meaning that more than one interpretation could be made. The report consists of all details of the incident such as actual and expected results, when it failed, and any supporting evidence that will help in its resolution. The report will also include, if possible, an assessment of the impact of an incident upon testing</a:t>
            </a:r>
            <a:r>
              <a:rPr lang="en-US" dirty="0" smtClean="0"/>
              <a:t>.</a:t>
            </a:r>
            <a:endParaRPr lang="en-US" dirty="0" smtClean="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003232" cy="1169551"/>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829 Standard for Software and System Test </a:t>
            </a:r>
            <a:r>
              <a:rPr lang="en-US" sz="3500" dirty="0" smtClean="0">
                <a:solidFill>
                  <a:schemeClr val="tx1">
                    <a:lumMod val="65000"/>
                    <a:lumOff val="35000"/>
                  </a:schemeClr>
                </a:solidFill>
                <a:effectLst>
                  <a:outerShdw blurRad="38100" dist="38100" dir="2700000" algn="tl">
                    <a:srgbClr val="000000">
                      <a:alpha val="43137"/>
                    </a:srgbClr>
                  </a:outerShdw>
                </a:effectLst>
              </a:rPr>
              <a:t>Documentation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827584" y="1762938"/>
            <a:ext cx="7272808" cy="3693319"/>
          </a:xfrm>
          <a:prstGeom prst="rect">
            <a:avLst/>
          </a:prstGeom>
        </p:spPr>
        <p:txBody>
          <a:bodyPr wrap="square">
            <a:spAutoFit/>
          </a:bodyPr>
          <a:lstStyle/>
          <a:p>
            <a:r>
              <a:rPr lang="en-US" b="1" u="sng" dirty="0" smtClean="0"/>
              <a:t>The </a:t>
            </a:r>
            <a:r>
              <a:rPr lang="en-US" b="1" u="sng" dirty="0" smtClean="0"/>
              <a:t>documents are</a:t>
            </a:r>
            <a:r>
              <a:rPr lang="en-US" b="1" u="sng" dirty="0" smtClean="0"/>
              <a:t>:</a:t>
            </a:r>
            <a:endParaRPr lang="ru-RU" b="1" u="sng" dirty="0" smtClean="0"/>
          </a:p>
          <a:p>
            <a:endParaRPr lang="ru-RU" b="1" u="sng" dirty="0" smtClean="0"/>
          </a:p>
          <a:p>
            <a:pPr>
              <a:buFont typeface="Wingdings" pitchFamily="2" charset="2"/>
              <a:buChar char="Ø"/>
            </a:pPr>
            <a:r>
              <a:rPr lang="en-US" b="1" dirty="0" smtClean="0"/>
              <a:t>Master Test Report</a:t>
            </a:r>
            <a:r>
              <a:rPr lang="en-US" dirty="0" smtClean="0"/>
              <a:t> (MTR): To summarize the results of the levels of the designated testing activities and to provide evaluations based on these results. This report may be used by any organization using the MTP. A management report providing any important information uncovered by the tests accomplished, and including assessments of the quality of the testing effort, the quality of the software system under test, and statistics derived from Anomaly Reports. The report also records what testing was done and how long it took, in order to improve any future test planning. This final document is used to indicate whether the software system under test is fit for purpose according to whether or not it has met acceptance criteria defined by project stakeholders.</a:t>
            </a:r>
            <a:endParaRPr lang="ru-RU" b="1" u="sng" dirty="0" smtClean="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13826</TotalTime>
  <Words>1968</Words>
  <Application>Microsoft Office PowerPoint</Application>
  <PresentationFormat>Экран (4:3)</PresentationFormat>
  <Paragraphs>321</Paragraphs>
  <Slides>14</Slides>
  <Notes>12</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720</cp:revision>
  <dcterms:created xsi:type="dcterms:W3CDTF">2006-08-16T00:00:00Z</dcterms:created>
  <dcterms:modified xsi:type="dcterms:W3CDTF">2015-02-07T11:34:35Z</dcterms:modified>
</cp:coreProperties>
</file>