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91" r:id="rId2"/>
    <p:sldId id="302" r:id="rId3"/>
    <p:sldId id="305" r:id="rId4"/>
    <p:sldId id="306" r:id="rId5"/>
    <p:sldId id="307" r:id="rId6"/>
    <p:sldId id="308" r:id="rId7"/>
    <p:sldId id="262" r:id="rId8"/>
    <p:sldId id="314" r:id="rId9"/>
    <p:sldId id="309" r:id="rId10"/>
    <p:sldId id="315" r:id="rId11"/>
    <p:sldId id="319" r:id="rId12"/>
    <p:sldId id="320" r:id="rId13"/>
    <p:sldId id="299" r:id="rId14"/>
    <p:sldId id="316" r:id="rId15"/>
    <p:sldId id="311" r:id="rId16"/>
    <p:sldId id="310" r:id="rId17"/>
    <p:sldId id="257" r:id="rId18"/>
    <p:sldId id="317" r:id="rId19"/>
    <p:sldId id="318" r:id="rId20"/>
    <p:sldId id="321" r:id="rId21"/>
    <p:sldId id="322" r:id="rId22"/>
    <p:sldId id="323" r:id="rId23"/>
    <p:sldId id="324" r:id="rId24"/>
    <p:sldId id="281" r:id="rId25"/>
    <p:sldId id="279" r:id="rId26"/>
    <p:sldId id="260" r:id="rId27"/>
    <p:sldId id="31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E5E"/>
    <a:srgbClr val="F9F9F9"/>
    <a:srgbClr val="FBFBF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p:cViewPr varScale="1">
        <p:scale>
          <a:sx n="69" d="100"/>
          <a:sy n="69" d="100"/>
        </p:scale>
        <p:origin x="-14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4AF66C-D44D-4D17-A1A6-B83F81608EA7}" type="datetimeFigureOut">
              <a:rPr lang="ru-RU" smtClean="0"/>
              <a:t>15.12.2014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66AD7F-AC1A-493D-8C27-A6EED724E413}" type="slidenum">
              <a:rPr lang="ru-RU" smtClean="0"/>
              <a:t>‹#›</a:t>
            </a:fld>
            <a:endParaRPr lang="ru-RU"/>
          </a:p>
        </p:txBody>
      </p:sp>
    </p:spTree>
    <p:extLst>
      <p:ext uri="{BB962C8B-B14F-4D97-AF65-F5344CB8AC3E}">
        <p14:creationId xmlns:p14="http://schemas.microsoft.com/office/powerpoint/2010/main" val="37796714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267744" y="1124744"/>
            <a:ext cx="6248400" cy="2215991"/>
          </a:xfrm>
          <a:prstGeom prst="rect">
            <a:avLst/>
          </a:prstGeom>
          <a:gradFill flip="none" rotWithShape="1">
            <a:gsLst>
              <a:gs pos="0">
                <a:srgbClr val="76A9D4">
                  <a:alpha val="0"/>
                  <a:lumMod val="0"/>
                  <a:lumOff val="100000"/>
                </a:srgbClr>
              </a:gs>
              <a:gs pos="0">
                <a:srgbClr val="52CE5E"/>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000" dirty="0" smtClean="0">
                <a:solidFill>
                  <a:schemeClr val="tx1">
                    <a:lumMod val="65000"/>
                    <a:lumOff val="35000"/>
                  </a:schemeClr>
                </a:solidFill>
                <a:effectLst>
                  <a:outerShdw blurRad="38100" dist="38100" dir="2700000" algn="tl">
                    <a:srgbClr val="000000">
                      <a:alpha val="43137"/>
                    </a:srgbClr>
                  </a:outerShdw>
                </a:effectLst>
              </a:rPr>
              <a:t>Software Development Lifecycle models</a:t>
            </a:r>
            <a:endParaRPr lang="ru-RU" sz="3000" dirty="0" smtClean="0">
              <a:solidFill>
                <a:schemeClr val="tx1">
                  <a:lumMod val="65000"/>
                  <a:lumOff val="35000"/>
                </a:schemeClr>
              </a:solidFill>
              <a:effectLst>
                <a:outerShdw blurRad="38100" dist="38100" dir="2700000" algn="tl">
                  <a:srgbClr val="000000">
                    <a:alpha val="43137"/>
                  </a:srgbClr>
                </a:outerShdw>
              </a:effectLst>
            </a:endParaRPr>
          </a:p>
          <a:p>
            <a:pPr algn="r"/>
            <a:endParaRPr lang="ru-RU" sz="3000" dirty="0" smtClean="0">
              <a:solidFill>
                <a:schemeClr val="tx1">
                  <a:lumMod val="65000"/>
                  <a:lumOff val="35000"/>
                </a:schemeClr>
              </a:solidFill>
              <a:effectLst>
                <a:outerShdw blurRad="38100" dist="38100" dir="2700000" algn="tl">
                  <a:srgbClr val="000000">
                    <a:alpha val="43137"/>
                  </a:srgbClr>
                </a:outerShdw>
              </a:effectLst>
            </a:endParaRPr>
          </a:p>
          <a:p>
            <a:pPr algn="r"/>
            <a:r>
              <a:rPr lang="ru-RU" sz="2400" i="1" dirty="0" smtClean="0">
                <a:solidFill>
                  <a:schemeClr val="tx1">
                    <a:lumMod val="65000"/>
                    <a:lumOff val="35000"/>
                  </a:schemeClr>
                </a:solidFill>
                <a:effectLst>
                  <a:outerShdw blurRad="38100" dist="38100" dir="2700000" algn="tl">
                    <a:srgbClr val="000000">
                      <a:alpha val="43137"/>
                    </a:srgbClr>
                  </a:outerShdw>
                </a:effectLst>
              </a:rPr>
              <a:t>Модели </a:t>
            </a:r>
            <a:r>
              <a:rPr lang="ru-RU" sz="2400" i="1" dirty="0">
                <a:solidFill>
                  <a:schemeClr val="tx1">
                    <a:lumMod val="65000"/>
                    <a:lumOff val="35000"/>
                  </a:schemeClr>
                </a:solidFill>
                <a:effectLst>
                  <a:outerShdw blurRad="38100" dist="38100" dir="2700000" algn="tl">
                    <a:srgbClr val="000000">
                      <a:alpha val="43137"/>
                    </a:srgbClr>
                  </a:outerShdw>
                </a:effectLst>
              </a:rPr>
              <a:t>разработки </a:t>
            </a:r>
            <a:r>
              <a:rPr lang="ru-RU" sz="2400" i="1" dirty="0" smtClean="0">
                <a:solidFill>
                  <a:schemeClr val="tx1">
                    <a:lumMod val="65000"/>
                    <a:lumOff val="35000"/>
                  </a:schemeClr>
                </a:solidFill>
                <a:effectLst>
                  <a:outerShdw blurRad="38100" dist="38100" dir="2700000" algn="tl">
                    <a:srgbClr val="000000">
                      <a:alpha val="43137"/>
                    </a:srgbClr>
                  </a:outerShdw>
                </a:effectLst>
              </a:rPr>
              <a:t>програм</a:t>
            </a:r>
            <a:r>
              <a:rPr lang="ru-RU" sz="2400" i="1" dirty="0">
                <a:solidFill>
                  <a:schemeClr val="tx1">
                    <a:lumMod val="65000"/>
                    <a:lumOff val="35000"/>
                  </a:schemeClr>
                </a:solidFill>
                <a:effectLst>
                  <a:outerShdw blurRad="38100" dist="38100" dir="2700000" algn="tl">
                    <a:srgbClr val="000000">
                      <a:alpha val="43137"/>
                    </a:srgbClr>
                  </a:outerShdw>
                </a:effectLst>
              </a:rPr>
              <a:t>м</a:t>
            </a:r>
            <a:r>
              <a:rPr lang="ru-RU" sz="2400" i="1" dirty="0" smtClean="0">
                <a:solidFill>
                  <a:schemeClr val="tx1">
                    <a:lumMod val="65000"/>
                    <a:lumOff val="35000"/>
                  </a:schemeClr>
                </a:solidFill>
                <a:effectLst>
                  <a:outerShdw blurRad="38100" dist="38100" dir="2700000" algn="tl">
                    <a:srgbClr val="000000">
                      <a:alpha val="43137"/>
                    </a:srgbClr>
                  </a:outerShdw>
                </a:effectLst>
              </a:rPr>
              <a:t>ного обеспечения</a:t>
            </a:r>
            <a:endParaRPr lang="en-US" sz="2400" i="1"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4644008" y="3645024"/>
            <a:ext cx="3964619" cy="923330"/>
          </a:xfrm>
          <a:prstGeom prst="rect">
            <a:avLst/>
          </a:prstGeom>
        </p:spPr>
        <p:txBody>
          <a:bodyPr wrap="square">
            <a:spAutoFit/>
          </a:bodyPr>
          <a:lstStyle/>
          <a:p>
            <a:r>
              <a:rPr lang="en-US" dirty="0">
                <a:solidFill>
                  <a:schemeClr val="tx1">
                    <a:lumMod val="65000"/>
                    <a:lumOff val="35000"/>
                  </a:schemeClr>
                </a:solidFill>
              </a:rPr>
              <a:t>“You’ve got to be very careful if you don’t know where you’re going, because you might not get </a:t>
            </a:r>
            <a:r>
              <a:rPr lang="en-US" dirty="0" smtClean="0">
                <a:solidFill>
                  <a:schemeClr val="tx1">
                    <a:lumMod val="65000"/>
                    <a:lumOff val="35000"/>
                  </a:schemeClr>
                </a:solidFill>
              </a:rPr>
              <a:t>there…”</a:t>
            </a:r>
            <a:endParaRPr lang="en-US" dirty="0">
              <a:solidFill>
                <a:schemeClr val="tx1">
                  <a:lumMod val="65000"/>
                  <a:lumOff val="35000"/>
                </a:schemeClr>
              </a:solidFill>
            </a:endParaRPr>
          </a:p>
        </p:txBody>
      </p:sp>
      <p:sp>
        <p:nvSpPr>
          <p:cNvPr id="4" name="Isosceles Triangle 3"/>
          <p:cNvSpPr/>
          <p:nvPr/>
        </p:nvSpPr>
        <p:spPr>
          <a:xfrm rot="5400000">
            <a:off x="4389884" y="3755132"/>
            <a:ext cx="228600" cy="152400"/>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5375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4972"/>
            <a:ext cx="8229600" cy="5291192"/>
          </a:xfrm>
        </p:spPr>
        <p:txBody>
          <a:bodyPr>
            <a:normAutofit fontScale="70000" lnSpcReduction="20000"/>
          </a:bodyPr>
          <a:lstStyle/>
          <a:p>
            <a:pPr marL="0" indent="0">
              <a:buNone/>
            </a:pPr>
            <a:r>
              <a:rPr lang="en-US" b="1" dirty="0"/>
              <a:t>Advantages of V-model:</a:t>
            </a:r>
            <a:endParaRPr lang="en-US" dirty="0"/>
          </a:p>
          <a:p>
            <a:r>
              <a:rPr lang="en-US" dirty="0"/>
              <a:t>Simple and easy to use.</a:t>
            </a:r>
          </a:p>
          <a:p>
            <a:r>
              <a:rPr lang="en-US" dirty="0"/>
              <a:t>Testing activities like planning, </a:t>
            </a:r>
            <a:r>
              <a:rPr lang="en-US" dirty="0" smtClean="0"/>
              <a:t>test designing happens </a:t>
            </a:r>
            <a:r>
              <a:rPr lang="en-US" dirty="0"/>
              <a:t>well before coding. This saves a lot of time. Hence higher chance of success over the waterfall model.</a:t>
            </a:r>
          </a:p>
          <a:p>
            <a:r>
              <a:rPr lang="en-US" dirty="0"/>
              <a:t>Proactive defect tracking – that is defects are found at early stage.</a:t>
            </a:r>
          </a:p>
          <a:p>
            <a:r>
              <a:rPr lang="en-US" dirty="0"/>
              <a:t>Avoids the downward flow of the defects.</a:t>
            </a:r>
          </a:p>
          <a:p>
            <a:r>
              <a:rPr lang="en-US" dirty="0"/>
              <a:t>Works well for small projects where requirements are easily understood</a:t>
            </a:r>
            <a:r>
              <a:rPr lang="en-US" dirty="0" smtClean="0"/>
              <a:t>.</a:t>
            </a:r>
          </a:p>
          <a:p>
            <a:pPr marL="0" indent="0">
              <a:buNone/>
            </a:pPr>
            <a:endParaRPr lang="en-US" dirty="0"/>
          </a:p>
          <a:p>
            <a:pPr marL="0" indent="0">
              <a:buNone/>
            </a:pPr>
            <a:r>
              <a:rPr lang="en-US" b="1" dirty="0"/>
              <a:t>Disadvantages of V-model:</a:t>
            </a:r>
            <a:endParaRPr lang="en-US" dirty="0"/>
          </a:p>
          <a:p>
            <a:r>
              <a:rPr lang="en-US" dirty="0"/>
              <a:t>Very rigid and least flexible.</a:t>
            </a:r>
          </a:p>
          <a:p>
            <a:r>
              <a:rPr lang="en-US" dirty="0"/>
              <a:t>Software is developed during the implementation phase, so no early prototypes of the software are produced.</a:t>
            </a:r>
          </a:p>
          <a:p>
            <a:r>
              <a:rPr lang="en-US" dirty="0"/>
              <a:t>If any changes happen in midway, then the test documents along with requirement documents has to be updated.</a:t>
            </a:r>
          </a:p>
          <a:p>
            <a:endParaRPr lang="en-US" dirty="0"/>
          </a:p>
        </p:txBody>
      </p:sp>
      <p:sp>
        <p:nvSpPr>
          <p:cNvPr id="4" name="Title 3"/>
          <p:cNvSpPr txBox="1">
            <a:spLocks noGrp="1"/>
          </p:cNvSpPr>
          <p:nvPr>
            <p:ph type="title"/>
          </p:nvPr>
        </p:nvSpPr>
        <p:spPr>
          <a:xfrm>
            <a:off x="3059832" y="188640"/>
            <a:ext cx="2520280" cy="646331"/>
          </a:xfrm>
          <a:prstGeom prst="rect">
            <a:avLst/>
          </a:prstGeom>
          <a:noFill/>
        </p:spPr>
        <p:txBody>
          <a:bodyPr wrap="square" rtlCol="0">
            <a:spAutoFit/>
          </a:bodyPr>
          <a:lstStyle/>
          <a:p>
            <a:pPr algn="ctr"/>
            <a:r>
              <a:rPr lang="en-US" sz="3600" dirty="0" smtClean="0">
                <a:solidFill>
                  <a:schemeClr val="tx1">
                    <a:lumMod val="50000"/>
                    <a:lumOff val="50000"/>
                  </a:schemeClr>
                </a:solidFill>
              </a:rPr>
              <a:t>V-model</a:t>
            </a:r>
            <a:endParaRPr lang="en-US" sz="3600" dirty="0">
              <a:solidFill>
                <a:schemeClr val="tx1">
                  <a:lumMod val="50000"/>
                  <a:lumOff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080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1" y="1196752"/>
            <a:ext cx="8229600" cy="676671"/>
          </a:xfrm>
        </p:spPr>
        <p:txBody>
          <a:bodyPr>
            <a:normAutofit fontScale="62500" lnSpcReduction="20000"/>
          </a:bodyPr>
          <a:lstStyle/>
          <a:p>
            <a:pPr marL="0" indent="0">
              <a:buNone/>
            </a:pPr>
            <a:r>
              <a:rPr lang="en-US" dirty="0"/>
              <a:t>T</a:t>
            </a:r>
            <a:r>
              <a:rPr lang="en-US" dirty="0" smtClean="0"/>
              <a:t>he </a:t>
            </a:r>
            <a:r>
              <a:rPr lang="en-US" dirty="0"/>
              <a:t>whole requirement is divided into various builds</a:t>
            </a:r>
            <a:r>
              <a:rPr lang="en-US" dirty="0" smtClean="0"/>
              <a:t>.</a:t>
            </a:r>
          </a:p>
          <a:p>
            <a:pPr marL="0" indent="0">
              <a:buNone/>
            </a:pPr>
            <a:r>
              <a:rPr lang="en-US" dirty="0"/>
              <a:t>~“multi-waterfall” </a:t>
            </a:r>
            <a:r>
              <a:rPr lang="en-US" dirty="0" smtClean="0"/>
              <a:t>cycle</a:t>
            </a:r>
            <a:endParaRPr lang="en-US" dirty="0"/>
          </a:p>
        </p:txBody>
      </p:sp>
      <p:sp>
        <p:nvSpPr>
          <p:cNvPr id="4" name="TextBox 3"/>
          <p:cNvSpPr txBox="1"/>
          <p:nvPr/>
        </p:nvSpPr>
        <p:spPr>
          <a:xfrm>
            <a:off x="2892326" y="348944"/>
            <a:ext cx="3554178" cy="584775"/>
          </a:xfrm>
          <a:prstGeom prst="rect">
            <a:avLst/>
          </a:prstGeom>
          <a:noFill/>
        </p:spPr>
        <p:txBody>
          <a:bodyPr wrap="none" rtlCol="0">
            <a:spAutoFit/>
          </a:bodyPr>
          <a:lstStyle/>
          <a:p>
            <a:pPr algn="ctr"/>
            <a:r>
              <a:rPr lang="en-US" sz="3200" dirty="0">
                <a:solidFill>
                  <a:schemeClr val="tx1">
                    <a:lumMod val="65000"/>
                    <a:lumOff val="35000"/>
                  </a:schemeClr>
                </a:solidFill>
                <a:latin typeface="Arial" panose="020B0604020202020204" pitchFamily="34" charset="0"/>
                <a:cs typeface="Arial" panose="020B0604020202020204" pitchFamily="34" charset="0"/>
              </a:rPr>
              <a:t>Incremental model</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pic>
        <p:nvPicPr>
          <p:cNvPr id="2050" name="Picture 2" descr="http://istqbexamcertification.com/wp-content/uploads/2012/01/Incremental_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060848"/>
            <a:ext cx="6825525"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77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33720"/>
            <a:ext cx="8229600" cy="5192444"/>
          </a:xfrm>
        </p:spPr>
        <p:txBody>
          <a:bodyPr>
            <a:normAutofit fontScale="70000" lnSpcReduction="20000"/>
          </a:bodyPr>
          <a:lstStyle/>
          <a:p>
            <a:pPr marL="0" indent="0">
              <a:buNone/>
            </a:pPr>
            <a:r>
              <a:rPr lang="en-US" b="1" dirty="0"/>
              <a:t>Advantages of Incremental model:</a:t>
            </a:r>
            <a:endParaRPr lang="en-US" dirty="0"/>
          </a:p>
          <a:p>
            <a:r>
              <a:rPr lang="en-US" dirty="0"/>
              <a:t>Generates working software quickly and early during the software life cycle.</a:t>
            </a:r>
          </a:p>
          <a:p>
            <a:r>
              <a:rPr lang="en-US" dirty="0"/>
              <a:t>This model is more flexible – less costly to change scope and requirements.</a:t>
            </a:r>
          </a:p>
          <a:p>
            <a:r>
              <a:rPr lang="en-US" dirty="0"/>
              <a:t>It is easier to test and debug during a smaller iteration.</a:t>
            </a:r>
          </a:p>
          <a:p>
            <a:r>
              <a:rPr lang="en-US" dirty="0"/>
              <a:t>In this model customer can respond to each built.</a:t>
            </a:r>
          </a:p>
          <a:p>
            <a:r>
              <a:rPr lang="en-US" dirty="0"/>
              <a:t>Lowers initial delivery cost.</a:t>
            </a:r>
          </a:p>
          <a:p>
            <a:r>
              <a:rPr lang="en-US" dirty="0"/>
              <a:t>Easier to manage risk because risky pieces are identified and handled during it’d iteration.</a:t>
            </a:r>
          </a:p>
          <a:p>
            <a:pPr marL="0" indent="0">
              <a:buNone/>
            </a:pPr>
            <a:endParaRPr lang="en-US" b="1" dirty="0" smtClean="0"/>
          </a:p>
          <a:p>
            <a:pPr marL="0" indent="0">
              <a:buNone/>
            </a:pPr>
            <a:r>
              <a:rPr lang="en-US" b="1" dirty="0" smtClean="0"/>
              <a:t>Disadvantages </a:t>
            </a:r>
            <a:r>
              <a:rPr lang="en-US" b="1" dirty="0"/>
              <a:t>of Incremental model:</a:t>
            </a:r>
            <a:endParaRPr lang="en-US" dirty="0"/>
          </a:p>
          <a:p>
            <a:r>
              <a:rPr lang="en-US" dirty="0"/>
              <a:t>Needs good planning and design.</a:t>
            </a:r>
          </a:p>
          <a:p>
            <a:r>
              <a:rPr lang="en-US" dirty="0"/>
              <a:t>Needs a clear and complete definition of the whole system before it can be broken down and built incrementally.</a:t>
            </a:r>
          </a:p>
          <a:p>
            <a:r>
              <a:rPr lang="en-US" dirty="0"/>
              <a:t>Total cost is higher than </a:t>
            </a:r>
            <a:r>
              <a:rPr lang="en-US" dirty="0" smtClean="0"/>
              <a:t>waterfall.</a:t>
            </a:r>
            <a:endParaRPr lang="en-US" dirty="0"/>
          </a:p>
          <a:p>
            <a:endParaRPr lang="en-US" dirty="0"/>
          </a:p>
        </p:txBody>
      </p:sp>
      <p:sp>
        <p:nvSpPr>
          <p:cNvPr id="4" name="TextBox 3"/>
          <p:cNvSpPr txBox="1"/>
          <p:nvPr/>
        </p:nvSpPr>
        <p:spPr>
          <a:xfrm>
            <a:off x="2892326" y="348944"/>
            <a:ext cx="3554178" cy="584775"/>
          </a:xfrm>
          <a:prstGeom prst="rect">
            <a:avLst/>
          </a:prstGeom>
          <a:noFill/>
        </p:spPr>
        <p:txBody>
          <a:bodyPr wrap="none" rtlCol="0">
            <a:spAutoFit/>
          </a:bodyPr>
          <a:lstStyle/>
          <a:p>
            <a:pPr algn="ctr"/>
            <a:r>
              <a:rPr lang="en-US" sz="3200" dirty="0">
                <a:solidFill>
                  <a:schemeClr val="tx1">
                    <a:lumMod val="65000"/>
                    <a:lumOff val="35000"/>
                  </a:schemeClr>
                </a:solidFill>
                <a:latin typeface="Arial" panose="020B0604020202020204" pitchFamily="34" charset="0"/>
                <a:cs typeface="Arial" panose="020B0604020202020204" pitchFamily="34" charset="0"/>
              </a:rPr>
              <a:t>Incremental model</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382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63688" y="2763125"/>
            <a:ext cx="1584176" cy="720080"/>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dirty="0">
                <a:solidFill>
                  <a:schemeClr val="tx1">
                    <a:lumMod val="65000"/>
                    <a:lumOff val="35000"/>
                  </a:schemeClr>
                </a:solidFill>
                <a:latin typeface="Aharoni" pitchFamily="2" charset="-79"/>
                <a:cs typeface="Aharoni" pitchFamily="2" charset="-79"/>
              </a:rPr>
              <a:t>Requirements Gathering</a:t>
            </a:r>
          </a:p>
        </p:txBody>
      </p:sp>
      <p:cxnSp>
        <p:nvCxnSpPr>
          <p:cNvPr id="7" name="Straight Arrow Connector 6"/>
          <p:cNvCxnSpPr>
            <a:stCxn id="5" idx="3"/>
            <a:endCxn id="8" idx="1"/>
          </p:cNvCxnSpPr>
          <p:nvPr/>
        </p:nvCxnSpPr>
        <p:spPr>
          <a:xfrm flipV="1">
            <a:off x="3347864" y="3114806"/>
            <a:ext cx="720080" cy="8359"/>
          </a:xfrm>
          <a:prstGeom prst="straightConnector1">
            <a:avLst/>
          </a:prstGeom>
          <a:ln w="28575">
            <a:solidFill>
              <a:schemeClr val="tx1">
                <a:lumMod val="50000"/>
                <a:lumOff val="50000"/>
              </a:schemeClr>
            </a:solidFill>
            <a:tailEnd type="stealth" w="lg" len="lg"/>
          </a:ln>
        </p:spPr>
        <p:style>
          <a:lnRef idx="1">
            <a:schemeClr val="accent5"/>
          </a:lnRef>
          <a:fillRef idx="3">
            <a:schemeClr val="accent5"/>
          </a:fillRef>
          <a:effectRef idx="2">
            <a:schemeClr val="accent5"/>
          </a:effectRef>
          <a:fontRef idx="minor">
            <a:schemeClr val="lt1"/>
          </a:fontRef>
        </p:style>
      </p:cxnSp>
      <p:sp>
        <p:nvSpPr>
          <p:cNvPr id="8" name="Rectangle 7"/>
          <p:cNvSpPr/>
          <p:nvPr/>
        </p:nvSpPr>
        <p:spPr>
          <a:xfrm>
            <a:off x="4067944" y="2754766"/>
            <a:ext cx="1584176" cy="720080"/>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dirty="0">
                <a:solidFill>
                  <a:schemeClr val="tx1">
                    <a:lumMod val="65000"/>
                    <a:lumOff val="35000"/>
                  </a:schemeClr>
                </a:solidFill>
                <a:latin typeface="Aharoni" pitchFamily="2" charset="-79"/>
                <a:cs typeface="Aharoni" pitchFamily="2" charset="-79"/>
              </a:rPr>
              <a:t>Quick Design</a:t>
            </a:r>
          </a:p>
        </p:txBody>
      </p:sp>
      <p:sp>
        <p:nvSpPr>
          <p:cNvPr id="9" name="Rectangle 8"/>
          <p:cNvSpPr/>
          <p:nvPr/>
        </p:nvSpPr>
        <p:spPr>
          <a:xfrm>
            <a:off x="6411069" y="2763125"/>
            <a:ext cx="1584176" cy="720080"/>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dirty="0">
                <a:solidFill>
                  <a:schemeClr val="tx1">
                    <a:lumMod val="65000"/>
                    <a:lumOff val="35000"/>
                  </a:schemeClr>
                </a:solidFill>
                <a:latin typeface="Aharoni" pitchFamily="2" charset="-79"/>
                <a:cs typeface="Aharoni" pitchFamily="2" charset="-79"/>
              </a:rPr>
              <a:t>Building Prototype</a:t>
            </a:r>
          </a:p>
        </p:txBody>
      </p:sp>
      <p:sp>
        <p:nvSpPr>
          <p:cNvPr id="10" name="Rectangle 9"/>
          <p:cNvSpPr/>
          <p:nvPr/>
        </p:nvSpPr>
        <p:spPr>
          <a:xfrm>
            <a:off x="6411069" y="4275293"/>
            <a:ext cx="1584176" cy="720080"/>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dirty="0">
                <a:solidFill>
                  <a:schemeClr val="tx1">
                    <a:lumMod val="65000"/>
                    <a:lumOff val="35000"/>
                  </a:schemeClr>
                </a:solidFill>
                <a:latin typeface="Aharoni" pitchFamily="2" charset="-79"/>
                <a:cs typeface="Aharoni" pitchFamily="2" charset="-79"/>
              </a:rPr>
              <a:t>Customer Evaluation</a:t>
            </a:r>
          </a:p>
        </p:txBody>
      </p:sp>
      <p:sp>
        <p:nvSpPr>
          <p:cNvPr id="11" name="Rectangle 10"/>
          <p:cNvSpPr/>
          <p:nvPr/>
        </p:nvSpPr>
        <p:spPr>
          <a:xfrm>
            <a:off x="4067944" y="4275293"/>
            <a:ext cx="1584176" cy="720080"/>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dirty="0">
                <a:solidFill>
                  <a:schemeClr val="tx1">
                    <a:lumMod val="65000"/>
                    <a:lumOff val="35000"/>
                  </a:schemeClr>
                </a:solidFill>
                <a:latin typeface="Aharoni" pitchFamily="2" charset="-79"/>
                <a:cs typeface="Aharoni" pitchFamily="2" charset="-79"/>
              </a:rPr>
              <a:t>Refining Prototype</a:t>
            </a:r>
          </a:p>
        </p:txBody>
      </p:sp>
      <p:sp>
        <p:nvSpPr>
          <p:cNvPr id="12" name="Rectangle 11"/>
          <p:cNvSpPr/>
          <p:nvPr/>
        </p:nvSpPr>
        <p:spPr>
          <a:xfrm>
            <a:off x="1763688" y="4277203"/>
            <a:ext cx="1584176" cy="720080"/>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dirty="0" smtClean="0">
                <a:solidFill>
                  <a:schemeClr val="tx1">
                    <a:lumMod val="65000"/>
                    <a:lumOff val="35000"/>
                  </a:schemeClr>
                </a:solidFill>
                <a:latin typeface="Aharoni" pitchFamily="2" charset="-79"/>
                <a:cs typeface="Aharoni" pitchFamily="2" charset="-79"/>
              </a:rPr>
              <a:t>Product</a:t>
            </a:r>
          </a:p>
          <a:p>
            <a:pPr algn="ctr"/>
            <a:r>
              <a:rPr lang="en-US" sz="1500" dirty="0" smtClean="0">
                <a:solidFill>
                  <a:schemeClr val="tx1">
                    <a:lumMod val="65000"/>
                    <a:lumOff val="35000"/>
                  </a:schemeClr>
                </a:solidFill>
                <a:latin typeface="Aharoni" pitchFamily="2" charset="-79"/>
                <a:cs typeface="Aharoni" pitchFamily="2" charset="-79"/>
              </a:rPr>
              <a:t>Development</a:t>
            </a:r>
            <a:endParaRPr lang="ru-RU" sz="1500" dirty="0" smtClean="0">
              <a:solidFill>
                <a:schemeClr val="tx1">
                  <a:lumMod val="65000"/>
                  <a:lumOff val="35000"/>
                </a:schemeClr>
              </a:solidFill>
              <a:latin typeface="Aharoni" pitchFamily="2" charset="-79"/>
              <a:cs typeface="Aharoni" pitchFamily="2" charset="-79"/>
            </a:endParaRPr>
          </a:p>
          <a:p>
            <a:pPr algn="ctr"/>
            <a:r>
              <a:rPr lang="en-US" sz="1500" dirty="0" smtClean="0">
                <a:solidFill>
                  <a:schemeClr val="tx1">
                    <a:lumMod val="65000"/>
                    <a:lumOff val="35000"/>
                  </a:schemeClr>
                </a:solidFill>
                <a:latin typeface="Aharoni" pitchFamily="2" charset="-79"/>
                <a:cs typeface="Aharoni" pitchFamily="2" charset="-79"/>
              </a:rPr>
              <a:t>and Testing</a:t>
            </a:r>
            <a:endParaRPr lang="en-US" sz="1500" dirty="0">
              <a:solidFill>
                <a:schemeClr val="tx1">
                  <a:lumMod val="65000"/>
                  <a:lumOff val="35000"/>
                </a:schemeClr>
              </a:solidFill>
              <a:latin typeface="Aharoni" pitchFamily="2" charset="-79"/>
              <a:cs typeface="Aharoni" pitchFamily="2" charset="-79"/>
            </a:endParaRPr>
          </a:p>
        </p:txBody>
      </p:sp>
      <p:cxnSp>
        <p:nvCxnSpPr>
          <p:cNvPr id="13" name="Straight Arrow Connector 12"/>
          <p:cNvCxnSpPr>
            <a:stCxn id="8" idx="3"/>
            <a:endCxn id="9" idx="1"/>
          </p:cNvCxnSpPr>
          <p:nvPr/>
        </p:nvCxnSpPr>
        <p:spPr>
          <a:xfrm>
            <a:off x="5652120" y="3114806"/>
            <a:ext cx="758949" cy="8359"/>
          </a:xfrm>
          <a:prstGeom prst="straightConnector1">
            <a:avLst/>
          </a:prstGeom>
          <a:ln w="28575">
            <a:solidFill>
              <a:schemeClr val="tx1">
                <a:lumMod val="50000"/>
                <a:lumOff val="50000"/>
              </a:schemeClr>
            </a:solidFill>
            <a:tailEnd type="stealth" w="lg" len="lg"/>
          </a:ln>
        </p:spPr>
        <p:style>
          <a:lnRef idx="1">
            <a:schemeClr val="accent5"/>
          </a:lnRef>
          <a:fillRef idx="3">
            <a:schemeClr val="accent5"/>
          </a:fillRef>
          <a:effectRef idx="2">
            <a:schemeClr val="accent5"/>
          </a:effectRef>
          <a:fontRef idx="minor">
            <a:schemeClr val="lt1"/>
          </a:fontRef>
        </p:style>
      </p:cxnSp>
      <p:cxnSp>
        <p:nvCxnSpPr>
          <p:cNvPr id="16" name="Straight Arrow Connector 15"/>
          <p:cNvCxnSpPr>
            <a:endCxn id="5" idx="1"/>
          </p:cNvCxnSpPr>
          <p:nvPr/>
        </p:nvCxnSpPr>
        <p:spPr>
          <a:xfrm>
            <a:off x="1043608" y="3123165"/>
            <a:ext cx="720080" cy="0"/>
          </a:xfrm>
          <a:prstGeom prst="straightConnector1">
            <a:avLst/>
          </a:prstGeom>
          <a:ln w="28575">
            <a:solidFill>
              <a:schemeClr val="tx1">
                <a:lumMod val="50000"/>
                <a:lumOff val="50000"/>
              </a:schemeClr>
            </a:solidFill>
            <a:tailEnd type="stealth" w="lg" len="lg"/>
          </a:ln>
        </p:spPr>
        <p:style>
          <a:lnRef idx="1">
            <a:schemeClr val="accent5"/>
          </a:lnRef>
          <a:fillRef idx="3">
            <a:schemeClr val="accent5"/>
          </a:fillRef>
          <a:effectRef idx="2">
            <a:schemeClr val="accent5"/>
          </a:effectRef>
          <a:fontRef idx="minor">
            <a:schemeClr val="lt1"/>
          </a:fontRef>
        </p:style>
      </p:cxnSp>
      <p:cxnSp>
        <p:nvCxnSpPr>
          <p:cNvPr id="25" name="Straight Arrow Connector 24"/>
          <p:cNvCxnSpPr>
            <a:stCxn id="9" idx="2"/>
            <a:endCxn id="10" idx="0"/>
          </p:cNvCxnSpPr>
          <p:nvPr/>
        </p:nvCxnSpPr>
        <p:spPr>
          <a:xfrm>
            <a:off x="7203157" y="3483205"/>
            <a:ext cx="0" cy="792088"/>
          </a:xfrm>
          <a:prstGeom prst="straightConnector1">
            <a:avLst/>
          </a:prstGeom>
          <a:ln w="28575">
            <a:solidFill>
              <a:schemeClr val="tx1">
                <a:lumMod val="50000"/>
                <a:lumOff val="50000"/>
              </a:schemeClr>
            </a:solidFill>
            <a:tailEnd type="stealth" w="lg" len="lg"/>
          </a:ln>
        </p:spPr>
        <p:style>
          <a:lnRef idx="1">
            <a:schemeClr val="accent5"/>
          </a:lnRef>
          <a:fillRef idx="3">
            <a:schemeClr val="accent5"/>
          </a:fillRef>
          <a:effectRef idx="2">
            <a:schemeClr val="accent5"/>
          </a:effectRef>
          <a:fontRef idx="minor">
            <a:schemeClr val="lt1"/>
          </a:fontRef>
        </p:style>
      </p:cxnSp>
      <p:cxnSp>
        <p:nvCxnSpPr>
          <p:cNvPr id="30" name="Straight Arrow Connector 29"/>
          <p:cNvCxnSpPr>
            <a:stCxn id="10" idx="1"/>
            <a:endCxn id="11" idx="3"/>
          </p:cNvCxnSpPr>
          <p:nvPr/>
        </p:nvCxnSpPr>
        <p:spPr>
          <a:xfrm flipH="1">
            <a:off x="5652120" y="4635333"/>
            <a:ext cx="758949" cy="0"/>
          </a:xfrm>
          <a:prstGeom prst="straightConnector1">
            <a:avLst/>
          </a:prstGeom>
          <a:ln w="28575">
            <a:solidFill>
              <a:schemeClr val="tx1">
                <a:lumMod val="50000"/>
                <a:lumOff val="50000"/>
              </a:schemeClr>
            </a:solidFill>
            <a:tailEnd type="stealth" w="lg" len="lg"/>
          </a:ln>
        </p:spPr>
        <p:style>
          <a:lnRef idx="1">
            <a:schemeClr val="accent5"/>
          </a:lnRef>
          <a:fillRef idx="3">
            <a:schemeClr val="accent5"/>
          </a:fillRef>
          <a:effectRef idx="2">
            <a:schemeClr val="accent5"/>
          </a:effectRef>
          <a:fontRef idx="minor">
            <a:schemeClr val="lt1"/>
          </a:fontRef>
        </p:style>
      </p:cxnSp>
      <p:cxnSp>
        <p:nvCxnSpPr>
          <p:cNvPr id="36" name="Straight Arrow Connector 35"/>
          <p:cNvCxnSpPr>
            <a:stCxn id="11" idx="1"/>
            <a:endCxn id="12" idx="3"/>
          </p:cNvCxnSpPr>
          <p:nvPr/>
        </p:nvCxnSpPr>
        <p:spPr>
          <a:xfrm flipH="1">
            <a:off x="3347864" y="4635333"/>
            <a:ext cx="720080" cy="1910"/>
          </a:xfrm>
          <a:prstGeom prst="straightConnector1">
            <a:avLst/>
          </a:prstGeom>
          <a:ln w="28575">
            <a:solidFill>
              <a:schemeClr val="tx1">
                <a:lumMod val="50000"/>
                <a:lumOff val="50000"/>
              </a:schemeClr>
            </a:solidFill>
            <a:tailEnd type="stealth" w="lg" len="lg"/>
          </a:ln>
        </p:spPr>
        <p:style>
          <a:lnRef idx="1">
            <a:schemeClr val="accent5"/>
          </a:lnRef>
          <a:fillRef idx="3">
            <a:schemeClr val="accent5"/>
          </a:fillRef>
          <a:effectRef idx="2">
            <a:schemeClr val="accent5"/>
          </a:effectRef>
          <a:fontRef idx="minor">
            <a:schemeClr val="lt1"/>
          </a:fontRef>
        </p:style>
      </p:cxnSp>
      <p:cxnSp>
        <p:nvCxnSpPr>
          <p:cNvPr id="43" name="Straight Arrow Connector 42"/>
          <p:cNvCxnSpPr>
            <a:stCxn id="12" idx="1"/>
          </p:cNvCxnSpPr>
          <p:nvPr/>
        </p:nvCxnSpPr>
        <p:spPr>
          <a:xfrm flipH="1">
            <a:off x="971600" y="4637243"/>
            <a:ext cx="792088" cy="372"/>
          </a:xfrm>
          <a:prstGeom prst="straightConnector1">
            <a:avLst/>
          </a:prstGeom>
          <a:ln w="28575">
            <a:solidFill>
              <a:schemeClr val="tx1">
                <a:lumMod val="50000"/>
                <a:lumOff val="50000"/>
              </a:schemeClr>
            </a:solidFill>
            <a:tailEnd type="stealth" w="lg" len="lg"/>
          </a:ln>
        </p:spPr>
        <p:style>
          <a:lnRef idx="1">
            <a:schemeClr val="accent5"/>
          </a:lnRef>
          <a:fillRef idx="3">
            <a:schemeClr val="accent5"/>
          </a:fillRef>
          <a:effectRef idx="2">
            <a:schemeClr val="accent5"/>
          </a:effectRef>
          <a:fontRef idx="minor">
            <a:schemeClr val="lt1"/>
          </a:fontRef>
        </p:style>
      </p:cxnSp>
      <p:cxnSp>
        <p:nvCxnSpPr>
          <p:cNvPr id="48" name="Straight Arrow Connector 47"/>
          <p:cNvCxnSpPr>
            <a:stCxn id="11" idx="0"/>
            <a:endCxn id="8" idx="2"/>
          </p:cNvCxnSpPr>
          <p:nvPr/>
        </p:nvCxnSpPr>
        <p:spPr>
          <a:xfrm flipV="1">
            <a:off x="4860032" y="3474846"/>
            <a:ext cx="0" cy="800447"/>
          </a:xfrm>
          <a:prstGeom prst="straightConnector1">
            <a:avLst/>
          </a:prstGeom>
          <a:ln w="28575">
            <a:solidFill>
              <a:schemeClr val="tx1">
                <a:lumMod val="50000"/>
                <a:lumOff val="50000"/>
              </a:schemeClr>
            </a:solidFill>
            <a:tailEnd type="stealth" w="lg" len="lg"/>
          </a:ln>
        </p:spPr>
        <p:style>
          <a:lnRef idx="1">
            <a:schemeClr val="accent5"/>
          </a:lnRef>
          <a:fillRef idx="3">
            <a:schemeClr val="accent5"/>
          </a:fillRef>
          <a:effectRef idx="2">
            <a:schemeClr val="accent5"/>
          </a:effectRef>
          <a:fontRef idx="minor">
            <a:schemeClr val="lt1"/>
          </a:fontRef>
        </p:style>
      </p:cxnSp>
      <p:sp>
        <p:nvSpPr>
          <p:cNvPr id="17" name="TextBox 16"/>
          <p:cNvSpPr txBox="1"/>
          <p:nvPr/>
        </p:nvSpPr>
        <p:spPr>
          <a:xfrm>
            <a:off x="3540741" y="348944"/>
            <a:ext cx="2257348" cy="584775"/>
          </a:xfrm>
          <a:prstGeom prst="rect">
            <a:avLst/>
          </a:prstGeom>
          <a:noFill/>
        </p:spPr>
        <p:txBody>
          <a:bodyPr wrap="none" rtlCol="0">
            <a:spAutoFit/>
          </a:bodyPr>
          <a:lstStyle/>
          <a:p>
            <a:pPr algn="ctr"/>
            <a:r>
              <a:rPr lang="en-US" sz="3200" dirty="0" smtClean="0">
                <a:solidFill>
                  <a:schemeClr val="tx1">
                    <a:lumMod val="65000"/>
                    <a:lumOff val="35000"/>
                  </a:schemeClr>
                </a:solidFill>
                <a:latin typeface="Arial" panose="020B0604020202020204" pitchFamily="34" charset="0"/>
                <a:cs typeface="Arial" panose="020B0604020202020204" pitchFamily="34" charset="0"/>
              </a:rPr>
              <a:t>Prototyping</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755576" y="1292752"/>
            <a:ext cx="7887741" cy="646331"/>
          </a:xfrm>
          <a:prstGeom prst="rect">
            <a:avLst/>
          </a:prstGeom>
        </p:spPr>
        <p:txBody>
          <a:bodyPr wrap="square">
            <a:spAutoFit/>
          </a:bodyPr>
          <a:lstStyle/>
          <a:p>
            <a:r>
              <a:rPr lang="en-US" dirty="0" smtClean="0"/>
              <a:t>Instead </a:t>
            </a:r>
            <a:r>
              <a:rPr lang="en-US" dirty="0"/>
              <a:t>of freezing the requirements before a design or coding can proceed, a throwaway prototype is built to understand the requirements.</a:t>
            </a:r>
          </a:p>
        </p:txBody>
      </p:sp>
    </p:spTree>
    <p:extLst>
      <p:ext uri="{BB962C8B-B14F-4D97-AF65-F5344CB8AC3E}">
        <p14:creationId xmlns:p14="http://schemas.microsoft.com/office/powerpoint/2010/main" val="802213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3720"/>
            <a:ext cx="8229600" cy="5192444"/>
          </a:xfrm>
        </p:spPr>
        <p:txBody>
          <a:bodyPr>
            <a:normAutofit fontScale="62500" lnSpcReduction="20000"/>
          </a:bodyPr>
          <a:lstStyle/>
          <a:p>
            <a:pPr marL="0" indent="0">
              <a:buNone/>
            </a:pPr>
            <a:r>
              <a:rPr lang="en-US" b="1" dirty="0" smtClean="0"/>
              <a:t>Advantages </a:t>
            </a:r>
            <a:r>
              <a:rPr lang="en-US" b="1" dirty="0"/>
              <a:t>of Prototype model:</a:t>
            </a:r>
            <a:endParaRPr lang="en-US" dirty="0"/>
          </a:p>
          <a:p>
            <a:r>
              <a:rPr lang="en-US" dirty="0"/>
              <a:t>Users are actively involved in the development</a:t>
            </a:r>
          </a:p>
          <a:p>
            <a:r>
              <a:rPr lang="en-US" dirty="0"/>
              <a:t>Since in this methodology a working model of the system is provided, the users get a better understanding of the system being developed.</a:t>
            </a:r>
          </a:p>
          <a:p>
            <a:r>
              <a:rPr lang="en-US" dirty="0"/>
              <a:t>Errors can be detected much earlier.</a:t>
            </a:r>
          </a:p>
          <a:p>
            <a:r>
              <a:rPr lang="en-US" dirty="0"/>
              <a:t>Quicker user feedback is available leading to better solutions.</a:t>
            </a:r>
          </a:p>
          <a:p>
            <a:r>
              <a:rPr lang="en-US" dirty="0"/>
              <a:t>Missing functionality can be identified easily</a:t>
            </a:r>
          </a:p>
          <a:p>
            <a:r>
              <a:rPr lang="en-US" dirty="0"/>
              <a:t>Confusing or difficult functions can be identified</a:t>
            </a:r>
            <a:br>
              <a:rPr lang="en-US" dirty="0"/>
            </a:br>
            <a:r>
              <a:rPr lang="en-US" dirty="0"/>
              <a:t>Requirements validation, Quick implementation of, incomplete, but</a:t>
            </a:r>
            <a:br>
              <a:rPr lang="en-US" dirty="0"/>
            </a:br>
            <a:r>
              <a:rPr lang="en-US" dirty="0"/>
              <a:t>functional, </a:t>
            </a:r>
            <a:r>
              <a:rPr lang="en-US" dirty="0" smtClean="0"/>
              <a:t>application.</a:t>
            </a:r>
          </a:p>
          <a:p>
            <a:pPr marL="0" indent="0">
              <a:buNone/>
            </a:pPr>
            <a:endParaRPr lang="en-US" b="1" dirty="0"/>
          </a:p>
          <a:p>
            <a:pPr marL="0" indent="0">
              <a:buNone/>
            </a:pPr>
            <a:r>
              <a:rPr lang="en-US" b="1" dirty="0" smtClean="0"/>
              <a:t>Disadvantages </a:t>
            </a:r>
            <a:r>
              <a:rPr lang="en-US" b="1" dirty="0"/>
              <a:t>of Prototype model:</a:t>
            </a:r>
            <a:endParaRPr lang="en-US" dirty="0"/>
          </a:p>
          <a:p>
            <a:r>
              <a:rPr lang="en-US" dirty="0"/>
              <a:t>Leads to implementing and then repairing way of building systems.</a:t>
            </a:r>
          </a:p>
          <a:p>
            <a:r>
              <a:rPr lang="en-US" dirty="0"/>
              <a:t>Practically, this methodology may increase the complexity of the system as scope of the system may expand beyond original plans.</a:t>
            </a:r>
          </a:p>
          <a:p>
            <a:r>
              <a:rPr lang="en-US" dirty="0"/>
              <a:t>Incomplete application may cause application not to be used as the</a:t>
            </a:r>
            <a:br>
              <a:rPr lang="en-US" dirty="0"/>
            </a:br>
            <a:r>
              <a:rPr lang="en-US" dirty="0"/>
              <a:t>full system was designed</a:t>
            </a:r>
            <a:br>
              <a:rPr lang="en-US" dirty="0"/>
            </a:br>
            <a:r>
              <a:rPr lang="en-US" dirty="0"/>
              <a:t>Incomplete or inadequate problem analysis. </a:t>
            </a:r>
          </a:p>
          <a:p>
            <a:endParaRPr lang="en-US" dirty="0"/>
          </a:p>
        </p:txBody>
      </p:sp>
      <p:sp>
        <p:nvSpPr>
          <p:cNvPr id="4" name="TextBox 3"/>
          <p:cNvSpPr txBox="1"/>
          <p:nvPr/>
        </p:nvSpPr>
        <p:spPr>
          <a:xfrm>
            <a:off x="3540741" y="348944"/>
            <a:ext cx="2257348" cy="584775"/>
          </a:xfrm>
          <a:prstGeom prst="rect">
            <a:avLst/>
          </a:prstGeom>
          <a:noFill/>
        </p:spPr>
        <p:txBody>
          <a:bodyPr wrap="none" rtlCol="0">
            <a:spAutoFit/>
          </a:bodyPr>
          <a:lstStyle/>
          <a:p>
            <a:pPr algn="ctr"/>
            <a:r>
              <a:rPr lang="en-US" sz="3200" dirty="0" smtClean="0">
                <a:solidFill>
                  <a:schemeClr val="tx1">
                    <a:lumMod val="65000"/>
                    <a:lumOff val="35000"/>
                  </a:schemeClr>
                </a:solidFill>
                <a:latin typeface="Arial" panose="020B0604020202020204" pitchFamily="34" charset="0"/>
                <a:cs typeface="Arial" panose="020B0604020202020204" pitchFamily="34" charset="0"/>
              </a:rPr>
              <a:t>Prototyping</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3320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55" y="404664"/>
            <a:ext cx="8326062" cy="584775"/>
          </a:xfrm>
          <a:prstGeom prst="rect">
            <a:avLst/>
          </a:prstGeom>
          <a:noFill/>
        </p:spPr>
        <p:txBody>
          <a:bodyPr wrap="none" rtlCol="0">
            <a:spAutoFit/>
          </a:bodyPr>
          <a:lstStyle/>
          <a:p>
            <a:r>
              <a:rPr lang="ru-RU" sz="3200" dirty="0" smtClean="0">
                <a:solidFill>
                  <a:schemeClr val="tx1">
                    <a:lumMod val="65000"/>
                    <a:lumOff val="35000"/>
                  </a:schemeClr>
                </a:solidFill>
                <a:latin typeface="Arial" panose="020B0604020202020204" pitchFamily="34" charset="0"/>
                <a:cs typeface="Arial" panose="020B0604020202020204" pitchFamily="34" charset="0"/>
              </a:rPr>
              <a:t>Традиционные подходы к разработке ПО</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
        <p:nvSpPr>
          <p:cNvPr id="8" name="Rectangle 7"/>
          <p:cNvSpPr/>
          <p:nvPr/>
        </p:nvSpPr>
        <p:spPr>
          <a:xfrm>
            <a:off x="596955" y="1196752"/>
            <a:ext cx="7560840" cy="4493538"/>
          </a:xfrm>
          <a:prstGeom prst="rect">
            <a:avLst/>
          </a:prstGeom>
        </p:spPr>
        <p:txBody>
          <a:bodyPr wrap="square">
            <a:spAutoFit/>
          </a:bodyPr>
          <a:lstStyle/>
          <a:p>
            <a:pPr marL="285750" lvl="0" indent="-285750">
              <a:buClr>
                <a:schemeClr val="accent2"/>
              </a:buClr>
              <a:buFont typeface="Wingdings" pitchFamily="2" charset="2"/>
              <a:buChar char="Ø"/>
            </a:pPr>
            <a:r>
              <a:rPr lang="ru-RU" sz="2200" b="1" dirty="0" smtClean="0"/>
              <a:t>Недостатки</a:t>
            </a:r>
          </a:p>
          <a:p>
            <a:pPr marL="742950" lvl="1" indent="-285750">
              <a:buClr>
                <a:schemeClr val="accent2"/>
              </a:buClr>
              <a:buFont typeface="Wingdings" pitchFamily="2" charset="2"/>
              <a:buChar char="Ø"/>
            </a:pPr>
            <a:endParaRPr lang="ru-RU" sz="2200" i="1" dirty="0" smtClean="0"/>
          </a:p>
          <a:p>
            <a:pPr marL="742950" lvl="1" indent="-285750">
              <a:buClr>
                <a:schemeClr val="accent2"/>
              </a:buClr>
              <a:buFont typeface="Wingdings" pitchFamily="2" charset="2"/>
              <a:buChar char="Ø"/>
            </a:pPr>
            <a:r>
              <a:rPr lang="ru-RU" sz="2200" i="1" dirty="0" smtClean="0"/>
              <a:t>В большинстве случаев требования должны быть известны заранее</a:t>
            </a:r>
          </a:p>
          <a:p>
            <a:pPr marL="742950" lvl="1" indent="-285750">
              <a:buClr>
                <a:schemeClr val="accent2"/>
              </a:buClr>
              <a:buFont typeface="Wingdings" pitchFamily="2" charset="2"/>
              <a:buChar char="Ø"/>
            </a:pPr>
            <a:endParaRPr lang="ru-RU" sz="2200" i="1" dirty="0" smtClean="0"/>
          </a:p>
          <a:p>
            <a:pPr marL="742950" lvl="1" indent="-285750">
              <a:buClr>
                <a:schemeClr val="accent2"/>
              </a:buClr>
              <a:buFont typeface="Wingdings" pitchFamily="2" charset="2"/>
              <a:buChar char="Ø"/>
            </a:pPr>
            <a:r>
              <a:rPr lang="ru-RU" sz="2200" i="1" dirty="0" smtClean="0"/>
              <a:t>Сложная интеграция, внедрение, поддержка и дальнейшая разработка системы</a:t>
            </a:r>
          </a:p>
          <a:p>
            <a:pPr marL="742950" lvl="1" indent="-285750">
              <a:buClr>
                <a:schemeClr val="accent2"/>
              </a:buClr>
              <a:buFont typeface="Wingdings" pitchFamily="2" charset="2"/>
              <a:buChar char="Ø"/>
            </a:pPr>
            <a:endParaRPr lang="ru-RU" sz="2200" i="1" dirty="0"/>
          </a:p>
          <a:p>
            <a:pPr marL="742950" lvl="1" indent="-285750">
              <a:buClr>
                <a:schemeClr val="accent2"/>
              </a:buClr>
              <a:buFont typeface="Wingdings" pitchFamily="2" charset="2"/>
              <a:buChar char="Ø"/>
            </a:pPr>
            <a:r>
              <a:rPr lang="ru-RU" sz="2200" i="1" dirty="0" smtClean="0"/>
              <a:t>Малая возможность для пользователя системы увидеть её до конца разработки</a:t>
            </a:r>
          </a:p>
          <a:p>
            <a:pPr marL="742950" lvl="1" indent="-285750">
              <a:buClr>
                <a:schemeClr val="accent2"/>
              </a:buClr>
              <a:buFont typeface="Wingdings" pitchFamily="2" charset="2"/>
              <a:buChar char="Ø"/>
            </a:pPr>
            <a:endParaRPr lang="ru-RU" sz="2200" i="1" dirty="0"/>
          </a:p>
          <a:p>
            <a:pPr marL="742950" lvl="1" indent="-285750">
              <a:buClr>
                <a:schemeClr val="accent2"/>
              </a:buClr>
              <a:buFont typeface="Wingdings" pitchFamily="2" charset="2"/>
              <a:buChar char="Ø"/>
            </a:pPr>
            <a:r>
              <a:rPr lang="ru-RU" sz="2200" i="1" dirty="0" smtClean="0"/>
              <a:t>Тестирование (в </a:t>
            </a:r>
            <a:r>
              <a:rPr lang="ru-RU" sz="2200" i="1" dirty="0" err="1" smtClean="0"/>
              <a:t>т.ч</a:t>
            </a:r>
            <a:r>
              <a:rPr lang="ru-RU" sz="2200" i="1" dirty="0" smtClean="0"/>
              <a:t>. системное тестирование) выполняется в конце разработки</a:t>
            </a:r>
            <a:endParaRPr lang="ru-RU" sz="2200" i="1" dirty="0"/>
          </a:p>
        </p:txBody>
      </p:sp>
    </p:spTree>
    <p:extLst>
      <p:ext uri="{BB962C8B-B14F-4D97-AF65-F5344CB8AC3E}">
        <p14:creationId xmlns:p14="http://schemas.microsoft.com/office/powerpoint/2010/main" val="2861111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55" y="404664"/>
            <a:ext cx="8326062" cy="584775"/>
          </a:xfrm>
          <a:prstGeom prst="rect">
            <a:avLst/>
          </a:prstGeom>
          <a:noFill/>
        </p:spPr>
        <p:txBody>
          <a:bodyPr wrap="none" rtlCol="0">
            <a:spAutoFit/>
          </a:bodyPr>
          <a:lstStyle/>
          <a:p>
            <a:r>
              <a:rPr lang="ru-RU" sz="3200" dirty="0" smtClean="0">
                <a:solidFill>
                  <a:schemeClr val="tx1">
                    <a:lumMod val="65000"/>
                    <a:lumOff val="35000"/>
                  </a:schemeClr>
                </a:solidFill>
                <a:latin typeface="Arial" panose="020B0604020202020204" pitchFamily="34" charset="0"/>
                <a:cs typeface="Arial" panose="020B0604020202020204" pitchFamily="34" charset="0"/>
              </a:rPr>
              <a:t>Традиционные подходы к разработке ПО</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
        <p:nvSpPr>
          <p:cNvPr id="8" name="Rectangle 7"/>
          <p:cNvSpPr/>
          <p:nvPr/>
        </p:nvSpPr>
        <p:spPr>
          <a:xfrm>
            <a:off x="596955" y="1196752"/>
            <a:ext cx="7560840" cy="4832092"/>
          </a:xfrm>
          <a:prstGeom prst="rect">
            <a:avLst/>
          </a:prstGeom>
        </p:spPr>
        <p:txBody>
          <a:bodyPr wrap="square">
            <a:spAutoFit/>
          </a:bodyPr>
          <a:lstStyle/>
          <a:p>
            <a:pPr marL="285750" lvl="0" indent="-285750">
              <a:buClr>
                <a:schemeClr val="accent2"/>
              </a:buClr>
              <a:buFont typeface="Wingdings" pitchFamily="2" charset="2"/>
              <a:buChar char="Ø"/>
            </a:pPr>
            <a:r>
              <a:rPr lang="ru-RU" sz="2200" b="1" dirty="0"/>
              <a:t>Сильные </a:t>
            </a:r>
            <a:r>
              <a:rPr lang="ru-RU" sz="2200" b="1" dirty="0" smtClean="0"/>
              <a:t>стороны</a:t>
            </a:r>
          </a:p>
          <a:p>
            <a:pPr marL="742950" lvl="1" indent="-285750">
              <a:buClr>
                <a:schemeClr val="accent2"/>
              </a:buClr>
              <a:buFont typeface="Wingdings" pitchFamily="2" charset="2"/>
              <a:buChar char="Ø"/>
            </a:pPr>
            <a:endParaRPr lang="ru-RU" sz="2200" i="1" dirty="0" smtClean="0"/>
          </a:p>
          <a:p>
            <a:pPr marL="742950" lvl="1" indent="-285750">
              <a:buClr>
                <a:schemeClr val="accent2"/>
              </a:buClr>
              <a:buFont typeface="Wingdings" pitchFamily="2" charset="2"/>
              <a:buChar char="Ø"/>
            </a:pPr>
            <a:r>
              <a:rPr lang="ru-RU" sz="2200" i="1" dirty="0" smtClean="0"/>
              <a:t>Модели </a:t>
            </a:r>
            <a:r>
              <a:rPr lang="ru-RU" sz="2200" i="1" dirty="0"/>
              <a:t>легко-понятны, </a:t>
            </a:r>
            <a:r>
              <a:rPr lang="ru-RU" sz="2200" i="1" dirty="0" smtClean="0"/>
              <a:t>легко-применимы, легко-осуществимы</a:t>
            </a:r>
          </a:p>
          <a:p>
            <a:pPr marL="742950" lvl="1" indent="-285750">
              <a:buClr>
                <a:schemeClr val="accent2"/>
              </a:buClr>
              <a:buFont typeface="Wingdings" pitchFamily="2" charset="2"/>
              <a:buChar char="Ø"/>
            </a:pPr>
            <a:endParaRPr lang="ru-RU" sz="2200" i="1" dirty="0"/>
          </a:p>
          <a:p>
            <a:pPr marL="742950" lvl="1" indent="-285750">
              <a:buClr>
                <a:schemeClr val="accent2"/>
              </a:buClr>
              <a:buFont typeface="Wingdings" pitchFamily="2" charset="2"/>
              <a:buChar char="Ø"/>
            </a:pPr>
            <a:r>
              <a:rPr lang="ru-RU" sz="2200" i="1" dirty="0" smtClean="0"/>
              <a:t>Могут легко применяться для сотрудников невысокой квалификации</a:t>
            </a:r>
          </a:p>
          <a:p>
            <a:pPr marL="742950" lvl="1" indent="-285750">
              <a:buClr>
                <a:schemeClr val="accent2"/>
              </a:buClr>
              <a:buFont typeface="Wingdings" pitchFamily="2" charset="2"/>
              <a:buChar char="Ø"/>
            </a:pPr>
            <a:endParaRPr lang="ru-RU" sz="2200" i="1" dirty="0"/>
          </a:p>
          <a:p>
            <a:pPr marL="742950" lvl="1" indent="-285750">
              <a:buClr>
                <a:schemeClr val="accent2"/>
              </a:buClr>
              <a:buFont typeface="Wingdings" pitchFamily="2" charset="2"/>
              <a:buChar char="Ø"/>
            </a:pPr>
            <a:r>
              <a:rPr lang="ru-RU" sz="2200" i="1" dirty="0" smtClean="0"/>
              <a:t>Определяют чёткие требования к продукту</a:t>
            </a:r>
          </a:p>
          <a:p>
            <a:pPr marL="742950" lvl="1" indent="-285750">
              <a:buClr>
                <a:schemeClr val="accent2"/>
              </a:buClr>
              <a:buFont typeface="Wingdings" pitchFamily="2" charset="2"/>
              <a:buChar char="Ø"/>
            </a:pPr>
            <a:endParaRPr lang="ru-RU" sz="2200" i="1" dirty="0"/>
          </a:p>
          <a:p>
            <a:pPr marL="742950" lvl="1" indent="-285750">
              <a:buClr>
                <a:schemeClr val="accent2"/>
              </a:buClr>
              <a:buFont typeface="Wingdings" pitchFamily="2" charset="2"/>
              <a:buChar char="Ø"/>
            </a:pPr>
            <a:r>
              <a:rPr lang="ru-RU" sz="2200" i="1" dirty="0" smtClean="0"/>
              <a:t>Относительная легкость управления процессом</a:t>
            </a:r>
          </a:p>
          <a:p>
            <a:pPr marL="742950" lvl="1" indent="-285750">
              <a:buClr>
                <a:schemeClr val="accent2"/>
              </a:buClr>
              <a:buFont typeface="Wingdings" pitchFamily="2" charset="2"/>
              <a:buChar char="Ø"/>
            </a:pPr>
            <a:endParaRPr lang="ru-RU" sz="2200" i="1" dirty="0"/>
          </a:p>
          <a:p>
            <a:pPr marL="742950" lvl="1" indent="-285750">
              <a:buClr>
                <a:schemeClr val="accent2"/>
              </a:buClr>
              <a:buFont typeface="Wingdings" pitchFamily="2" charset="2"/>
              <a:buChar char="Ø"/>
            </a:pPr>
            <a:r>
              <a:rPr lang="ru-RU" sz="2200" i="1" dirty="0" smtClean="0"/>
              <a:t>Отлично работают, когда качество более важно, чем стоимость или сроки разработки</a:t>
            </a:r>
          </a:p>
        </p:txBody>
      </p:sp>
    </p:spTree>
    <p:extLst>
      <p:ext uri="{BB962C8B-B14F-4D97-AF65-F5344CB8AC3E}">
        <p14:creationId xmlns:p14="http://schemas.microsoft.com/office/powerpoint/2010/main" val="1455751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14800" y="1644134"/>
            <a:ext cx="838200" cy="369332"/>
          </a:xfrm>
          <a:prstGeom prst="rect">
            <a:avLst/>
          </a:prstGeom>
        </p:spPr>
        <p:txBody>
          <a:bodyPr wrap="square">
            <a:spAutoFit/>
          </a:bodyPr>
          <a:lstStyle/>
          <a:p>
            <a:pPr lvl="0"/>
            <a:r>
              <a:rPr lang="en-US" dirty="0" smtClean="0">
                <a:latin typeface="FrankRuehl" pitchFamily="34" charset="-79"/>
                <a:cs typeface="FrankRuehl" pitchFamily="34" charset="-79"/>
              </a:rPr>
              <a:t>OVER</a:t>
            </a:r>
            <a:endParaRPr lang="en-US" dirty="0">
              <a:latin typeface="FrankRuehl" pitchFamily="34" charset="-79"/>
              <a:cs typeface="FrankRuehl" pitchFamily="34" charset="-79"/>
            </a:endParaRPr>
          </a:p>
        </p:txBody>
      </p:sp>
      <p:sp>
        <p:nvSpPr>
          <p:cNvPr id="5" name="Rounded Rectangle 4"/>
          <p:cNvSpPr/>
          <p:nvPr/>
        </p:nvSpPr>
        <p:spPr>
          <a:xfrm>
            <a:off x="1425976" y="1524000"/>
            <a:ext cx="1676400" cy="609600"/>
          </a:xfrm>
          <a:prstGeom prst="roundRect">
            <a:avLst/>
          </a:prstGeom>
          <a:gradFill flip="none" rotWithShape="1">
            <a:gsLst>
              <a:gs pos="0">
                <a:srgbClr val="52CE5E">
                  <a:shade val="30000"/>
                  <a:satMod val="115000"/>
                </a:srgbClr>
              </a:gs>
              <a:gs pos="50000">
                <a:srgbClr val="52CE5E">
                  <a:shade val="67500"/>
                  <a:satMod val="115000"/>
                </a:srgbClr>
              </a:gs>
              <a:gs pos="100000">
                <a:srgbClr val="52CE5E">
                  <a:shade val="100000"/>
                  <a:satMod val="115000"/>
                </a:srgbClr>
              </a:gs>
            </a:gsLst>
            <a:lin ang="162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Working Software</a:t>
            </a:r>
          </a:p>
        </p:txBody>
      </p:sp>
      <p:sp>
        <p:nvSpPr>
          <p:cNvPr id="8" name="Rounded Rectangle 7"/>
          <p:cNvSpPr/>
          <p:nvPr/>
        </p:nvSpPr>
        <p:spPr>
          <a:xfrm>
            <a:off x="5715000" y="1524000"/>
            <a:ext cx="1752600" cy="609600"/>
          </a:xfrm>
          <a:prstGeom prst="roundRect">
            <a:avLst/>
          </a:prstGeom>
          <a:gradFill flip="none"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Comprehensive Documentation</a:t>
            </a:r>
            <a:endParaRPr lang="en-US" dirty="0"/>
          </a:p>
        </p:txBody>
      </p:sp>
      <p:sp>
        <p:nvSpPr>
          <p:cNvPr id="9" name="Rectangle 8"/>
          <p:cNvSpPr/>
          <p:nvPr/>
        </p:nvSpPr>
        <p:spPr>
          <a:xfrm>
            <a:off x="4114800" y="2482334"/>
            <a:ext cx="838200" cy="369332"/>
          </a:xfrm>
          <a:prstGeom prst="rect">
            <a:avLst/>
          </a:prstGeom>
        </p:spPr>
        <p:txBody>
          <a:bodyPr wrap="square">
            <a:spAutoFit/>
          </a:bodyPr>
          <a:lstStyle/>
          <a:p>
            <a:pPr lvl="0"/>
            <a:r>
              <a:rPr lang="en-US" dirty="0" smtClean="0">
                <a:latin typeface="FrankRuehl" pitchFamily="34" charset="-79"/>
                <a:cs typeface="FrankRuehl" pitchFamily="34" charset="-79"/>
              </a:rPr>
              <a:t>OVER</a:t>
            </a:r>
            <a:endParaRPr lang="en-US" dirty="0">
              <a:latin typeface="FrankRuehl" pitchFamily="34" charset="-79"/>
              <a:cs typeface="FrankRuehl" pitchFamily="34" charset="-79"/>
            </a:endParaRPr>
          </a:p>
        </p:txBody>
      </p:sp>
      <p:sp>
        <p:nvSpPr>
          <p:cNvPr id="10" name="Rounded Rectangle 9"/>
          <p:cNvSpPr/>
          <p:nvPr/>
        </p:nvSpPr>
        <p:spPr>
          <a:xfrm>
            <a:off x="1425976" y="2362200"/>
            <a:ext cx="1676400" cy="609600"/>
          </a:xfrm>
          <a:prstGeom prst="roundRect">
            <a:avLst/>
          </a:prstGeom>
          <a:gradFill flip="none" rotWithShape="1">
            <a:gsLst>
              <a:gs pos="0">
                <a:srgbClr val="52CE5E">
                  <a:shade val="30000"/>
                  <a:satMod val="115000"/>
                </a:srgbClr>
              </a:gs>
              <a:gs pos="50000">
                <a:srgbClr val="52CE5E">
                  <a:shade val="67500"/>
                  <a:satMod val="115000"/>
                </a:srgbClr>
              </a:gs>
              <a:gs pos="100000">
                <a:srgbClr val="52CE5E">
                  <a:shade val="100000"/>
                  <a:satMod val="115000"/>
                </a:srgbClr>
              </a:gs>
            </a:gsLst>
            <a:lin ang="162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Individuals and interactions</a:t>
            </a:r>
          </a:p>
        </p:txBody>
      </p:sp>
      <p:sp>
        <p:nvSpPr>
          <p:cNvPr id="11" name="Rounded Rectangle 10"/>
          <p:cNvSpPr/>
          <p:nvPr/>
        </p:nvSpPr>
        <p:spPr>
          <a:xfrm>
            <a:off x="5715000" y="2362200"/>
            <a:ext cx="1752600" cy="609600"/>
          </a:xfrm>
          <a:prstGeom prst="roundRect">
            <a:avLst/>
          </a:prstGeom>
          <a:gradFill flip="none"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Process </a:t>
            </a:r>
            <a:r>
              <a:rPr lang="en-US" dirty="0"/>
              <a:t>and </a:t>
            </a:r>
            <a:r>
              <a:rPr lang="en-US" dirty="0" smtClean="0"/>
              <a:t>Tools</a:t>
            </a:r>
            <a:endParaRPr lang="en-US" dirty="0"/>
          </a:p>
        </p:txBody>
      </p:sp>
      <p:sp>
        <p:nvSpPr>
          <p:cNvPr id="12" name="Rectangle 11"/>
          <p:cNvSpPr/>
          <p:nvPr/>
        </p:nvSpPr>
        <p:spPr>
          <a:xfrm>
            <a:off x="4114800" y="3396734"/>
            <a:ext cx="838200" cy="369332"/>
          </a:xfrm>
          <a:prstGeom prst="rect">
            <a:avLst/>
          </a:prstGeom>
        </p:spPr>
        <p:txBody>
          <a:bodyPr wrap="square">
            <a:spAutoFit/>
          </a:bodyPr>
          <a:lstStyle/>
          <a:p>
            <a:pPr lvl="0"/>
            <a:r>
              <a:rPr lang="en-US" dirty="0" smtClean="0">
                <a:latin typeface="FrankRuehl" pitchFamily="34" charset="-79"/>
                <a:cs typeface="FrankRuehl" pitchFamily="34" charset="-79"/>
              </a:rPr>
              <a:t>OVER</a:t>
            </a:r>
            <a:endParaRPr lang="en-US" dirty="0">
              <a:latin typeface="FrankRuehl" pitchFamily="34" charset="-79"/>
              <a:cs typeface="FrankRuehl" pitchFamily="34" charset="-79"/>
            </a:endParaRPr>
          </a:p>
        </p:txBody>
      </p:sp>
      <p:sp>
        <p:nvSpPr>
          <p:cNvPr id="13" name="Rounded Rectangle 12"/>
          <p:cNvSpPr/>
          <p:nvPr/>
        </p:nvSpPr>
        <p:spPr>
          <a:xfrm>
            <a:off x="1425976" y="3259584"/>
            <a:ext cx="1676400" cy="609600"/>
          </a:xfrm>
          <a:prstGeom prst="roundRect">
            <a:avLst/>
          </a:prstGeom>
          <a:gradFill flip="none" rotWithShape="1">
            <a:gsLst>
              <a:gs pos="0">
                <a:srgbClr val="52CE5E">
                  <a:shade val="30000"/>
                  <a:satMod val="115000"/>
                </a:srgbClr>
              </a:gs>
              <a:gs pos="50000">
                <a:srgbClr val="52CE5E">
                  <a:shade val="67500"/>
                  <a:satMod val="115000"/>
                </a:srgbClr>
              </a:gs>
              <a:gs pos="100000">
                <a:srgbClr val="52CE5E">
                  <a:shade val="100000"/>
                  <a:satMod val="115000"/>
                </a:srgbClr>
              </a:gs>
            </a:gsLst>
            <a:lin ang="162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Customer collaboration</a:t>
            </a:r>
          </a:p>
        </p:txBody>
      </p:sp>
      <p:sp>
        <p:nvSpPr>
          <p:cNvPr id="14" name="Rounded Rectangle 13"/>
          <p:cNvSpPr/>
          <p:nvPr/>
        </p:nvSpPr>
        <p:spPr>
          <a:xfrm>
            <a:off x="5715000" y="3276600"/>
            <a:ext cx="1752600" cy="609600"/>
          </a:xfrm>
          <a:prstGeom prst="roundRect">
            <a:avLst/>
          </a:prstGeom>
          <a:gradFill flip="none"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dirty="0" smtClean="0"/>
              <a:t>Contract</a:t>
            </a:r>
            <a:endParaRPr lang="en-US" dirty="0"/>
          </a:p>
        </p:txBody>
      </p:sp>
      <p:sp>
        <p:nvSpPr>
          <p:cNvPr id="15" name="Rectangle 14"/>
          <p:cNvSpPr/>
          <p:nvPr/>
        </p:nvSpPr>
        <p:spPr>
          <a:xfrm>
            <a:off x="4103888" y="4311134"/>
            <a:ext cx="838200" cy="369332"/>
          </a:xfrm>
          <a:prstGeom prst="rect">
            <a:avLst/>
          </a:prstGeom>
        </p:spPr>
        <p:txBody>
          <a:bodyPr wrap="square">
            <a:spAutoFit/>
          </a:bodyPr>
          <a:lstStyle/>
          <a:p>
            <a:pPr lvl="0"/>
            <a:r>
              <a:rPr lang="en-US" dirty="0" smtClean="0">
                <a:latin typeface="FrankRuehl" pitchFamily="34" charset="-79"/>
                <a:cs typeface="FrankRuehl" pitchFamily="34" charset="-79"/>
              </a:rPr>
              <a:t>OVER</a:t>
            </a:r>
            <a:endParaRPr lang="en-US" dirty="0">
              <a:latin typeface="FrankRuehl" pitchFamily="34" charset="-79"/>
              <a:cs typeface="FrankRuehl" pitchFamily="34" charset="-79"/>
            </a:endParaRPr>
          </a:p>
        </p:txBody>
      </p:sp>
      <p:sp>
        <p:nvSpPr>
          <p:cNvPr id="16" name="Rounded Rectangle 15"/>
          <p:cNvSpPr/>
          <p:nvPr/>
        </p:nvSpPr>
        <p:spPr>
          <a:xfrm>
            <a:off x="1425976" y="4173984"/>
            <a:ext cx="1676400" cy="609600"/>
          </a:xfrm>
          <a:prstGeom prst="roundRect">
            <a:avLst/>
          </a:prstGeom>
          <a:gradFill flip="none" rotWithShape="1">
            <a:gsLst>
              <a:gs pos="0">
                <a:srgbClr val="52CE5E">
                  <a:shade val="30000"/>
                  <a:satMod val="115000"/>
                </a:srgbClr>
              </a:gs>
              <a:gs pos="50000">
                <a:srgbClr val="52CE5E">
                  <a:shade val="67500"/>
                  <a:satMod val="115000"/>
                </a:srgbClr>
              </a:gs>
              <a:gs pos="100000">
                <a:srgbClr val="52CE5E">
                  <a:shade val="100000"/>
                  <a:satMod val="115000"/>
                </a:srgbClr>
              </a:gs>
            </a:gsLst>
            <a:lin ang="162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Responding to change</a:t>
            </a:r>
          </a:p>
        </p:txBody>
      </p:sp>
      <p:sp>
        <p:nvSpPr>
          <p:cNvPr id="17" name="Rounded Rectangle 16"/>
          <p:cNvSpPr/>
          <p:nvPr/>
        </p:nvSpPr>
        <p:spPr>
          <a:xfrm>
            <a:off x="5715000" y="4191000"/>
            <a:ext cx="1752600" cy="609600"/>
          </a:xfrm>
          <a:prstGeom prst="roundRect">
            <a:avLst/>
          </a:prstGeom>
          <a:gradFill flip="none"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dirty="0" smtClean="0"/>
              <a:t>Following </a:t>
            </a:r>
            <a:r>
              <a:rPr lang="en-US" dirty="0"/>
              <a:t>a </a:t>
            </a:r>
            <a:r>
              <a:rPr lang="en-US" dirty="0" smtClean="0"/>
              <a:t>Plan</a:t>
            </a:r>
            <a:endParaRPr lang="en-US" dirty="0"/>
          </a:p>
        </p:txBody>
      </p:sp>
      <p:sp>
        <p:nvSpPr>
          <p:cNvPr id="18" name="TextBox 17"/>
          <p:cNvSpPr txBox="1"/>
          <p:nvPr/>
        </p:nvSpPr>
        <p:spPr>
          <a:xfrm>
            <a:off x="596955" y="404664"/>
            <a:ext cx="8248797" cy="584775"/>
          </a:xfrm>
          <a:prstGeom prst="rect">
            <a:avLst/>
          </a:prstGeom>
          <a:noFill/>
        </p:spPr>
        <p:txBody>
          <a:bodyPr wrap="none" rtlCol="0">
            <a:spAutoFit/>
          </a:bodyPr>
          <a:lstStyle/>
          <a:p>
            <a:r>
              <a:rPr lang="ru-RU" sz="3200" dirty="0">
                <a:solidFill>
                  <a:schemeClr val="tx1">
                    <a:lumMod val="65000"/>
                    <a:lumOff val="35000"/>
                  </a:schemeClr>
                </a:solidFill>
                <a:latin typeface="Arial" panose="020B0604020202020204" pitchFamily="34" charset="0"/>
                <a:cs typeface="Arial" panose="020B0604020202020204" pitchFamily="34" charset="0"/>
              </a:rPr>
              <a:t>Традиционные </a:t>
            </a:r>
            <a:r>
              <a:rPr lang="ru-RU" sz="3200" dirty="0" smtClean="0">
                <a:solidFill>
                  <a:schemeClr val="tx1">
                    <a:lumMod val="65000"/>
                    <a:lumOff val="35000"/>
                  </a:schemeClr>
                </a:solidFill>
                <a:latin typeface="Arial" panose="020B0604020202020204" pitchFamily="34" charset="0"/>
                <a:cs typeface="Arial" panose="020B0604020202020204" pitchFamily="34" charset="0"/>
              </a:rPr>
              <a:t>или Современные (</a:t>
            </a:r>
            <a:r>
              <a:rPr lang="en-US" sz="3200" dirty="0" smtClean="0">
                <a:solidFill>
                  <a:schemeClr val="tx1">
                    <a:lumMod val="65000"/>
                    <a:lumOff val="35000"/>
                  </a:schemeClr>
                </a:solidFill>
                <a:latin typeface="Arial" panose="020B0604020202020204" pitchFamily="34" charset="0"/>
                <a:cs typeface="Arial" panose="020B0604020202020204" pitchFamily="34" charset="0"/>
              </a:rPr>
              <a:t>Agile</a:t>
            </a:r>
            <a:r>
              <a:rPr lang="ru-RU" sz="3200" dirty="0" smtClean="0">
                <a:solidFill>
                  <a:schemeClr val="tx1">
                    <a:lumMod val="65000"/>
                    <a:lumOff val="35000"/>
                  </a:schemeClr>
                </a:solidFill>
                <a:latin typeface="Arial" panose="020B0604020202020204" pitchFamily="34" charset="0"/>
                <a:cs typeface="Arial" panose="020B0604020202020204" pitchFamily="34" charset="0"/>
              </a:rPr>
              <a:t>)?</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9115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484785"/>
            <a:ext cx="8229600" cy="936103"/>
          </a:xfrm>
        </p:spPr>
        <p:txBody>
          <a:bodyPr>
            <a:normAutofit fontScale="55000" lnSpcReduction="20000"/>
          </a:bodyPr>
          <a:lstStyle/>
          <a:p>
            <a:pPr marL="0" indent="0">
              <a:buNone/>
            </a:pPr>
            <a:r>
              <a:rPr lang="en-US" dirty="0">
                <a:solidFill>
                  <a:schemeClr val="tx1">
                    <a:lumMod val="50000"/>
                    <a:lumOff val="50000"/>
                  </a:schemeClr>
                </a:solidFill>
                <a:cs typeface="Arial" panose="020B0604020202020204" pitchFamily="34" charset="0"/>
              </a:rPr>
              <a:t>(</a:t>
            </a:r>
            <a:r>
              <a:rPr lang="en-US" dirty="0">
                <a:solidFill>
                  <a:schemeClr val="tx1">
                    <a:lumMod val="50000"/>
                    <a:lumOff val="50000"/>
                  </a:schemeClr>
                </a:solidFill>
              </a:rPr>
              <a:t>type of </a:t>
            </a:r>
            <a:r>
              <a:rPr lang="en-US" dirty="0">
                <a:solidFill>
                  <a:schemeClr val="tx1">
                    <a:lumMod val="50000"/>
                    <a:lumOff val="50000"/>
                  </a:schemeClr>
                </a:solidFill>
                <a:cs typeface="Arial" panose="020B0604020202020204" pitchFamily="34" charset="0"/>
              </a:rPr>
              <a:t>Incremental model)</a:t>
            </a:r>
            <a:endParaRPr lang="en-US" dirty="0">
              <a:solidFill>
                <a:schemeClr val="tx1">
                  <a:lumMod val="50000"/>
                  <a:lumOff val="50000"/>
                </a:schemeClr>
              </a:solidFill>
              <a:effectLst>
                <a:outerShdw blurRad="38100" dist="38100" dir="2700000" algn="tl">
                  <a:srgbClr val="000000">
                    <a:alpha val="43137"/>
                  </a:srgbClr>
                </a:outerShdw>
              </a:effectLst>
            </a:endParaRPr>
          </a:p>
          <a:p>
            <a:pPr marL="0" indent="0">
              <a:buNone/>
            </a:pPr>
            <a:r>
              <a:rPr lang="en-US" dirty="0" smtClean="0"/>
              <a:t>Small </a:t>
            </a:r>
            <a:r>
              <a:rPr lang="en-US" dirty="0"/>
              <a:t>incremental releases with each release building on previous functionality. </a:t>
            </a:r>
            <a:endParaRPr lang="en-US" dirty="0" smtClean="0"/>
          </a:p>
          <a:p>
            <a:pPr marL="0" indent="0">
              <a:buNone/>
            </a:pPr>
            <a:r>
              <a:rPr lang="en-US" dirty="0" smtClean="0"/>
              <a:t>Each </a:t>
            </a:r>
            <a:r>
              <a:rPr lang="en-US" dirty="0"/>
              <a:t>release is thoroughly </a:t>
            </a:r>
            <a:r>
              <a:rPr lang="en-US" dirty="0" smtClean="0"/>
              <a:t>tested to ensure software quality</a:t>
            </a:r>
            <a:r>
              <a:rPr lang="en-US" dirty="0"/>
              <a:t> is maintained.</a:t>
            </a:r>
            <a:endParaRPr lang="en-US" dirty="0"/>
          </a:p>
        </p:txBody>
      </p:sp>
      <p:sp>
        <p:nvSpPr>
          <p:cNvPr id="4" name="TextBox 3"/>
          <p:cNvSpPr txBox="1"/>
          <p:nvPr/>
        </p:nvSpPr>
        <p:spPr>
          <a:xfrm>
            <a:off x="827584" y="323896"/>
            <a:ext cx="7416824" cy="1077218"/>
          </a:xfrm>
          <a:prstGeom prst="rect">
            <a:avLst/>
          </a:prstGeom>
          <a:noFill/>
        </p:spPr>
        <p:txBody>
          <a:bodyPr wrap="square" rtlCol="0">
            <a:spAutoFit/>
          </a:bodyPr>
          <a:lstStyle/>
          <a:p>
            <a:pPr marL="0" lvl="1" algn="ctr"/>
            <a:r>
              <a:rPr lang="ru-RU" sz="3200" dirty="0">
                <a:solidFill>
                  <a:schemeClr val="tx1">
                    <a:lumMod val="50000"/>
                    <a:lumOff val="50000"/>
                  </a:schemeClr>
                </a:solidFill>
                <a:cs typeface="Arial" panose="020B0604020202020204" pitchFamily="34" charset="0"/>
              </a:rPr>
              <a:t>Быстрые и современные </a:t>
            </a:r>
            <a:r>
              <a:rPr lang="ru-RU" sz="3200" dirty="0" smtClean="0">
                <a:solidFill>
                  <a:schemeClr val="tx1">
                    <a:lumMod val="50000"/>
                    <a:lumOff val="50000"/>
                  </a:schemeClr>
                </a:solidFill>
                <a:cs typeface="Arial" panose="020B0604020202020204" pitchFamily="34" charset="0"/>
              </a:rPr>
              <a:t>подходы</a:t>
            </a:r>
            <a:endParaRPr lang="ru-RU" sz="3200" dirty="0">
              <a:solidFill>
                <a:schemeClr val="tx1">
                  <a:lumMod val="50000"/>
                  <a:lumOff val="50000"/>
                </a:schemeClr>
              </a:solidFill>
              <a:cs typeface="Arial" panose="020B0604020202020204" pitchFamily="34" charset="0"/>
            </a:endParaRPr>
          </a:p>
          <a:p>
            <a:pPr algn="ctr"/>
            <a:r>
              <a:rPr lang="en-US" sz="3200" dirty="0" smtClean="0">
                <a:solidFill>
                  <a:schemeClr val="tx1">
                    <a:lumMod val="50000"/>
                    <a:lumOff val="50000"/>
                  </a:schemeClr>
                </a:solidFill>
                <a:cs typeface="Arial" panose="020B0604020202020204" pitchFamily="34" charset="0"/>
              </a:rPr>
              <a:t>Agile</a:t>
            </a:r>
            <a:endParaRPr lang="en-US" sz="3200" dirty="0">
              <a:solidFill>
                <a:schemeClr val="tx1">
                  <a:lumMod val="50000"/>
                  <a:lumOff val="50000"/>
                </a:schemeClr>
              </a:solidFill>
              <a:effectLst>
                <a:outerShdw blurRad="38100" dist="38100" dir="2700000" algn="tl">
                  <a:srgbClr val="000000">
                    <a:alpha val="43137"/>
                  </a:srgbClr>
                </a:outerShdw>
              </a:effectLst>
            </a:endParaRPr>
          </a:p>
        </p:txBody>
      </p:sp>
      <p:pic>
        <p:nvPicPr>
          <p:cNvPr id="1026" name="Picture 2" descr="Agile model in Software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82912"/>
            <a:ext cx="683965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96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229600" cy="5328592"/>
          </a:xfrm>
        </p:spPr>
        <p:txBody>
          <a:bodyPr>
            <a:normAutofit fontScale="55000" lnSpcReduction="20000"/>
          </a:bodyPr>
          <a:lstStyle/>
          <a:p>
            <a:pPr marL="0" indent="0">
              <a:buNone/>
            </a:pPr>
            <a:r>
              <a:rPr lang="en-US" b="1" dirty="0"/>
              <a:t>Advantages of Agile </a:t>
            </a:r>
            <a:r>
              <a:rPr lang="en-US" dirty="0" smtClean="0">
                <a:cs typeface="Arial" panose="020B0604020202020204" pitchFamily="34" charset="0"/>
              </a:rPr>
              <a:t>approach</a:t>
            </a:r>
            <a:r>
              <a:rPr lang="en-US" b="1" dirty="0" smtClean="0"/>
              <a:t>:</a:t>
            </a:r>
            <a:endParaRPr lang="en-US" dirty="0"/>
          </a:p>
          <a:p>
            <a:r>
              <a:rPr lang="en-US" dirty="0"/>
              <a:t>Customer satisfaction by rapid, continuous delivery of useful software.</a:t>
            </a:r>
          </a:p>
          <a:p>
            <a:r>
              <a:rPr lang="en-US" dirty="0"/>
              <a:t>People and interactions are emphasized rather than process and tools. Customers, developers and testers constantly interact with each other.</a:t>
            </a:r>
          </a:p>
          <a:p>
            <a:r>
              <a:rPr lang="en-US" dirty="0"/>
              <a:t>Working software is delivered frequently (weeks rather than months).</a:t>
            </a:r>
          </a:p>
          <a:p>
            <a:r>
              <a:rPr lang="en-US" dirty="0"/>
              <a:t>Face-to-face conversation is the best form of communication.</a:t>
            </a:r>
          </a:p>
          <a:p>
            <a:r>
              <a:rPr lang="en-US" dirty="0"/>
              <a:t>Close, daily cooperation between business people and developers.</a:t>
            </a:r>
          </a:p>
          <a:p>
            <a:r>
              <a:rPr lang="en-US" dirty="0"/>
              <a:t>Continuous attention to technical excellence and good design.</a:t>
            </a:r>
          </a:p>
          <a:p>
            <a:r>
              <a:rPr lang="en-US" dirty="0"/>
              <a:t>Regular adaptation to changing circumstances.</a:t>
            </a:r>
          </a:p>
          <a:p>
            <a:r>
              <a:rPr lang="en-US" dirty="0"/>
              <a:t>Even late changes in requirements are welcomed</a:t>
            </a:r>
          </a:p>
          <a:p>
            <a:pPr marL="0" indent="0">
              <a:buNone/>
            </a:pPr>
            <a:endParaRPr lang="en-US" b="1" dirty="0" smtClean="0"/>
          </a:p>
          <a:p>
            <a:pPr marL="0" indent="0">
              <a:buNone/>
            </a:pPr>
            <a:r>
              <a:rPr lang="en-US" b="1" dirty="0" smtClean="0"/>
              <a:t>Disadvantages </a:t>
            </a:r>
            <a:r>
              <a:rPr lang="en-US" b="1" dirty="0"/>
              <a:t>of Agile </a:t>
            </a:r>
            <a:r>
              <a:rPr lang="en-US" dirty="0" smtClean="0">
                <a:cs typeface="Arial" panose="020B0604020202020204" pitchFamily="34" charset="0"/>
              </a:rPr>
              <a:t>approach:</a:t>
            </a:r>
            <a:endParaRPr lang="en-US" dirty="0"/>
          </a:p>
          <a:p>
            <a:r>
              <a:rPr lang="en-US" dirty="0"/>
              <a:t>In case of some software deliverables, especially the large ones, it is difficult to assess the effort required at the beginning of the software development life cycle.</a:t>
            </a:r>
          </a:p>
          <a:p>
            <a:r>
              <a:rPr lang="en-US" dirty="0"/>
              <a:t>There is lack of emphasis on necessary designing and documentation.</a:t>
            </a:r>
          </a:p>
          <a:p>
            <a:r>
              <a:rPr lang="en-US" dirty="0"/>
              <a:t>The project can easily get taken off track if the customer representative is not clear what final outcome that they want.</a:t>
            </a:r>
          </a:p>
          <a:p>
            <a:r>
              <a:rPr lang="en-US" dirty="0"/>
              <a:t>Only senior programmers are capable of taking the kind of decisions required during the development process. Hence it has no place for newbie programmers, unless combined with experienced resources.</a:t>
            </a:r>
          </a:p>
          <a:p>
            <a:endParaRPr lang="en-US" dirty="0"/>
          </a:p>
        </p:txBody>
      </p:sp>
      <p:sp>
        <p:nvSpPr>
          <p:cNvPr id="4" name="TextBox 3"/>
          <p:cNvSpPr txBox="1"/>
          <p:nvPr/>
        </p:nvSpPr>
        <p:spPr>
          <a:xfrm>
            <a:off x="803920" y="255146"/>
            <a:ext cx="7416824" cy="584775"/>
          </a:xfrm>
          <a:prstGeom prst="rect">
            <a:avLst/>
          </a:prstGeom>
          <a:noFill/>
        </p:spPr>
        <p:txBody>
          <a:bodyPr wrap="square" rtlCol="0">
            <a:spAutoFit/>
          </a:bodyPr>
          <a:lstStyle/>
          <a:p>
            <a:pPr algn="ctr"/>
            <a:r>
              <a:rPr lang="en-US" sz="3200" dirty="0" smtClean="0">
                <a:solidFill>
                  <a:schemeClr val="tx1">
                    <a:lumMod val="65000"/>
                    <a:lumOff val="35000"/>
                  </a:schemeClr>
                </a:solidFill>
                <a:cs typeface="Arial" panose="020B0604020202020204" pitchFamily="34" charset="0"/>
              </a:rPr>
              <a:t>Agile approach</a:t>
            </a:r>
            <a:endParaRPr lang="en-US" sz="32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8225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55" y="404664"/>
            <a:ext cx="1008609" cy="553998"/>
          </a:xfrm>
          <a:prstGeom prst="rect">
            <a:avLst/>
          </a:prstGeom>
          <a:noFill/>
        </p:spPr>
        <p:txBody>
          <a:bodyPr wrap="none" rtlCol="0">
            <a:spAutoFit/>
          </a:bodyPr>
          <a:lstStyle/>
          <a:p>
            <a:r>
              <a:rPr lang="ru-RU" sz="3000" dirty="0" smtClean="0">
                <a:solidFill>
                  <a:schemeClr val="tx1">
                    <a:lumMod val="65000"/>
                    <a:lumOff val="35000"/>
                  </a:schemeClr>
                </a:solidFill>
                <a:effectLst>
                  <a:outerShdw blurRad="38100" dist="38100" dir="2700000" algn="tl">
                    <a:srgbClr val="000000">
                      <a:alpha val="43137"/>
                    </a:srgbClr>
                  </a:outerShdw>
                </a:effectLst>
              </a:rPr>
              <a:t>План</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
        <p:nvSpPr>
          <p:cNvPr id="8" name="Rectangle 7"/>
          <p:cNvSpPr/>
          <p:nvPr/>
        </p:nvSpPr>
        <p:spPr>
          <a:xfrm>
            <a:off x="990600" y="1374274"/>
            <a:ext cx="6893768" cy="4524315"/>
          </a:xfrm>
          <a:prstGeom prst="rect">
            <a:avLst/>
          </a:prstGeom>
        </p:spPr>
        <p:txBody>
          <a:bodyPr wrap="square">
            <a:spAutoFit/>
          </a:bodyPr>
          <a:lstStyle/>
          <a:p>
            <a:pPr marL="285750" lvl="0" indent="-285750">
              <a:buClr>
                <a:schemeClr val="accent2"/>
              </a:buClr>
              <a:buFont typeface="Wingdings" pitchFamily="2" charset="2"/>
              <a:buChar char="Ø"/>
            </a:pPr>
            <a:r>
              <a:rPr lang="ru-RU" dirty="0" smtClean="0">
                <a:solidFill>
                  <a:schemeClr val="tx1">
                    <a:lumMod val="65000"/>
                    <a:lumOff val="35000"/>
                  </a:schemeClr>
                </a:solidFill>
                <a:latin typeface="Arial" panose="020B0604020202020204" pitchFamily="34" charset="0"/>
                <a:cs typeface="Arial" panose="020B0604020202020204" pitchFamily="34" charset="0"/>
              </a:rPr>
              <a:t>Что такое «Цикл Разработки программного обеспечения»</a:t>
            </a:r>
            <a:r>
              <a:rPr lang="en-US" dirty="0" smtClean="0">
                <a:solidFill>
                  <a:schemeClr val="tx1">
                    <a:lumMod val="65000"/>
                    <a:lumOff val="35000"/>
                  </a:schemeClr>
                </a:solidFill>
                <a:latin typeface="Arial" panose="020B0604020202020204" pitchFamily="34" charset="0"/>
                <a:cs typeface="Arial" panose="020B0604020202020204" pitchFamily="34" charset="0"/>
              </a:rPr>
              <a:t>?</a:t>
            </a:r>
          </a:p>
          <a:p>
            <a:pPr marL="285750" lvl="0" indent="-285750">
              <a:buClr>
                <a:schemeClr val="accent2"/>
              </a:buClr>
              <a:buFont typeface="Wingdings" pitchFamily="2" charset="2"/>
              <a:buChar char="Ø"/>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r>
              <a:rPr lang="ru-RU" dirty="0" smtClean="0">
                <a:solidFill>
                  <a:schemeClr val="tx1">
                    <a:lumMod val="65000"/>
                    <a:lumOff val="35000"/>
                  </a:schemeClr>
                </a:solidFill>
                <a:latin typeface="Arial" panose="020B0604020202020204" pitchFamily="34" charset="0"/>
                <a:cs typeface="Arial" panose="020B0604020202020204" pitchFamily="34" charset="0"/>
              </a:rPr>
              <a:t>Зачем нужно «моделирование» разработки?</a:t>
            </a:r>
          </a:p>
          <a:p>
            <a:pPr marL="285750" lvl="0" indent="-285750">
              <a:buClr>
                <a:schemeClr val="accent2"/>
              </a:buClr>
              <a:buFont typeface="Wingdings" pitchFamily="2" charset="2"/>
              <a:buChar char="Ø"/>
            </a:pPr>
            <a:endParaRPr lang="ru-RU"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r>
              <a:rPr lang="ru-RU" dirty="0">
                <a:solidFill>
                  <a:schemeClr val="tx1">
                    <a:lumMod val="65000"/>
                    <a:lumOff val="35000"/>
                  </a:schemeClr>
                </a:solidFill>
                <a:latin typeface="Arial" panose="020B0604020202020204" pitchFamily="34" charset="0"/>
                <a:cs typeface="Arial" panose="020B0604020202020204" pitchFamily="34" charset="0"/>
              </a:rPr>
              <a:t>Основные подходы при разработке программного </a:t>
            </a:r>
            <a:r>
              <a:rPr lang="ru-RU" dirty="0" smtClean="0">
                <a:solidFill>
                  <a:schemeClr val="tx1">
                    <a:lumMod val="65000"/>
                    <a:lumOff val="35000"/>
                  </a:schemeClr>
                </a:solidFill>
                <a:latin typeface="Arial" panose="020B0604020202020204" pitchFamily="34" charset="0"/>
                <a:cs typeface="Arial" panose="020B0604020202020204" pitchFamily="34" charset="0"/>
              </a:rPr>
              <a:t>обеспечения</a:t>
            </a:r>
          </a:p>
          <a:p>
            <a:pPr marL="742950" lvl="1" indent="-285750">
              <a:buClr>
                <a:schemeClr val="accent2"/>
              </a:buClr>
              <a:buFont typeface="Wingdings" pitchFamily="2" charset="2"/>
              <a:buChar char="Ø"/>
            </a:pPr>
            <a:r>
              <a:rPr lang="ru-RU" dirty="0" smtClean="0">
                <a:solidFill>
                  <a:schemeClr val="tx1">
                    <a:lumMod val="65000"/>
                    <a:lumOff val="35000"/>
                  </a:schemeClr>
                </a:solidFill>
                <a:latin typeface="Arial" panose="020B0604020202020204" pitchFamily="34" charset="0"/>
                <a:cs typeface="Arial" panose="020B0604020202020204" pitchFamily="34" charset="0"/>
              </a:rPr>
              <a:t>Традиционные подходы (</a:t>
            </a:r>
            <a:r>
              <a:rPr lang="en-US" dirty="0">
                <a:solidFill>
                  <a:schemeClr val="tx1">
                    <a:lumMod val="65000"/>
                    <a:lumOff val="35000"/>
                  </a:schemeClr>
                </a:solidFill>
                <a:latin typeface="Arial" panose="020B0604020202020204" pitchFamily="34" charset="0"/>
                <a:cs typeface="Arial" panose="020B0604020202020204" pitchFamily="34" charset="0"/>
              </a:rPr>
              <a:t>SDLC models</a:t>
            </a:r>
            <a:r>
              <a:rPr lang="ru-RU" dirty="0" smtClean="0">
                <a:solidFill>
                  <a:schemeClr val="tx1">
                    <a:lumMod val="65000"/>
                    <a:lumOff val="35000"/>
                  </a:schemeClr>
                </a:solidFill>
                <a:latin typeface="Arial" panose="020B0604020202020204" pitchFamily="34" charset="0"/>
                <a:cs typeface="Arial" panose="020B0604020202020204" pitchFamily="34" charset="0"/>
              </a:rPr>
              <a:t>)</a:t>
            </a:r>
          </a:p>
          <a:p>
            <a:pPr marL="742950" lvl="1" indent="-285750">
              <a:buClr>
                <a:schemeClr val="accent2"/>
              </a:buClr>
              <a:buFont typeface="Wingdings" pitchFamily="2" charset="2"/>
              <a:buChar char="Ø"/>
            </a:pPr>
            <a:r>
              <a:rPr lang="ru-RU" dirty="0" smtClean="0">
                <a:solidFill>
                  <a:schemeClr val="tx1">
                    <a:lumMod val="65000"/>
                    <a:lumOff val="35000"/>
                  </a:schemeClr>
                </a:solidFill>
                <a:latin typeface="Arial" panose="020B0604020202020204" pitchFamily="34" charset="0"/>
                <a:cs typeface="Arial" panose="020B0604020202020204" pitchFamily="34" charset="0"/>
              </a:rPr>
              <a:t>Быстрые и современные (</a:t>
            </a:r>
            <a:r>
              <a:rPr lang="en-US" dirty="0">
                <a:solidFill>
                  <a:schemeClr val="tx1">
                    <a:lumMod val="65000"/>
                    <a:lumOff val="35000"/>
                  </a:schemeClr>
                </a:solidFill>
                <a:latin typeface="Arial" panose="020B0604020202020204" pitchFamily="34" charset="0"/>
                <a:cs typeface="Arial" panose="020B0604020202020204" pitchFamily="34" charset="0"/>
              </a:rPr>
              <a:t>Agile models</a:t>
            </a:r>
            <a:r>
              <a:rPr lang="ru-RU" dirty="0" smtClean="0">
                <a:solidFill>
                  <a:schemeClr val="tx1">
                    <a:lumMod val="65000"/>
                    <a:lumOff val="35000"/>
                  </a:schemeClr>
                </a:solidFill>
                <a:latin typeface="Arial" panose="020B0604020202020204" pitchFamily="34" charset="0"/>
                <a:cs typeface="Arial" panose="020B0604020202020204" pitchFamily="34" charset="0"/>
              </a:rPr>
              <a:t>) подходы</a:t>
            </a:r>
          </a:p>
          <a:p>
            <a:pPr marL="285750" indent="-285750">
              <a:buClr>
                <a:schemeClr val="accent2"/>
              </a:buClr>
              <a:buFont typeface="Wingdings" pitchFamily="2" charset="2"/>
              <a:buChar char="Ø"/>
            </a:pPr>
            <a:endParaRPr lang="ru-RU"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r>
              <a:rPr lang="ru-RU" dirty="0">
                <a:solidFill>
                  <a:schemeClr val="tx1">
                    <a:lumMod val="65000"/>
                    <a:lumOff val="35000"/>
                  </a:schemeClr>
                </a:solidFill>
                <a:latin typeface="Arial" panose="020B0604020202020204" pitchFamily="34" charset="0"/>
                <a:cs typeface="Arial" panose="020B0604020202020204" pitchFamily="34" charset="0"/>
              </a:rPr>
              <a:t>Сильные и слабые </a:t>
            </a:r>
            <a:r>
              <a:rPr lang="ru-RU" dirty="0" smtClean="0">
                <a:solidFill>
                  <a:schemeClr val="tx1">
                    <a:lumMod val="65000"/>
                    <a:lumOff val="35000"/>
                  </a:schemeClr>
                </a:solidFill>
                <a:latin typeface="Arial" panose="020B0604020202020204" pitchFamily="34" charset="0"/>
                <a:cs typeface="Arial" panose="020B0604020202020204" pitchFamily="34" charset="0"/>
              </a:rPr>
              <a:t>стороны различных подходов</a:t>
            </a:r>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endParaRPr lang="ru-RU" dirty="0" smtClean="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r>
              <a:rPr lang="ru-RU" dirty="0" smtClean="0">
                <a:solidFill>
                  <a:schemeClr val="tx1">
                    <a:lumMod val="65000"/>
                    <a:lumOff val="35000"/>
                  </a:schemeClr>
                </a:solidFill>
                <a:latin typeface="Arial" panose="020B0604020202020204" pitchFamily="34" charset="0"/>
                <a:cs typeface="Arial" panose="020B0604020202020204" pitchFamily="34" charset="0"/>
              </a:rPr>
              <a:t>Примеры моделей разработки</a:t>
            </a:r>
          </a:p>
          <a:p>
            <a:pPr marL="742950" lvl="1" indent="-285750">
              <a:buClr>
                <a:schemeClr val="accent2"/>
              </a:buClr>
              <a:buFont typeface="Wingdings" pitchFamily="2" charset="2"/>
              <a:buChar char="Ø"/>
            </a:pPr>
            <a:r>
              <a:rPr lang="en-US" dirty="0" smtClean="0">
                <a:solidFill>
                  <a:schemeClr val="tx1">
                    <a:lumMod val="65000"/>
                    <a:lumOff val="35000"/>
                  </a:schemeClr>
                </a:solidFill>
                <a:latin typeface="Arial" panose="020B0604020202020204" pitchFamily="34" charset="0"/>
                <a:cs typeface="Arial" panose="020B0604020202020204" pitchFamily="34" charset="0"/>
              </a:rPr>
              <a:t>Waterfall / Whirlpool</a:t>
            </a:r>
            <a:r>
              <a:rPr lang="ru-RU" dirty="0" smtClean="0">
                <a:solidFill>
                  <a:schemeClr val="tx1">
                    <a:lumMod val="65000"/>
                    <a:lumOff val="35000"/>
                  </a:schemeClr>
                </a:solidFill>
                <a:latin typeface="Arial" panose="020B0604020202020204" pitchFamily="34" charset="0"/>
                <a:cs typeface="Arial" panose="020B0604020202020204" pitchFamily="34" charset="0"/>
              </a:rPr>
              <a:t>, </a:t>
            </a:r>
            <a:r>
              <a:rPr lang="en-US" dirty="0">
                <a:solidFill>
                  <a:schemeClr val="tx1">
                    <a:lumMod val="65000"/>
                    <a:lumOff val="35000"/>
                  </a:schemeClr>
                </a:solidFill>
                <a:latin typeface="Arial" panose="020B0604020202020204" pitchFamily="34" charset="0"/>
                <a:cs typeface="Arial" panose="020B0604020202020204" pitchFamily="34" charset="0"/>
              </a:rPr>
              <a:t>V-shaped</a:t>
            </a:r>
            <a:r>
              <a:rPr lang="en-US" dirty="0" smtClean="0">
                <a:solidFill>
                  <a:schemeClr val="tx1">
                    <a:lumMod val="65000"/>
                    <a:lumOff val="35000"/>
                  </a:schemeClr>
                </a:solidFill>
                <a:latin typeface="Arial" panose="020B0604020202020204" pitchFamily="34" charset="0"/>
                <a:cs typeface="Arial" panose="020B0604020202020204" pitchFamily="34" charset="0"/>
              </a:rPr>
              <a:t>, Incremental, Prototyping, Spiral</a:t>
            </a:r>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742950" lvl="1" indent="-285750">
              <a:buClr>
                <a:schemeClr val="accent2"/>
              </a:buClr>
              <a:buFont typeface="Wingdings" pitchFamily="2" charset="2"/>
              <a:buChar char="Ø"/>
            </a:pPr>
            <a:r>
              <a:rPr lang="en-US" dirty="0" smtClean="0">
                <a:solidFill>
                  <a:schemeClr val="tx1">
                    <a:lumMod val="65000"/>
                    <a:lumOff val="35000"/>
                  </a:schemeClr>
                </a:solidFill>
                <a:latin typeface="Arial" panose="020B0604020202020204" pitchFamily="34" charset="0"/>
                <a:cs typeface="Arial" panose="020B0604020202020204" pitchFamily="34" charset="0"/>
              </a:rPr>
              <a:t>Scrum</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smtClean="0">
                <a:solidFill>
                  <a:schemeClr val="tx1">
                    <a:lumMod val="65000"/>
                    <a:lumOff val="35000"/>
                  </a:schemeClr>
                </a:solidFill>
                <a:latin typeface="Arial" panose="020B0604020202020204" pitchFamily="34" charset="0"/>
                <a:cs typeface="Arial" panose="020B0604020202020204" pitchFamily="34" charset="0"/>
              </a:rPr>
              <a:t>RUP, </a:t>
            </a:r>
            <a:r>
              <a:rPr lang="en-US" dirty="0">
                <a:solidFill>
                  <a:schemeClr val="tx1">
                    <a:lumMod val="65000"/>
                    <a:lumOff val="35000"/>
                  </a:schemeClr>
                </a:solidFill>
                <a:latin typeface="Arial" panose="020B0604020202020204" pitchFamily="34" charset="0"/>
                <a:cs typeface="Arial" panose="020B0604020202020204" pitchFamily="34" charset="0"/>
              </a:rPr>
              <a:t>XP, FDD</a:t>
            </a:r>
            <a:endParaRPr lang="ru-RU" dirty="0" smtClean="0">
              <a:solidFill>
                <a:schemeClr val="tx1">
                  <a:lumMod val="65000"/>
                  <a:lumOff val="35000"/>
                </a:schemeClr>
              </a:solidFill>
              <a:latin typeface="Arial" panose="020B0604020202020204" pitchFamily="34" charset="0"/>
              <a:cs typeface="Arial" panose="020B0604020202020204" pitchFamily="34" charset="0"/>
            </a:endParaRPr>
          </a:p>
          <a:p>
            <a:pPr marL="742950" lvl="1" indent="-285750">
              <a:buClr>
                <a:schemeClr val="accent2"/>
              </a:buClr>
              <a:buFont typeface="Wingdings" pitchFamily="2" charset="2"/>
              <a:buChar char="Ø"/>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6720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mypmhome.com/wp-content/uploads/2011/03/XP-circ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980728"/>
            <a:ext cx="6624735" cy="49685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3920" y="255146"/>
            <a:ext cx="7416824" cy="584775"/>
          </a:xfrm>
          <a:prstGeom prst="rect">
            <a:avLst/>
          </a:prstGeom>
          <a:noFill/>
        </p:spPr>
        <p:txBody>
          <a:bodyPr wrap="square" rtlCol="0">
            <a:spAutoFit/>
          </a:bodyPr>
          <a:lstStyle/>
          <a:p>
            <a:pPr algn="ctr"/>
            <a:r>
              <a:rPr lang="en-US" sz="3200" dirty="0">
                <a:solidFill>
                  <a:schemeClr val="tx1">
                    <a:lumMod val="65000"/>
                    <a:lumOff val="35000"/>
                  </a:schemeClr>
                </a:solidFill>
                <a:effectLst>
                  <a:outerShdw blurRad="38100" dist="38100" dir="2700000" algn="tl">
                    <a:srgbClr val="000000">
                      <a:alpha val="43137"/>
                    </a:srgbClr>
                  </a:outerShdw>
                </a:effectLst>
              </a:rPr>
              <a:t>Extreme Programming (XP</a:t>
            </a:r>
            <a:r>
              <a:rPr lang="en-US" sz="3200" dirty="0" smtClean="0">
                <a:solidFill>
                  <a:schemeClr val="tx1">
                    <a:lumMod val="65000"/>
                    <a:lumOff val="35000"/>
                  </a:schemeClr>
                </a:solidFill>
                <a:effectLst>
                  <a:outerShdw blurRad="38100" dist="38100" dir="2700000" algn="tl">
                    <a:srgbClr val="000000">
                      <a:alpha val="43137"/>
                    </a:srgbClr>
                  </a:outerShdw>
                </a:effectLst>
              </a:rPr>
              <a:t>)</a:t>
            </a:r>
            <a:endParaRPr lang="en-US" sz="32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6219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839920"/>
            <a:ext cx="8229600" cy="5829440"/>
          </a:xfrm>
        </p:spPr>
        <p:txBody>
          <a:bodyPr>
            <a:normAutofit fontScale="47500" lnSpcReduction="20000"/>
          </a:bodyPr>
          <a:lstStyle/>
          <a:p>
            <a:pPr marL="0" indent="0" fontAlgn="base">
              <a:buNone/>
            </a:pPr>
            <a:r>
              <a:rPr lang="en-US" b="1" dirty="0"/>
              <a:t>Advantages of</a:t>
            </a:r>
            <a:r>
              <a:rPr lang="ru-RU" b="1" dirty="0"/>
              <a:t> </a:t>
            </a:r>
            <a:r>
              <a:rPr lang="en-US" b="1" dirty="0"/>
              <a:t>XP</a:t>
            </a:r>
            <a:r>
              <a:rPr lang="en-US" b="1" dirty="0" smtClean="0"/>
              <a:t>:</a:t>
            </a:r>
          </a:p>
          <a:p>
            <a:pPr fontAlgn="base"/>
            <a:r>
              <a:rPr lang="en-US" dirty="0" smtClean="0"/>
              <a:t>Emphasis </a:t>
            </a:r>
            <a:r>
              <a:rPr lang="en-US" dirty="0"/>
              <a:t>on customer </a:t>
            </a:r>
            <a:r>
              <a:rPr lang="en-US" dirty="0" smtClean="0"/>
              <a:t>involvement, teamwork </a:t>
            </a:r>
            <a:r>
              <a:rPr lang="en-US" dirty="0"/>
              <a:t>and </a:t>
            </a:r>
            <a:r>
              <a:rPr lang="en-US" dirty="0" smtClean="0"/>
              <a:t>communication</a:t>
            </a:r>
          </a:p>
          <a:p>
            <a:pPr fontAlgn="base"/>
            <a:r>
              <a:rPr lang="en-US" dirty="0" smtClean="0"/>
              <a:t>Programmer </a:t>
            </a:r>
            <a:r>
              <a:rPr lang="en-US" dirty="0"/>
              <a:t>estimates before committing to a </a:t>
            </a:r>
            <a:r>
              <a:rPr lang="en-US" dirty="0" smtClean="0"/>
              <a:t>schedule</a:t>
            </a:r>
            <a:endParaRPr lang="en-US" dirty="0"/>
          </a:p>
          <a:p>
            <a:pPr fontAlgn="base"/>
            <a:r>
              <a:rPr lang="en-US" dirty="0"/>
              <a:t>Emphasis on responsibility for </a:t>
            </a:r>
            <a:r>
              <a:rPr lang="en-US" dirty="0" smtClean="0"/>
              <a:t>quality </a:t>
            </a:r>
            <a:endParaRPr lang="en-US" dirty="0"/>
          </a:p>
          <a:p>
            <a:pPr fontAlgn="base"/>
            <a:r>
              <a:rPr lang="en-US" dirty="0" smtClean="0"/>
              <a:t>Continuous measurement</a:t>
            </a:r>
          </a:p>
          <a:p>
            <a:pPr fontAlgn="base"/>
            <a:r>
              <a:rPr lang="en-US" dirty="0" smtClean="0"/>
              <a:t>Consistent </a:t>
            </a:r>
            <a:r>
              <a:rPr lang="en-US" dirty="0"/>
              <a:t>with most modern development methods.</a:t>
            </a:r>
          </a:p>
          <a:p>
            <a:pPr fontAlgn="base"/>
            <a:r>
              <a:rPr lang="en-US" dirty="0"/>
              <a:t>Simple </a:t>
            </a:r>
            <a:r>
              <a:rPr lang="en-US" dirty="0" smtClean="0"/>
              <a:t>design</a:t>
            </a:r>
            <a:endParaRPr lang="en-US" dirty="0"/>
          </a:p>
          <a:p>
            <a:pPr fontAlgn="base"/>
            <a:r>
              <a:rPr lang="en-US" dirty="0"/>
              <a:t>Frequent redesign, or </a:t>
            </a:r>
            <a:r>
              <a:rPr lang="en-US" dirty="0" smtClean="0"/>
              <a:t>refactoring</a:t>
            </a:r>
          </a:p>
          <a:p>
            <a:pPr fontAlgn="base"/>
            <a:r>
              <a:rPr lang="en-US" dirty="0" smtClean="0"/>
              <a:t>Having </a:t>
            </a:r>
            <a:r>
              <a:rPr lang="en-US" dirty="0"/>
              <a:t>engineers manage functional </a:t>
            </a:r>
            <a:r>
              <a:rPr lang="en-US" dirty="0" smtClean="0"/>
              <a:t>content</a:t>
            </a:r>
            <a:endParaRPr lang="en-US" dirty="0"/>
          </a:p>
          <a:p>
            <a:pPr fontAlgn="base"/>
            <a:r>
              <a:rPr lang="en-US" dirty="0"/>
              <a:t>Frequent, extensive </a:t>
            </a:r>
            <a:r>
              <a:rPr lang="en-US" dirty="0" smtClean="0"/>
              <a:t>testing</a:t>
            </a:r>
            <a:endParaRPr lang="en-US" dirty="0"/>
          </a:p>
          <a:p>
            <a:pPr fontAlgn="base"/>
            <a:r>
              <a:rPr lang="en-US" dirty="0"/>
              <a:t>Continuous </a:t>
            </a:r>
            <a:r>
              <a:rPr lang="en-US" dirty="0" smtClean="0"/>
              <a:t>reviews</a:t>
            </a:r>
          </a:p>
          <a:p>
            <a:pPr marL="0" indent="0">
              <a:buNone/>
            </a:pPr>
            <a:r>
              <a:rPr lang="en-US" b="1" dirty="0" smtClean="0"/>
              <a:t>Disadvantages </a:t>
            </a:r>
            <a:r>
              <a:rPr lang="en-US" b="1" dirty="0"/>
              <a:t>of</a:t>
            </a:r>
            <a:r>
              <a:rPr lang="ru-RU" b="1" dirty="0"/>
              <a:t> </a:t>
            </a:r>
            <a:r>
              <a:rPr lang="en-US" b="1" dirty="0"/>
              <a:t>XP:</a:t>
            </a:r>
          </a:p>
          <a:p>
            <a:pPr fontAlgn="base"/>
            <a:r>
              <a:rPr lang="en-US" dirty="0"/>
              <a:t>A methodology is only as effective as the people </a:t>
            </a:r>
            <a:r>
              <a:rPr lang="en-US" dirty="0" smtClean="0"/>
              <a:t>involved</a:t>
            </a:r>
          </a:p>
          <a:p>
            <a:pPr fontAlgn="base"/>
            <a:r>
              <a:rPr lang="en-US" dirty="0" smtClean="0"/>
              <a:t>Often </a:t>
            </a:r>
            <a:r>
              <a:rPr lang="en-US" dirty="0"/>
              <a:t>used as a means to bleed money from customers through lack of defining a deliverable</a:t>
            </a:r>
          </a:p>
          <a:p>
            <a:pPr fontAlgn="base"/>
            <a:r>
              <a:rPr lang="en-US" dirty="0"/>
              <a:t>Lack of structure and necessary documentation</a:t>
            </a:r>
          </a:p>
          <a:p>
            <a:pPr fontAlgn="base"/>
            <a:r>
              <a:rPr lang="en-US" dirty="0"/>
              <a:t>Only works with senior-level developers</a:t>
            </a:r>
          </a:p>
          <a:p>
            <a:pPr fontAlgn="base"/>
            <a:r>
              <a:rPr lang="en-US" dirty="0"/>
              <a:t>Incorporates insufficient software design</a:t>
            </a:r>
          </a:p>
          <a:p>
            <a:pPr fontAlgn="base"/>
            <a:r>
              <a:rPr lang="en-US" dirty="0"/>
              <a:t>Requires meetings at frequent intervals at enormous expense to customers</a:t>
            </a:r>
          </a:p>
          <a:p>
            <a:pPr fontAlgn="base"/>
            <a:r>
              <a:rPr lang="en-US" dirty="0"/>
              <a:t>Requires too much cultural change to </a:t>
            </a:r>
            <a:r>
              <a:rPr lang="en-US" dirty="0" smtClean="0"/>
              <a:t>adopt</a:t>
            </a:r>
            <a:endParaRPr lang="en-US" dirty="0"/>
          </a:p>
          <a:p>
            <a:pPr fontAlgn="base"/>
            <a:r>
              <a:rPr lang="en-US" dirty="0"/>
              <a:t>Can lead to more difficult contractual negotiations</a:t>
            </a:r>
          </a:p>
          <a:p>
            <a:pPr fontAlgn="base"/>
            <a:r>
              <a:rPr lang="en-US" dirty="0" smtClean="0"/>
              <a:t>Impossible to develop realistic estimates (no one knows the entire scope/requirements in the start)</a:t>
            </a:r>
          </a:p>
          <a:p>
            <a:pPr fontAlgn="base"/>
            <a:r>
              <a:rPr lang="en-US" dirty="0" smtClean="0"/>
              <a:t>Can </a:t>
            </a:r>
            <a:r>
              <a:rPr lang="en-US" dirty="0"/>
              <a:t>increase the risk of scope creep due to the lack of detailed requirements documentation</a:t>
            </a:r>
          </a:p>
          <a:p>
            <a:pPr fontAlgn="base"/>
            <a:r>
              <a:rPr lang="en-US" dirty="0"/>
              <a:t>Agile is feature driven; non-functional quality attributes are hard to be placed as user stories</a:t>
            </a:r>
          </a:p>
          <a:p>
            <a:pPr marL="0" indent="0">
              <a:buNone/>
            </a:pPr>
            <a:endParaRPr lang="en-US" dirty="0"/>
          </a:p>
          <a:p>
            <a:pPr fontAlgn="base"/>
            <a:endParaRPr lang="en-US" dirty="0"/>
          </a:p>
        </p:txBody>
      </p:sp>
      <p:sp>
        <p:nvSpPr>
          <p:cNvPr id="5" name="TextBox 4"/>
          <p:cNvSpPr txBox="1"/>
          <p:nvPr/>
        </p:nvSpPr>
        <p:spPr>
          <a:xfrm>
            <a:off x="803920" y="255146"/>
            <a:ext cx="7416824" cy="584775"/>
          </a:xfrm>
          <a:prstGeom prst="rect">
            <a:avLst/>
          </a:prstGeom>
          <a:noFill/>
        </p:spPr>
        <p:txBody>
          <a:bodyPr wrap="square" rtlCol="0">
            <a:spAutoFit/>
          </a:bodyPr>
          <a:lstStyle/>
          <a:p>
            <a:pPr algn="ctr"/>
            <a:r>
              <a:rPr lang="en-US" sz="3200" dirty="0">
                <a:solidFill>
                  <a:schemeClr val="tx1">
                    <a:lumMod val="65000"/>
                    <a:lumOff val="35000"/>
                  </a:schemeClr>
                </a:solidFill>
                <a:effectLst>
                  <a:outerShdw blurRad="38100" dist="38100" dir="2700000" algn="tl">
                    <a:srgbClr val="000000">
                      <a:alpha val="43137"/>
                    </a:srgbClr>
                  </a:outerShdw>
                </a:effectLst>
              </a:rPr>
              <a:t>Extreme Programming (XP</a:t>
            </a:r>
            <a:r>
              <a:rPr lang="en-US" sz="3200" dirty="0" smtClean="0">
                <a:solidFill>
                  <a:schemeClr val="tx1">
                    <a:lumMod val="65000"/>
                    <a:lumOff val="35000"/>
                  </a:schemeClr>
                </a:solidFill>
                <a:effectLst>
                  <a:outerShdw blurRad="38100" dist="38100" dir="2700000" algn="tl">
                    <a:srgbClr val="000000">
                      <a:alpha val="43137"/>
                    </a:srgbClr>
                  </a:outerShdw>
                </a:effectLst>
              </a:rPr>
              <a:t>)</a:t>
            </a:r>
            <a:endParaRPr lang="en-US" sz="32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4619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3920" y="255146"/>
            <a:ext cx="7416824" cy="584775"/>
          </a:xfrm>
          <a:prstGeom prst="rect">
            <a:avLst/>
          </a:prstGeom>
          <a:noFill/>
        </p:spPr>
        <p:txBody>
          <a:bodyPr wrap="square" rtlCol="0">
            <a:spAutoFit/>
          </a:bodyPr>
          <a:lstStyle/>
          <a:p>
            <a:pPr algn="ctr"/>
            <a:r>
              <a:rPr lang="en-US" sz="3200" dirty="0" smtClean="0">
                <a:solidFill>
                  <a:schemeClr val="tx1">
                    <a:lumMod val="65000"/>
                    <a:lumOff val="35000"/>
                  </a:schemeClr>
                </a:solidFill>
                <a:effectLst>
                  <a:outerShdw blurRad="38100" dist="38100" dir="2700000" algn="tl">
                    <a:srgbClr val="000000">
                      <a:alpha val="43137"/>
                    </a:srgbClr>
                  </a:outerShdw>
                </a:effectLst>
              </a:rPr>
              <a:t>Scrum</a:t>
            </a:r>
            <a:endParaRPr lang="en-US" sz="3200" dirty="0">
              <a:solidFill>
                <a:schemeClr val="tx1">
                  <a:lumMod val="65000"/>
                  <a:lumOff val="35000"/>
                </a:schemeClr>
              </a:solidFill>
              <a:effectLst>
                <a:outerShdw blurRad="38100" dist="38100" dir="2700000" algn="tl">
                  <a:srgbClr val="000000">
                    <a:alpha val="43137"/>
                  </a:srgbClr>
                </a:outerShdw>
              </a:effectLst>
            </a:endParaRPr>
          </a:p>
        </p:txBody>
      </p:sp>
      <p:pic>
        <p:nvPicPr>
          <p:cNvPr id="7170" name="Picture 2" descr="ScrumLargeLabel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65" y="839921"/>
            <a:ext cx="7710328" cy="35251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1600" y="5013176"/>
            <a:ext cx="3024336" cy="646331"/>
          </a:xfrm>
          <a:prstGeom prst="rect">
            <a:avLst/>
          </a:prstGeom>
          <a:noFill/>
        </p:spPr>
        <p:txBody>
          <a:bodyPr wrap="square" rtlCol="0">
            <a:spAutoFit/>
          </a:bodyPr>
          <a:lstStyle/>
          <a:p>
            <a:r>
              <a:rPr lang="en-US" dirty="0" smtClean="0"/>
              <a:t>Scrum roles:</a:t>
            </a:r>
          </a:p>
          <a:p>
            <a:endParaRPr lang="en-US" dirty="0"/>
          </a:p>
        </p:txBody>
      </p:sp>
    </p:spTree>
    <p:extLst>
      <p:ext uri="{BB962C8B-B14F-4D97-AF65-F5344CB8AC3E}">
        <p14:creationId xmlns:p14="http://schemas.microsoft.com/office/powerpoint/2010/main" val="1054723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839921"/>
            <a:ext cx="8229600" cy="5325383"/>
          </a:xfrm>
        </p:spPr>
        <p:txBody>
          <a:bodyPr>
            <a:normAutofit fontScale="47500" lnSpcReduction="20000"/>
          </a:bodyPr>
          <a:lstStyle/>
          <a:p>
            <a:pPr marL="0" indent="0">
              <a:buNone/>
            </a:pPr>
            <a:r>
              <a:rPr lang="en-US" b="1" dirty="0" smtClean="0"/>
              <a:t>Advantages </a:t>
            </a:r>
            <a:r>
              <a:rPr lang="en-US" b="1" dirty="0"/>
              <a:t> </a:t>
            </a:r>
            <a:r>
              <a:rPr lang="en-US" b="1" dirty="0" smtClean="0"/>
              <a:t>of Scrum:</a:t>
            </a:r>
            <a:endParaRPr lang="en-US" dirty="0"/>
          </a:p>
          <a:p>
            <a:r>
              <a:rPr lang="en-US" dirty="0"/>
              <a:t>Agile scrum helps the company in saving time and money.</a:t>
            </a:r>
          </a:p>
          <a:p>
            <a:r>
              <a:rPr lang="en-US" dirty="0"/>
              <a:t>Due to short sprints and constant feedback, it becomes easier to cope with the changes.</a:t>
            </a:r>
          </a:p>
          <a:p>
            <a:r>
              <a:rPr lang="en-US" dirty="0"/>
              <a:t>Daily meetings make it possible to measure individual productivity. This leads to the improvement in the productivity of each of the team members.</a:t>
            </a:r>
          </a:p>
          <a:p>
            <a:r>
              <a:rPr lang="en-US" dirty="0"/>
              <a:t>Issues are identified well in advance through the daily meetings and hence can be resolved in speedily</a:t>
            </a:r>
          </a:p>
          <a:p>
            <a:r>
              <a:rPr lang="en-US" dirty="0"/>
              <a:t>It is easier to deliver a quality product in a scheduled time.</a:t>
            </a:r>
          </a:p>
          <a:p>
            <a:r>
              <a:rPr lang="en-US" dirty="0"/>
              <a:t>The overhead cost in terms of process and management is minimal thus leading to a quicker, cheaper </a:t>
            </a:r>
            <a:r>
              <a:rPr lang="en-US" dirty="0" smtClean="0"/>
              <a:t>result.</a:t>
            </a:r>
          </a:p>
          <a:p>
            <a:pPr marL="0" indent="0">
              <a:buNone/>
            </a:pPr>
            <a:endParaRPr lang="en-US" b="1" dirty="0" smtClean="0"/>
          </a:p>
          <a:p>
            <a:pPr marL="0" indent="0">
              <a:buNone/>
            </a:pPr>
            <a:r>
              <a:rPr lang="en-US" b="1" dirty="0" smtClean="0"/>
              <a:t>Disadvantages of Scrum:</a:t>
            </a:r>
            <a:endParaRPr lang="en-US" dirty="0"/>
          </a:p>
          <a:p>
            <a:r>
              <a:rPr lang="en-US" dirty="0"/>
              <a:t>If a task is not well defined, estimating project costs and time will not be accurate. In such a case, the task can be spread over several sprints.</a:t>
            </a:r>
          </a:p>
          <a:p>
            <a:r>
              <a:rPr lang="en-US" dirty="0"/>
              <a:t>If the team members are not committed, the project will either never complete or fail.</a:t>
            </a:r>
          </a:p>
          <a:p>
            <a:r>
              <a:rPr lang="en-US" dirty="0"/>
              <a:t>It is good for small, fast moving projects as it works well only with small team.</a:t>
            </a:r>
          </a:p>
          <a:p>
            <a:r>
              <a:rPr lang="en-US" dirty="0"/>
              <a:t>This methodology needs experienced team members only. If the team consists of people who are novices, the project cannot be completed in time.</a:t>
            </a:r>
          </a:p>
          <a:p>
            <a:r>
              <a:rPr lang="en-US" dirty="0"/>
              <a:t>Scrum works well when the Scrum Master trusts the team they are managing. If they practice too strict control over the team members, it can be extremely frustrating for them, leading to demoralization and the failure of the project.</a:t>
            </a:r>
          </a:p>
          <a:p>
            <a:r>
              <a:rPr lang="en-US" dirty="0"/>
              <a:t>If any of the team members leave during a development it can have a huge inverse effect on the project </a:t>
            </a:r>
            <a:r>
              <a:rPr lang="en-US" dirty="0" err="1"/>
              <a:t>evelopment</a:t>
            </a:r>
            <a:r>
              <a:rPr lang="en-US" dirty="0" smtClean="0"/>
              <a:t>.</a:t>
            </a:r>
            <a:endParaRPr lang="en-US" dirty="0"/>
          </a:p>
        </p:txBody>
      </p:sp>
      <p:sp>
        <p:nvSpPr>
          <p:cNvPr id="4" name="TextBox 3"/>
          <p:cNvSpPr txBox="1"/>
          <p:nvPr/>
        </p:nvSpPr>
        <p:spPr>
          <a:xfrm>
            <a:off x="803920" y="255146"/>
            <a:ext cx="7416824" cy="584775"/>
          </a:xfrm>
          <a:prstGeom prst="rect">
            <a:avLst/>
          </a:prstGeom>
          <a:noFill/>
        </p:spPr>
        <p:txBody>
          <a:bodyPr wrap="square" rtlCol="0">
            <a:spAutoFit/>
          </a:bodyPr>
          <a:lstStyle/>
          <a:p>
            <a:pPr algn="ctr"/>
            <a:r>
              <a:rPr lang="en-US" sz="3200" dirty="0" smtClean="0">
                <a:solidFill>
                  <a:schemeClr val="tx1">
                    <a:lumMod val="65000"/>
                    <a:lumOff val="35000"/>
                  </a:schemeClr>
                </a:solidFill>
                <a:effectLst>
                  <a:outerShdw blurRad="38100" dist="38100" dir="2700000" algn="tl">
                    <a:srgbClr val="000000">
                      <a:alpha val="43137"/>
                    </a:srgbClr>
                  </a:outerShdw>
                </a:effectLst>
              </a:rPr>
              <a:t>Scrum</a:t>
            </a:r>
            <a:endParaRPr lang="en-US" sz="32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1279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1187624" y="1586151"/>
            <a:ext cx="7704856" cy="3000821"/>
          </a:xfrm>
          <a:prstGeom prst="rect">
            <a:avLst/>
          </a:prstGeom>
          <a:noFill/>
        </p:spPr>
        <p:txBody>
          <a:bodyPr wrap="square" rtlCol="0">
            <a:spAutoFit/>
          </a:bodyPr>
          <a:lstStyle/>
          <a:p>
            <a:pPr>
              <a:lnSpc>
                <a:spcPct val="150000"/>
              </a:lnSpc>
            </a:pPr>
            <a:r>
              <a:rPr lang="ru-RU" dirty="0" smtClean="0">
                <a:latin typeface="Arial" panose="020B0604020202020204" pitchFamily="34" charset="0"/>
                <a:cs typeface="Arial" panose="020B0604020202020204" pitchFamily="34" charset="0"/>
              </a:rPr>
              <a:t>Преимущества</a:t>
            </a:r>
            <a:r>
              <a:rPr lang="en-US" dirty="0" smtClean="0">
                <a:latin typeface="Arial" panose="020B0604020202020204" pitchFamily="34" charset="0"/>
                <a:cs typeface="Arial" panose="020B0604020202020204" pitchFamily="34" charset="0"/>
              </a:rPr>
              <a:t>:</a:t>
            </a:r>
          </a:p>
          <a:p>
            <a:pPr marL="285750" indent="-285750">
              <a:lnSpc>
                <a:spcPct val="150000"/>
              </a:lnSpc>
              <a:buFontTx/>
              <a:buChar char="-"/>
            </a:pPr>
            <a:r>
              <a:rPr lang="ru-RU" dirty="0" smtClean="0">
                <a:latin typeface="Arial" panose="020B0604020202020204" pitchFamily="34" charset="0"/>
                <a:cs typeface="Arial" panose="020B0604020202020204" pitchFamily="34" charset="0"/>
              </a:rPr>
              <a:t>Простота</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разработки</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lnSpc>
                <a:spcPct val="150000"/>
              </a:lnSpc>
              <a:buFontTx/>
              <a:buChar char="-"/>
            </a:pPr>
            <a:r>
              <a:rPr lang="ru-RU" dirty="0" smtClean="0">
                <a:latin typeface="Arial" panose="020B0604020202020204" pitchFamily="34" charset="0"/>
                <a:cs typeface="Arial" panose="020B0604020202020204" pitchFamily="34" charset="0"/>
              </a:rPr>
              <a:t>чёткое измерение</a:t>
            </a:r>
            <a:r>
              <a:rPr lang="en-US" dirty="0" smtClean="0">
                <a:latin typeface="Arial" panose="020B0604020202020204" pitchFamily="34" charset="0"/>
                <a:cs typeface="Arial" panose="020B0604020202020204" pitchFamily="34" charset="0"/>
              </a:rPr>
              <a:t>;</a:t>
            </a:r>
          </a:p>
          <a:p>
            <a:pPr marL="285750" indent="-285750">
              <a:lnSpc>
                <a:spcPct val="150000"/>
              </a:lnSpc>
              <a:buFontTx/>
              <a:buChar char="-"/>
            </a:pPr>
            <a:r>
              <a:rPr lang="ru-RU" dirty="0" smtClean="0">
                <a:latin typeface="Arial" panose="020B0604020202020204" pitchFamily="34" charset="0"/>
                <a:cs typeface="Arial" panose="020B0604020202020204" pitchFamily="34" charset="0"/>
              </a:rPr>
              <a:t>каждая задача оценена</a:t>
            </a:r>
            <a:r>
              <a:rPr lang="en-US" dirty="0" smtClean="0">
                <a:latin typeface="Arial" panose="020B0604020202020204" pitchFamily="34" charset="0"/>
                <a:cs typeface="Arial" panose="020B0604020202020204" pitchFamily="34" charset="0"/>
              </a:rPr>
              <a:t>;</a:t>
            </a:r>
          </a:p>
          <a:p>
            <a:pPr marL="285750" indent="-285750">
              <a:lnSpc>
                <a:spcPct val="150000"/>
              </a:lnSpc>
              <a:buFontTx/>
              <a:buChar char="-"/>
            </a:pPr>
            <a:r>
              <a:rPr lang="ru-RU" dirty="0">
                <a:latin typeface="Arial" panose="020B0604020202020204" pitchFamily="34" charset="0"/>
                <a:cs typeface="Arial" panose="020B0604020202020204" pitchFamily="34" charset="0"/>
              </a:rPr>
              <a:t>фокусирует </a:t>
            </a:r>
            <a:r>
              <a:rPr lang="ru-RU" dirty="0" smtClean="0">
                <a:latin typeface="Arial" panose="020B0604020202020204" pitchFamily="34" charset="0"/>
                <a:cs typeface="Arial" panose="020B0604020202020204" pitchFamily="34" charset="0"/>
              </a:rPr>
              <a:t>группу разработки;</a:t>
            </a:r>
          </a:p>
          <a:p>
            <a:pPr marL="285750" indent="-285750">
              <a:lnSpc>
                <a:spcPct val="150000"/>
              </a:lnSpc>
              <a:buFontTx/>
              <a:buChar char="-"/>
            </a:pPr>
            <a:r>
              <a:rPr lang="ru-RU" dirty="0" smtClean="0">
                <a:latin typeface="Arial" panose="020B0604020202020204" pitchFamily="34" charset="0"/>
                <a:cs typeface="Arial" panose="020B0604020202020204" pitchFamily="34" charset="0"/>
              </a:rPr>
              <a:t>направленность на результат</a:t>
            </a:r>
            <a:r>
              <a:rPr lang="en-US" dirty="0" smtClean="0">
                <a:latin typeface="Arial" panose="020B0604020202020204" pitchFamily="34" charset="0"/>
                <a:cs typeface="Arial" panose="020B0604020202020204" pitchFamily="34" charset="0"/>
              </a:rPr>
              <a:t>;</a:t>
            </a:r>
          </a:p>
          <a:p>
            <a:pPr marL="285750" indent="-285750">
              <a:lnSpc>
                <a:spcPct val="150000"/>
              </a:lnSpc>
              <a:buFontTx/>
              <a:buChar char="-"/>
            </a:pPr>
            <a:r>
              <a:rPr lang="ru-RU" dirty="0" smtClean="0">
                <a:latin typeface="Arial" panose="020B0604020202020204" pitchFamily="34" charset="0"/>
                <a:cs typeface="Arial" panose="020B0604020202020204" pitchFamily="34" charset="0"/>
              </a:rPr>
              <a:t>гибкость</a:t>
            </a: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457200" y="533400"/>
            <a:ext cx="6326925" cy="630942"/>
          </a:xfrm>
          <a:prstGeom prst="rect">
            <a:avLst/>
          </a:prstGeom>
          <a:noFill/>
        </p:spPr>
        <p:txBody>
          <a:bodyPr wrap="none" rtlCol="0">
            <a:spAutoFit/>
          </a:bodyPr>
          <a:lstStyle/>
          <a:p>
            <a:r>
              <a:rPr lang="ru-RU" sz="3500" dirty="0" smtClean="0">
                <a:solidFill>
                  <a:schemeClr val="tx1">
                    <a:lumMod val="65000"/>
                    <a:lumOff val="35000"/>
                  </a:schemeClr>
                </a:solidFill>
                <a:effectLst>
                  <a:outerShdw blurRad="38100" dist="38100" dir="2700000" algn="tl">
                    <a:srgbClr val="000000">
                      <a:alpha val="43137"/>
                    </a:srgbClr>
                  </a:outerShdw>
                </a:effectLst>
              </a:rPr>
              <a:t>Преимущества </a:t>
            </a:r>
            <a:r>
              <a:rPr lang="en-US" sz="3500" dirty="0">
                <a:solidFill>
                  <a:schemeClr val="tx1">
                    <a:lumMod val="65000"/>
                    <a:lumOff val="35000"/>
                  </a:schemeClr>
                </a:solidFill>
                <a:effectLst>
                  <a:outerShdw blurRad="38100" dist="38100" dir="2700000" algn="tl">
                    <a:srgbClr val="000000">
                      <a:alpha val="43137"/>
                    </a:srgbClr>
                  </a:outerShdw>
                </a:effectLst>
              </a:rPr>
              <a:t>Agile </a:t>
            </a:r>
            <a:r>
              <a:rPr lang="ru-RU" sz="3500" dirty="0" smtClean="0">
                <a:solidFill>
                  <a:schemeClr val="tx1">
                    <a:lumMod val="65000"/>
                    <a:lumOff val="35000"/>
                  </a:schemeClr>
                </a:solidFill>
                <a:effectLst>
                  <a:outerShdw blurRad="38100" dist="38100" dir="2700000" algn="tl">
                    <a:srgbClr val="000000">
                      <a:alpha val="43137"/>
                    </a:srgbClr>
                  </a:outerShdw>
                </a:effectLst>
              </a:rPr>
              <a:t>разработки</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708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476672"/>
            <a:ext cx="7877156" cy="630942"/>
          </a:xfrm>
          <a:prstGeom prst="rect">
            <a:avLst/>
          </a:prstGeom>
          <a:noFill/>
        </p:spPr>
        <p:txBody>
          <a:bodyPr wrap="none" rtlCol="0">
            <a:spAutoFit/>
          </a:bodyPr>
          <a:lstStyle/>
          <a:p>
            <a:r>
              <a:rPr lang="ru-RU" sz="3500" dirty="0" smtClean="0">
                <a:solidFill>
                  <a:schemeClr val="tx1">
                    <a:lumMod val="65000"/>
                    <a:lumOff val="35000"/>
                  </a:schemeClr>
                </a:solidFill>
                <a:effectLst>
                  <a:outerShdw blurRad="38100" dist="38100" dir="2700000" algn="tl">
                    <a:srgbClr val="000000">
                      <a:alpha val="43137"/>
                    </a:srgbClr>
                  </a:outerShdw>
                </a:effectLst>
              </a:rPr>
              <a:t>Повторяющийся цикл </a:t>
            </a:r>
            <a:r>
              <a:rPr lang="en-US" sz="3500" dirty="0" smtClean="0">
                <a:solidFill>
                  <a:schemeClr val="tx1">
                    <a:lumMod val="65000"/>
                    <a:lumOff val="35000"/>
                  </a:schemeClr>
                </a:solidFill>
                <a:effectLst>
                  <a:outerShdw blurRad="38100" dist="38100" dir="2700000" algn="tl">
                    <a:srgbClr val="000000">
                      <a:alpha val="43137"/>
                    </a:srgbClr>
                  </a:outerShdw>
                </a:effectLst>
              </a:rPr>
              <a:t>Scrum </a:t>
            </a:r>
            <a:r>
              <a:rPr lang="ru-RU" sz="3500" dirty="0" smtClean="0">
                <a:solidFill>
                  <a:schemeClr val="tx1">
                    <a:lumMod val="65000"/>
                    <a:lumOff val="35000"/>
                  </a:schemeClr>
                </a:solidFill>
                <a:effectLst>
                  <a:outerShdw blurRad="38100" dist="38100" dir="2700000" algn="tl">
                    <a:srgbClr val="000000">
                      <a:alpha val="43137"/>
                    </a:srgbClr>
                  </a:outerShdw>
                </a:effectLst>
              </a:rPr>
              <a:t>разработки</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cstate="print"/>
          <a:srcRect/>
          <a:stretch>
            <a:fillRect/>
          </a:stretch>
        </p:blipFill>
        <p:spPr bwMode="auto">
          <a:xfrm>
            <a:off x="616902" y="1556792"/>
            <a:ext cx="6979434" cy="3241097"/>
          </a:xfrm>
          <a:prstGeom prst="rect">
            <a:avLst/>
          </a:prstGeom>
          <a:noFill/>
          <a:ln w="9525">
            <a:noFill/>
            <a:miter lim="800000"/>
            <a:headEnd/>
            <a:tailEnd/>
          </a:ln>
        </p:spPr>
      </p:pic>
      <p:sp>
        <p:nvSpPr>
          <p:cNvPr id="3" name="TextBox 2"/>
          <p:cNvSpPr txBox="1"/>
          <p:nvPr/>
        </p:nvSpPr>
        <p:spPr>
          <a:xfrm>
            <a:off x="616902" y="4797889"/>
            <a:ext cx="4243130" cy="1200329"/>
          </a:xfrm>
          <a:prstGeom prst="rect">
            <a:avLst/>
          </a:prstGeom>
          <a:noFill/>
        </p:spPr>
        <p:txBody>
          <a:bodyPr wrap="square" rtlCol="0">
            <a:spAutoFit/>
          </a:bodyPr>
          <a:lstStyle/>
          <a:p>
            <a:r>
              <a:rPr lang="en-US" dirty="0"/>
              <a:t>Roles:</a:t>
            </a:r>
          </a:p>
          <a:p>
            <a:pPr marL="285750" indent="-285750">
              <a:buFont typeface="Arial" panose="020B0604020202020204" pitchFamily="34" charset="0"/>
              <a:buChar char="•"/>
            </a:pPr>
            <a:r>
              <a:rPr lang="en-US" dirty="0"/>
              <a:t>Team Master</a:t>
            </a:r>
          </a:p>
          <a:p>
            <a:pPr marL="285750" indent="-285750">
              <a:buFont typeface="Arial" panose="020B0604020202020204" pitchFamily="34" charset="0"/>
              <a:buChar char="•"/>
            </a:pPr>
            <a:r>
              <a:rPr lang="en-US" dirty="0"/>
              <a:t>Team</a:t>
            </a:r>
          </a:p>
          <a:p>
            <a:pPr marL="285750" indent="-285750">
              <a:buFont typeface="Arial" panose="020B0604020202020204" pitchFamily="34" charset="0"/>
              <a:buChar char="•"/>
            </a:pPr>
            <a:r>
              <a:rPr lang="en-US" dirty="0"/>
              <a:t>Product Owner</a:t>
            </a:r>
          </a:p>
        </p:txBody>
      </p:sp>
      <p:sp>
        <p:nvSpPr>
          <p:cNvPr id="6" name="TextBox 5"/>
          <p:cNvSpPr txBox="1"/>
          <p:nvPr/>
        </p:nvSpPr>
        <p:spPr>
          <a:xfrm>
            <a:off x="648594" y="1187460"/>
            <a:ext cx="1584176" cy="369332"/>
          </a:xfrm>
          <a:prstGeom prst="rect">
            <a:avLst/>
          </a:prstGeom>
          <a:noFill/>
        </p:spPr>
        <p:txBody>
          <a:bodyPr wrap="square" rtlCol="0">
            <a:spAutoFit/>
          </a:bodyPr>
          <a:lstStyle/>
          <a:p>
            <a:r>
              <a:rPr lang="en-US" dirty="0" smtClean="0"/>
              <a:t>Artifacts:</a:t>
            </a:r>
            <a:endParaRPr lang="en-US" dirty="0"/>
          </a:p>
        </p:txBody>
      </p:sp>
    </p:spTree>
    <p:extLst>
      <p:ext uri="{BB962C8B-B14F-4D97-AF65-F5344CB8AC3E}">
        <p14:creationId xmlns:p14="http://schemas.microsoft.com/office/powerpoint/2010/main" val="3987702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Testing\Key-Steps-in-Automated-Tes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425154" y="1374274"/>
            <a:ext cx="2893246" cy="2024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533400"/>
            <a:ext cx="6414577" cy="553998"/>
          </a:xfrm>
          <a:prstGeom prst="rect">
            <a:avLst/>
          </a:prstGeom>
          <a:noFill/>
        </p:spPr>
        <p:txBody>
          <a:bodyPr wrap="none" rtlCol="0">
            <a:spAutoFit/>
          </a:bodyPr>
          <a:lstStyle/>
          <a:p>
            <a:r>
              <a:rPr lang="en-US" sz="3000" dirty="0">
                <a:solidFill>
                  <a:schemeClr val="tx1">
                    <a:lumMod val="65000"/>
                    <a:lumOff val="35000"/>
                  </a:schemeClr>
                </a:solidFill>
                <a:effectLst>
                  <a:outerShdw blurRad="38100" dist="38100" dir="2700000" algn="tl">
                    <a:srgbClr val="000000">
                      <a:alpha val="43137"/>
                    </a:srgbClr>
                  </a:outerShdw>
                </a:effectLst>
              </a:rPr>
              <a:t>Software Development </a:t>
            </a:r>
            <a:r>
              <a:rPr lang="en-US" sz="3000" dirty="0" smtClean="0">
                <a:solidFill>
                  <a:schemeClr val="tx1">
                    <a:lumMod val="65000"/>
                    <a:lumOff val="35000"/>
                  </a:schemeClr>
                </a:solidFill>
                <a:effectLst>
                  <a:outerShdw blurRad="38100" dist="38100" dir="2700000" algn="tl">
                    <a:srgbClr val="000000">
                      <a:alpha val="43137"/>
                    </a:srgbClr>
                  </a:outerShdw>
                </a:effectLst>
              </a:rPr>
              <a:t>Lifecycle </a:t>
            </a:r>
            <a:r>
              <a:rPr lang="en-US" sz="3000" dirty="0">
                <a:solidFill>
                  <a:schemeClr val="tx1">
                    <a:lumMod val="65000"/>
                    <a:lumOff val="35000"/>
                  </a:schemeClr>
                </a:solidFill>
                <a:effectLst>
                  <a:outerShdw blurRad="38100" dist="38100" dir="2700000" algn="tl">
                    <a:srgbClr val="000000">
                      <a:alpha val="43137"/>
                    </a:srgbClr>
                  </a:outerShdw>
                </a:effectLst>
              </a:rPr>
              <a:t>models</a:t>
            </a:r>
          </a:p>
        </p:txBody>
      </p:sp>
      <p:sp>
        <p:nvSpPr>
          <p:cNvPr id="8" name="Rectangle 7"/>
          <p:cNvSpPr/>
          <p:nvPr/>
        </p:nvSpPr>
        <p:spPr>
          <a:xfrm>
            <a:off x="990600" y="1662306"/>
            <a:ext cx="3869432" cy="369332"/>
          </a:xfrm>
          <a:prstGeom prst="rect">
            <a:avLst/>
          </a:prstGeom>
        </p:spPr>
        <p:txBody>
          <a:bodyPr wrap="square">
            <a:spAutoFit/>
          </a:bodyPr>
          <a:lstStyle/>
          <a:p>
            <a:pPr lvl="0"/>
            <a:r>
              <a:rPr lang="en-US" dirty="0">
                <a:solidFill>
                  <a:schemeClr val="tx1">
                    <a:lumMod val="65000"/>
                    <a:lumOff val="35000"/>
                  </a:schemeClr>
                </a:solidFill>
                <a:latin typeface="Aharoni" pitchFamily="2" charset="-79"/>
                <a:cs typeface="Aharoni" pitchFamily="2" charset="-79"/>
              </a:rPr>
              <a:t>Waterfall / Whirlpool </a:t>
            </a:r>
            <a:r>
              <a:rPr lang="en-US" dirty="0" smtClean="0">
                <a:solidFill>
                  <a:schemeClr val="tx1">
                    <a:lumMod val="65000"/>
                    <a:lumOff val="35000"/>
                  </a:schemeClr>
                </a:solidFill>
                <a:latin typeface="Aharoni" pitchFamily="2" charset="-79"/>
                <a:cs typeface="Aharoni" pitchFamily="2" charset="-79"/>
              </a:rPr>
              <a:t>model</a:t>
            </a:r>
            <a:endParaRPr lang="en-US" dirty="0">
              <a:solidFill>
                <a:schemeClr val="tx1">
                  <a:lumMod val="65000"/>
                  <a:lumOff val="35000"/>
                </a:schemeClr>
              </a:solidFill>
              <a:latin typeface="Aharoni" pitchFamily="2" charset="-79"/>
              <a:cs typeface="Aharoni" pitchFamily="2" charset="-79"/>
            </a:endParaRPr>
          </a:p>
        </p:txBody>
      </p:sp>
      <p:sp>
        <p:nvSpPr>
          <p:cNvPr id="9" name="Rectangle 8"/>
          <p:cNvSpPr/>
          <p:nvPr/>
        </p:nvSpPr>
        <p:spPr>
          <a:xfrm>
            <a:off x="990600" y="2165889"/>
            <a:ext cx="2097524" cy="369332"/>
          </a:xfrm>
          <a:prstGeom prst="rect">
            <a:avLst/>
          </a:prstGeom>
        </p:spPr>
        <p:txBody>
          <a:bodyPr wrap="square">
            <a:spAutoFit/>
          </a:bodyPr>
          <a:lstStyle/>
          <a:p>
            <a:pPr lvl="0"/>
            <a:r>
              <a:rPr lang="en-US" dirty="0" smtClean="0">
                <a:solidFill>
                  <a:schemeClr val="tx1">
                    <a:lumMod val="65000"/>
                    <a:lumOff val="35000"/>
                  </a:schemeClr>
                </a:solidFill>
                <a:latin typeface="Aharoni" pitchFamily="2" charset="-79"/>
                <a:cs typeface="Aharoni" pitchFamily="2" charset="-79"/>
              </a:rPr>
              <a:t>V</a:t>
            </a:r>
            <a:r>
              <a:rPr lang="en-US" dirty="0" smtClean="0">
                <a:solidFill>
                  <a:schemeClr val="tx1">
                    <a:lumMod val="65000"/>
                    <a:lumOff val="35000"/>
                  </a:schemeClr>
                </a:solidFill>
              </a:rPr>
              <a:t>-</a:t>
            </a:r>
            <a:r>
              <a:rPr lang="en-US" dirty="0" smtClean="0">
                <a:solidFill>
                  <a:schemeClr val="tx1">
                    <a:lumMod val="65000"/>
                    <a:lumOff val="35000"/>
                  </a:schemeClr>
                </a:solidFill>
                <a:latin typeface="Aharoni" pitchFamily="2" charset="-79"/>
                <a:cs typeface="Aharoni" pitchFamily="2" charset="-79"/>
              </a:rPr>
              <a:t>model</a:t>
            </a:r>
            <a:endParaRPr lang="en-US" dirty="0">
              <a:solidFill>
                <a:schemeClr val="tx1">
                  <a:lumMod val="65000"/>
                  <a:lumOff val="35000"/>
                </a:schemeClr>
              </a:solidFill>
              <a:latin typeface="Aharoni" pitchFamily="2" charset="-79"/>
              <a:cs typeface="Aharoni" pitchFamily="2" charset="-79"/>
            </a:endParaRPr>
          </a:p>
        </p:txBody>
      </p:sp>
      <p:sp>
        <p:nvSpPr>
          <p:cNvPr id="10" name="Rectangle 9"/>
          <p:cNvSpPr/>
          <p:nvPr/>
        </p:nvSpPr>
        <p:spPr>
          <a:xfrm>
            <a:off x="1012238" y="3203684"/>
            <a:ext cx="2047594" cy="369332"/>
          </a:xfrm>
          <a:prstGeom prst="rect">
            <a:avLst/>
          </a:prstGeom>
        </p:spPr>
        <p:txBody>
          <a:bodyPr wrap="square">
            <a:spAutoFit/>
          </a:bodyPr>
          <a:lstStyle/>
          <a:p>
            <a:pPr lvl="0"/>
            <a:r>
              <a:rPr lang="en-US" dirty="0">
                <a:solidFill>
                  <a:schemeClr val="tx1">
                    <a:lumMod val="65000"/>
                    <a:lumOff val="35000"/>
                  </a:schemeClr>
                </a:solidFill>
                <a:latin typeface="Aharoni" pitchFamily="2" charset="-79"/>
                <a:cs typeface="Aharoni" pitchFamily="2" charset="-79"/>
              </a:rPr>
              <a:t>Spiral model</a:t>
            </a:r>
          </a:p>
        </p:txBody>
      </p:sp>
      <p:sp>
        <p:nvSpPr>
          <p:cNvPr id="12" name="Rectangle 11"/>
          <p:cNvSpPr/>
          <p:nvPr/>
        </p:nvSpPr>
        <p:spPr>
          <a:xfrm>
            <a:off x="1988310" y="3918461"/>
            <a:ext cx="1099814" cy="430887"/>
          </a:xfrm>
          <a:prstGeom prst="rect">
            <a:avLst/>
          </a:prstGeom>
        </p:spPr>
        <p:txBody>
          <a:bodyPr wrap="square">
            <a:spAutoFit/>
          </a:bodyPr>
          <a:lstStyle/>
          <a:p>
            <a:r>
              <a:rPr lang="en-US" sz="2200" dirty="0">
                <a:solidFill>
                  <a:schemeClr val="accent2">
                    <a:lumMod val="75000"/>
                  </a:schemeClr>
                </a:solidFill>
                <a:latin typeface="Aharoni" pitchFamily="2" charset="-79"/>
                <a:cs typeface="Aharoni" pitchFamily="2" charset="-79"/>
              </a:rPr>
              <a:t>Agile:</a:t>
            </a:r>
          </a:p>
        </p:txBody>
      </p:sp>
      <p:sp>
        <p:nvSpPr>
          <p:cNvPr id="13" name="Rectangle 12"/>
          <p:cNvSpPr/>
          <p:nvPr/>
        </p:nvSpPr>
        <p:spPr>
          <a:xfrm>
            <a:off x="2617794" y="4350603"/>
            <a:ext cx="1981200" cy="369332"/>
          </a:xfrm>
          <a:prstGeom prst="rect">
            <a:avLst/>
          </a:prstGeom>
        </p:spPr>
        <p:txBody>
          <a:bodyPr wrap="square">
            <a:spAutoFit/>
          </a:bodyPr>
          <a:lstStyle/>
          <a:p>
            <a:r>
              <a:rPr lang="en-US" dirty="0">
                <a:solidFill>
                  <a:schemeClr val="tx1">
                    <a:lumMod val="65000"/>
                    <a:lumOff val="35000"/>
                  </a:schemeClr>
                </a:solidFill>
                <a:latin typeface="Aharoni" pitchFamily="2" charset="-79"/>
                <a:cs typeface="Aharoni" pitchFamily="2" charset="-79"/>
              </a:rPr>
              <a:t>Scrum</a:t>
            </a:r>
          </a:p>
        </p:txBody>
      </p:sp>
      <p:sp>
        <p:nvSpPr>
          <p:cNvPr id="14" name="Rectangle 13"/>
          <p:cNvSpPr/>
          <p:nvPr/>
        </p:nvSpPr>
        <p:spPr>
          <a:xfrm>
            <a:off x="2617794" y="5265003"/>
            <a:ext cx="3926932" cy="369332"/>
          </a:xfrm>
          <a:prstGeom prst="rect">
            <a:avLst/>
          </a:prstGeom>
        </p:spPr>
        <p:txBody>
          <a:bodyPr wrap="square">
            <a:spAutoFit/>
          </a:bodyPr>
          <a:lstStyle/>
          <a:p>
            <a:r>
              <a:rPr lang="en-US" dirty="0" smtClean="0">
                <a:solidFill>
                  <a:schemeClr val="tx1">
                    <a:lumMod val="65000"/>
                    <a:lumOff val="35000"/>
                  </a:schemeClr>
                </a:solidFill>
                <a:latin typeface="Aharoni" pitchFamily="2" charset="-79"/>
                <a:cs typeface="Aharoni" pitchFamily="2" charset="-79"/>
              </a:rPr>
              <a:t>Extreme Programming (XP)</a:t>
            </a:r>
            <a:endParaRPr lang="en-US" dirty="0">
              <a:solidFill>
                <a:schemeClr val="tx1">
                  <a:lumMod val="65000"/>
                  <a:lumOff val="35000"/>
                </a:schemeClr>
              </a:solidFill>
              <a:latin typeface="Aharoni" pitchFamily="2" charset="-79"/>
              <a:cs typeface="Aharoni" pitchFamily="2" charset="-79"/>
            </a:endParaRPr>
          </a:p>
        </p:txBody>
      </p:sp>
      <p:sp>
        <p:nvSpPr>
          <p:cNvPr id="15" name="Rectangle 14"/>
          <p:cNvSpPr/>
          <p:nvPr/>
        </p:nvSpPr>
        <p:spPr>
          <a:xfrm>
            <a:off x="2617266" y="5718015"/>
            <a:ext cx="3953122" cy="369332"/>
          </a:xfrm>
          <a:prstGeom prst="rect">
            <a:avLst/>
          </a:prstGeom>
        </p:spPr>
        <p:txBody>
          <a:bodyPr wrap="square">
            <a:spAutoFit/>
          </a:bodyPr>
          <a:lstStyle/>
          <a:p>
            <a:r>
              <a:rPr lang="en-US" dirty="0" smtClean="0">
                <a:solidFill>
                  <a:schemeClr val="tx1">
                    <a:lumMod val="65000"/>
                    <a:lumOff val="35000"/>
                  </a:schemeClr>
                </a:solidFill>
                <a:latin typeface="Aharoni" pitchFamily="2" charset="-79"/>
                <a:cs typeface="Aharoni" pitchFamily="2" charset="-79"/>
              </a:rPr>
              <a:t>Feature Driven Development (FDD)</a:t>
            </a:r>
            <a:endParaRPr lang="en-US" dirty="0">
              <a:solidFill>
                <a:schemeClr val="tx1">
                  <a:lumMod val="65000"/>
                  <a:lumOff val="35000"/>
                </a:schemeClr>
              </a:solidFill>
              <a:latin typeface="Aharoni" pitchFamily="2" charset="-79"/>
              <a:cs typeface="Aharoni" pitchFamily="2" charset="-79"/>
            </a:endParaRPr>
          </a:p>
        </p:txBody>
      </p:sp>
      <p:sp>
        <p:nvSpPr>
          <p:cNvPr id="16" name="Rectangle 15"/>
          <p:cNvSpPr/>
          <p:nvPr/>
        </p:nvSpPr>
        <p:spPr>
          <a:xfrm>
            <a:off x="1012238" y="2699628"/>
            <a:ext cx="2263618" cy="369332"/>
          </a:xfrm>
          <a:prstGeom prst="rect">
            <a:avLst/>
          </a:prstGeom>
        </p:spPr>
        <p:txBody>
          <a:bodyPr wrap="square">
            <a:spAutoFit/>
          </a:bodyPr>
          <a:lstStyle/>
          <a:p>
            <a:pPr lvl="0"/>
            <a:r>
              <a:rPr lang="en-US" dirty="0" smtClean="0">
                <a:solidFill>
                  <a:schemeClr val="tx1">
                    <a:lumMod val="65000"/>
                    <a:lumOff val="35000"/>
                  </a:schemeClr>
                </a:solidFill>
                <a:latin typeface="Aharoni" pitchFamily="2" charset="-79"/>
                <a:cs typeface="Aharoni" pitchFamily="2" charset="-79"/>
              </a:rPr>
              <a:t>Prototyping Model</a:t>
            </a:r>
            <a:endParaRPr lang="en-US" dirty="0">
              <a:solidFill>
                <a:schemeClr val="tx1">
                  <a:lumMod val="65000"/>
                  <a:lumOff val="35000"/>
                </a:schemeClr>
              </a:solidFill>
              <a:latin typeface="Aharoni" pitchFamily="2" charset="-79"/>
              <a:cs typeface="Aharoni" pitchFamily="2" charset="-79"/>
            </a:endParaRPr>
          </a:p>
        </p:txBody>
      </p:sp>
      <p:sp>
        <p:nvSpPr>
          <p:cNvPr id="17" name="Rectangle 16"/>
          <p:cNvSpPr/>
          <p:nvPr/>
        </p:nvSpPr>
        <p:spPr>
          <a:xfrm>
            <a:off x="440692" y="1197913"/>
            <a:ext cx="1755043" cy="430887"/>
          </a:xfrm>
          <a:prstGeom prst="rect">
            <a:avLst/>
          </a:prstGeom>
        </p:spPr>
        <p:txBody>
          <a:bodyPr wrap="square">
            <a:spAutoFit/>
          </a:bodyPr>
          <a:lstStyle/>
          <a:p>
            <a:r>
              <a:rPr lang="en-US" sz="2200" dirty="0">
                <a:solidFill>
                  <a:schemeClr val="accent2">
                    <a:lumMod val="75000"/>
                  </a:schemeClr>
                </a:solidFill>
                <a:latin typeface="Aharoni" pitchFamily="2" charset="-79"/>
                <a:cs typeface="Aharoni" pitchFamily="2" charset="-79"/>
              </a:rPr>
              <a:t>Traditional</a:t>
            </a:r>
            <a:r>
              <a:rPr lang="en-US" sz="2200" dirty="0" smtClean="0">
                <a:solidFill>
                  <a:schemeClr val="accent2">
                    <a:lumMod val="75000"/>
                  </a:schemeClr>
                </a:solidFill>
                <a:latin typeface="Aharoni" pitchFamily="2" charset="-79"/>
                <a:cs typeface="Aharoni" pitchFamily="2" charset="-79"/>
              </a:rPr>
              <a:t>:</a:t>
            </a:r>
            <a:endParaRPr lang="en-US" sz="2200" dirty="0">
              <a:solidFill>
                <a:schemeClr val="accent2">
                  <a:lumMod val="75000"/>
                </a:schemeClr>
              </a:solidFill>
              <a:latin typeface="Aharoni" pitchFamily="2" charset="-79"/>
              <a:cs typeface="Aharoni" pitchFamily="2" charset="-79"/>
            </a:endParaRPr>
          </a:p>
        </p:txBody>
      </p:sp>
      <p:sp>
        <p:nvSpPr>
          <p:cNvPr id="18" name="Rectangle 17"/>
          <p:cNvSpPr/>
          <p:nvPr/>
        </p:nvSpPr>
        <p:spPr>
          <a:xfrm>
            <a:off x="2617266" y="4803338"/>
            <a:ext cx="3926932" cy="369332"/>
          </a:xfrm>
          <a:prstGeom prst="rect">
            <a:avLst/>
          </a:prstGeom>
        </p:spPr>
        <p:txBody>
          <a:bodyPr wrap="square">
            <a:spAutoFit/>
          </a:bodyPr>
          <a:lstStyle/>
          <a:p>
            <a:r>
              <a:rPr lang="en-US" dirty="0">
                <a:solidFill>
                  <a:schemeClr val="tx1">
                    <a:lumMod val="65000"/>
                    <a:lumOff val="35000"/>
                  </a:schemeClr>
                </a:solidFill>
                <a:latin typeface="Aharoni" pitchFamily="2" charset="-79"/>
                <a:cs typeface="Aharoni" pitchFamily="2" charset="-79"/>
              </a:rPr>
              <a:t>Rational Unified </a:t>
            </a:r>
            <a:r>
              <a:rPr lang="en-US" dirty="0" smtClean="0">
                <a:solidFill>
                  <a:schemeClr val="tx1">
                    <a:lumMod val="65000"/>
                    <a:lumOff val="35000"/>
                  </a:schemeClr>
                </a:solidFill>
                <a:latin typeface="Aharoni" pitchFamily="2" charset="-79"/>
                <a:cs typeface="Aharoni" pitchFamily="2" charset="-79"/>
              </a:rPr>
              <a:t>Process (</a:t>
            </a:r>
            <a:r>
              <a:rPr lang="en-US" dirty="0">
                <a:solidFill>
                  <a:schemeClr val="tx1">
                    <a:lumMod val="65000"/>
                    <a:lumOff val="35000"/>
                  </a:schemeClr>
                </a:solidFill>
                <a:latin typeface="Aharoni" pitchFamily="2" charset="-79"/>
                <a:cs typeface="Aharoni" pitchFamily="2" charset="-79"/>
              </a:rPr>
              <a:t>RUP</a:t>
            </a:r>
            <a:r>
              <a:rPr lang="en-US" dirty="0" smtClean="0">
                <a:solidFill>
                  <a:schemeClr val="tx1">
                    <a:lumMod val="65000"/>
                    <a:lumOff val="35000"/>
                  </a:schemeClr>
                </a:solidFill>
                <a:latin typeface="Aharoni" pitchFamily="2" charset="-79"/>
                <a:cs typeface="Aharoni" pitchFamily="2" charset="-79"/>
              </a:rPr>
              <a:t>)</a:t>
            </a:r>
            <a:endParaRPr lang="en-US" dirty="0">
              <a:solidFill>
                <a:schemeClr val="tx1">
                  <a:lumMod val="65000"/>
                  <a:lumOff val="35000"/>
                </a:schemeClr>
              </a:solidFill>
              <a:latin typeface="Aharoni" pitchFamily="2" charset="-79"/>
              <a:cs typeface="Aharoni" pitchFamily="2" charset="-79"/>
            </a:endParaRPr>
          </a:p>
        </p:txBody>
      </p:sp>
    </p:spTree>
    <p:extLst>
      <p:ext uri="{BB962C8B-B14F-4D97-AF65-F5344CB8AC3E}">
        <p14:creationId xmlns:p14="http://schemas.microsoft.com/office/powerpoint/2010/main" val="282224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55" y="404664"/>
            <a:ext cx="1622560" cy="553998"/>
          </a:xfrm>
          <a:prstGeom prst="rect">
            <a:avLst/>
          </a:prstGeom>
          <a:noFill/>
        </p:spPr>
        <p:txBody>
          <a:bodyPr wrap="none" rtlCol="0">
            <a:spAutoFit/>
          </a:bodyPr>
          <a:lstStyle/>
          <a:p>
            <a:r>
              <a:rPr lang="ru-RU" sz="3000" dirty="0" smtClean="0">
                <a:solidFill>
                  <a:schemeClr val="tx1">
                    <a:lumMod val="65000"/>
                    <a:lumOff val="35000"/>
                  </a:schemeClr>
                </a:solidFill>
                <a:effectLst>
                  <a:outerShdw blurRad="38100" dist="38100" dir="2700000" algn="tl">
                    <a:srgbClr val="000000">
                      <a:alpha val="43137"/>
                    </a:srgbClr>
                  </a:outerShdw>
                </a:effectLst>
              </a:rPr>
              <a:t>Вопросы</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
        <p:nvSpPr>
          <p:cNvPr id="8" name="Rectangle 7"/>
          <p:cNvSpPr/>
          <p:nvPr/>
        </p:nvSpPr>
        <p:spPr>
          <a:xfrm>
            <a:off x="539552" y="1196752"/>
            <a:ext cx="7863478" cy="5016758"/>
          </a:xfrm>
          <a:prstGeom prst="rect">
            <a:avLst/>
          </a:prstGeom>
        </p:spPr>
        <p:txBody>
          <a:bodyPr wrap="square">
            <a:spAutoFit/>
          </a:bodyPr>
          <a:lstStyle/>
          <a:p>
            <a:pPr marL="285750" indent="-285750">
              <a:buClr>
                <a:schemeClr val="accent2"/>
              </a:buClr>
              <a:buFont typeface="Wingdings" pitchFamily="2" charset="2"/>
              <a:buChar char="Ø"/>
            </a:pPr>
            <a:r>
              <a:rPr lang="ru-RU" sz="2000" dirty="0" smtClean="0">
                <a:solidFill>
                  <a:schemeClr val="tx1">
                    <a:lumMod val="65000"/>
                    <a:lumOff val="35000"/>
                  </a:schemeClr>
                </a:solidFill>
                <a:latin typeface="Arial" panose="020B0604020202020204" pitchFamily="34" charset="0"/>
                <a:cs typeface="Arial" panose="020B0604020202020204" pitchFamily="34" charset="0"/>
              </a:rPr>
              <a:t>Какие </a:t>
            </a:r>
            <a:r>
              <a:rPr lang="en-US" sz="2000" dirty="0" smtClean="0">
                <a:solidFill>
                  <a:schemeClr val="tx1">
                    <a:lumMod val="65000"/>
                    <a:lumOff val="35000"/>
                  </a:schemeClr>
                </a:solidFill>
                <a:latin typeface="Arial" panose="020B0604020202020204" pitchFamily="34" charset="0"/>
                <a:cs typeface="Arial" panose="020B0604020202020204" pitchFamily="34" charset="0"/>
              </a:rPr>
              <a:t>Software </a:t>
            </a:r>
            <a:r>
              <a:rPr lang="en-US" sz="2000" dirty="0">
                <a:solidFill>
                  <a:schemeClr val="tx1">
                    <a:lumMod val="65000"/>
                    <a:lumOff val="35000"/>
                  </a:schemeClr>
                </a:solidFill>
                <a:latin typeface="Arial" panose="020B0604020202020204" pitchFamily="34" charset="0"/>
                <a:cs typeface="Arial" panose="020B0604020202020204" pitchFamily="34" charset="0"/>
              </a:rPr>
              <a:t>Development Lifecycle Models </a:t>
            </a:r>
            <a:r>
              <a:rPr lang="ru-RU" sz="2000" dirty="0" smtClean="0">
                <a:solidFill>
                  <a:schemeClr val="tx1">
                    <a:lumMod val="65000"/>
                    <a:lumOff val="35000"/>
                  </a:schemeClr>
                </a:solidFill>
                <a:latin typeface="Arial" panose="020B0604020202020204" pitchFamily="34" charset="0"/>
                <a:cs typeface="Arial" panose="020B0604020202020204" pitchFamily="34" charset="0"/>
              </a:rPr>
              <a:t>вы сегодня изучили</a:t>
            </a:r>
            <a:r>
              <a:rPr lang="en-US" sz="2000" dirty="0" smtClean="0">
                <a:solidFill>
                  <a:schemeClr val="tx1">
                    <a:lumMod val="65000"/>
                    <a:lumOff val="35000"/>
                  </a:schemeClr>
                </a:solidFill>
                <a:latin typeface="Arial" panose="020B0604020202020204" pitchFamily="34" charset="0"/>
                <a:cs typeface="Arial" panose="020B0604020202020204" pitchFamily="34" charset="0"/>
              </a:rPr>
              <a:t>?</a:t>
            </a:r>
            <a:endParaRPr lang="ru-RU" sz="2000" dirty="0" smtClean="0">
              <a:solidFill>
                <a:schemeClr val="tx1">
                  <a:lumMod val="65000"/>
                  <a:lumOff val="35000"/>
                </a:schemeClr>
              </a:solidFill>
              <a:latin typeface="Arial" panose="020B0604020202020204" pitchFamily="34" charset="0"/>
              <a:cs typeface="Arial" panose="020B0604020202020204" pitchFamily="34" charset="0"/>
            </a:endParaRPr>
          </a:p>
          <a:p>
            <a:pPr marL="742950" lvl="1" indent="-285750">
              <a:buClr>
                <a:schemeClr val="accent2"/>
              </a:buClr>
              <a:buFont typeface="Wingdings" pitchFamily="2" charset="2"/>
              <a:buChar char="Ø"/>
            </a:pPr>
            <a:endParaRPr lang="ru-RU" sz="2000" dirty="0" smtClean="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r>
              <a:rPr lang="ru-RU" sz="2000" dirty="0" smtClean="0">
                <a:solidFill>
                  <a:schemeClr val="tx1">
                    <a:lumMod val="65000"/>
                    <a:lumOff val="35000"/>
                  </a:schemeClr>
                </a:solidFill>
                <a:latin typeface="Arial" panose="020B0604020202020204" pitchFamily="34" charset="0"/>
                <a:cs typeface="Arial" panose="020B0604020202020204" pitchFamily="34" charset="0"/>
              </a:rPr>
              <a:t>Почему традиционные модели могут быть сложными для применения?</a:t>
            </a:r>
          </a:p>
          <a:p>
            <a:pPr marL="285750" indent="-285750">
              <a:buClr>
                <a:schemeClr val="accent2"/>
              </a:buClr>
              <a:buFont typeface="Wingdings" pitchFamily="2" charset="2"/>
              <a:buChar char="Ø"/>
            </a:pPr>
            <a:endParaRPr lang="ru-RU" sz="2000" dirty="0" smtClean="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r>
              <a:rPr lang="ru-RU" sz="2000" dirty="0" smtClean="0">
                <a:solidFill>
                  <a:schemeClr val="tx1">
                    <a:lumMod val="65000"/>
                    <a:lumOff val="35000"/>
                  </a:schemeClr>
                </a:solidFill>
                <a:latin typeface="Arial" panose="020B0604020202020204" pitchFamily="34" charset="0"/>
                <a:cs typeface="Arial" panose="020B0604020202020204" pitchFamily="34" charset="0"/>
              </a:rPr>
              <a:t>Опишите </a:t>
            </a:r>
            <a:r>
              <a:rPr lang="ru-RU" sz="2000" dirty="0" smtClean="0">
                <a:solidFill>
                  <a:schemeClr val="tx1">
                    <a:lumMod val="65000"/>
                    <a:lumOff val="35000"/>
                  </a:schemeClr>
                </a:solidFill>
                <a:latin typeface="Arial" panose="020B0604020202020204" pitchFamily="34" charset="0"/>
                <a:cs typeface="Arial" panose="020B0604020202020204" pitchFamily="34" charset="0"/>
              </a:rPr>
              <a:t>в общих чертах жизненный цикл разработки ПО (</a:t>
            </a:r>
            <a:r>
              <a:rPr lang="en-US" sz="2000" dirty="0" smtClean="0">
                <a:solidFill>
                  <a:schemeClr val="tx1">
                    <a:lumMod val="65000"/>
                    <a:lumOff val="35000"/>
                  </a:schemeClr>
                </a:solidFill>
                <a:latin typeface="Arial" panose="020B0604020202020204" pitchFamily="34" charset="0"/>
                <a:cs typeface="Arial" panose="020B0604020202020204" pitchFamily="34" charset="0"/>
              </a:rPr>
              <a:t>Software </a:t>
            </a:r>
            <a:r>
              <a:rPr lang="en-US" sz="2000" dirty="0">
                <a:solidFill>
                  <a:schemeClr val="tx1">
                    <a:lumMod val="65000"/>
                    <a:lumOff val="35000"/>
                  </a:schemeClr>
                </a:solidFill>
                <a:latin typeface="Arial" panose="020B0604020202020204" pitchFamily="34" charset="0"/>
                <a:cs typeface="Arial" panose="020B0604020202020204" pitchFamily="34" charset="0"/>
              </a:rPr>
              <a:t>Developing Lifecycle </a:t>
            </a:r>
            <a:r>
              <a:rPr lang="en-US" sz="2000" dirty="0" smtClean="0">
                <a:solidFill>
                  <a:schemeClr val="tx1">
                    <a:lumMod val="65000"/>
                    <a:lumOff val="35000"/>
                  </a:schemeClr>
                </a:solidFill>
                <a:latin typeface="Arial" panose="020B0604020202020204" pitchFamily="34" charset="0"/>
                <a:cs typeface="Arial" panose="020B0604020202020204" pitchFamily="34" charset="0"/>
              </a:rPr>
              <a:t>process)</a:t>
            </a:r>
            <a:endParaRPr lang="ru-RU" sz="2000" dirty="0" smtClean="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endParaRPr lang="ru-RU" sz="2000" dirty="0" smtClean="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r>
              <a:rPr lang="ru-RU" sz="2000" dirty="0" smtClean="0">
                <a:solidFill>
                  <a:schemeClr val="tx1">
                    <a:lumMod val="65000"/>
                    <a:lumOff val="35000"/>
                  </a:schemeClr>
                </a:solidFill>
                <a:latin typeface="Arial" panose="020B0604020202020204" pitchFamily="34" charset="0"/>
                <a:cs typeface="Arial" panose="020B0604020202020204" pitchFamily="34" charset="0"/>
              </a:rPr>
              <a:t>Какие основные принципы </a:t>
            </a:r>
            <a:r>
              <a:rPr lang="en-US" sz="2000" dirty="0" smtClean="0">
                <a:solidFill>
                  <a:schemeClr val="tx1">
                    <a:lumMod val="65000"/>
                    <a:lumOff val="35000"/>
                  </a:schemeClr>
                </a:solidFill>
                <a:latin typeface="Arial" panose="020B0604020202020204" pitchFamily="34" charset="0"/>
                <a:cs typeface="Arial" panose="020B0604020202020204" pitchFamily="34" charset="0"/>
              </a:rPr>
              <a:t>Agile </a:t>
            </a:r>
            <a:r>
              <a:rPr lang="ru-RU" sz="2000" dirty="0" smtClean="0">
                <a:solidFill>
                  <a:schemeClr val="tx1">
                    <a:lumMod val="65000"/>
                    <a:lumOff val="35000"/>
                  </a:schemeClr>
                </a:solidFill>
                <a:latin typeface="Arial" panose="020B0604020202020204" pitchFamily="34" charset="0"/>
                <a:cs typeface="Arial" panose="020B0604020202020204" pitchFamily="34" charset="0"/>
              </a:rPr>
              <a:t>разработки вы знаете</a:t>
            </a:r>
            <a:r>
              <a:rPr lang="en-US" sz="2000" dirty="0" smtClean="0">
                <a:solidFill>
                  <a:schemeClr val="tx1">
                    <a:lumMod val="65000"/>
                    <a:lumOff val="35000"/>
                  </a:schemeClr>
                </a:solidFill>
                <a:latin typeface="Arial" panose="020B0604020202020204" pitchFamily="34" charset="0"/>
                <a:cs typeface="Arial" panose="020B0604020202020204" pitchFamily="34" charset="0"/>
              </a:rPr>
              <a:t>?</a:t>
            </a:r>
            <a:endParaRPr lang="ru-RU" sz="2000" dirty="0" smtClean="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endParaRPr lang="ru-RU" sz="2000" dirty="0" smtClean="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r>
              <a:rPr lang="ru-RU" sz="2000" dirty="0" smtClean="0">
                <a:solidFill>
                  <a:schemeClr val="tx1">
                    <a:lumMod val="65000"/>
                    <a:lumOff val="35000"/>
                  </a:schemeClr>
                </a:solidFill>
                <a:latin typeface="Arial" panose="020B0604020202020204" pitchFamily="34" charset="0"/>
                <a:cs typeface="Arial" panose="020B0604020202020204" pitchFamily="34" charset="0"/>
              </a:rPr>
              <a:t>Какие ключевые моменты </a:t>
            </a:r>
            <a:r>
              <a:rPr lang="en-US" sz="2000" dirty="0" smtClean="0">
                <a:solidFill>
                  <a:schemeClr val="tx1">
                    <a:lumMod val="65000"/>
                    <a:lumOff val="35000"/>
                  </a:schemeClr>
                </a:solidFill>
                <a:latin typeface="Arial" panose="020B0604020202020204" pitchFamily="34" charset="0"/>
                <a:cs typeface="Arial" panose="020B0604020202020204" pitchFamily="34" charset="0"/>
              </a:rPr>
              <a:t>Agile </a:t>
            </a:r>
            <a:r>
              <a:rPr lang="ru-RU" sz="2000" dirty="0" smtClean="0">
                <a:solidFill>
                  <a:schemeClr val="tx1">
                    <a:lumMod val="65000"/>
                    <a:lumOff val="35000"/>
                  </a:schemeClr>
                </a:solidFill>
                <a:latin typeface="Arial" panose="020B0604020202020204" pitchFamily="34" charset="0"/>
                <a:cs typeface="Arial" panose="020B0604020202020204" pitchFamily="34" charset="0"/>
              </a:rPr>
              <a:t>моделей</a:t>
            </a:r>
            <a:r>
              <a:rPr lang="ru-RU" sz="2000" dirty="0" smtClean="0">
                <a:solidFill>
                  <a:schemeClr val="tx1">
                    <a:lumMod val="65000"/>
                    <a:lumOff val="35000"/>
                  </a:schemeClr>
                </a:solidFill>
                <a:latin typeface="Arial" panose="020B0604020202020204" pitchFamily="34" charset="0"/>
                <a:cs typeface="Arial" panose="020B0604020202020204" pitchFamily="34" charset="0"/>
              </a:rPr>
              <a:t>?</a:t>
            </a:r>
            <a:endParaRPr lang="en-US" sz="2000" smtClean="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endParaRPr lang="en-US" sz="2000" dirty="0" smtClean="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r>
              <a:rPr lang="ru-RU" sz="2000" dirty="0">
                <a:solidFill>
                  <a:schemeClr val="tx1">
                    <a:lumMod val="65000"/>
                    <a:lumOff val="35000"/>
                  </a:schemeClr>
                </a:solidFill>
                <a:latin typeface="Arial" panose="020B0604020202020204" pitchFamily="34" charset="0"/>
                <a:cs typeface="Arial" panose="020B0604020202020204" pitchFamily="34" charset="0"/>
              </a:rPr>
              <a:t>Если бы вы были Менеджером Проекта, какую модель разработки вы бы выбрали и почему?</a:t>
            </a:r>
          </a:p>
          <a:p>
            <a:pPr>
              <a:buClr>
                <a:schemeClr val="accent2"/>
              </a:buClr>
            </a:pPr>
            <a:endParaRPr lang="ru-RU" sz="2000" dirty="0" smtClean="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736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55" y="404664"/>
            <a:ext cx="6497035" cy="1077218"/>
          </a:xfrm>
          <a:prstGeom prst="rect">
            <a:avLst/>
          </a:prstGeom>
          <a:noFill/>
        </p:spPr>
        <p:txBody>
          <a:bodyPr wrap="none" rtlCol="0">
            <a:spAutoFit/>
          </a:bodyPr>
          <a:lstStyle/>
          <a:p>
            <a:r>
              <a:rPr lang="ru-RU" sz="3200" dirty="0" smtClean="0">
                <a:solidFill>
                  <a:schemeClr val="tx1">
                    <a:lumMod val="65000"/>
                    <a:lumOff val="35000"/>
                  </a:schemeClr>
                </a:solidFill>
                <a:latin typeface="Arial" panose="020B0604020202020204" pitchFamily="34" charset="0"/>
                <a:cs typeface="Arial" panose="020B0604020202020204" pitchFamily="34" charset="0"/>
              </a:rPr>
              <a:t>Жизненный Цикл </a:t>
            </a:r>
            <a:r>
              <a:rPr lang="ru-RU" sz="3200" dirty="0">
                <a:solidFill>
                  <a:schemeClr val="tx1">
                    <a:lumMod val="65000"/>
                    <a:lumOff val="35000"/>
                  </a:schemeClr>
                </a:solidFill>
                <a:latin typeface="Arial" panose="020B0604020202020204" pitchFamily="34" charset="0"/>
                <a:cs typeface="Arial" panose="020B0604020202020204" pitchFamily="34" charset="0"/>
              </a:rPr>
              <a:t>Разработки </a:t>
            </a:r>
            <a:r>
              <a:rPr lang="ru-RU" sz="3200" dirty="0" smtClean="0">
                <a:solidFill>
                  <a:schemeClr val="tx1">
                    <a:lumMod val="65000"/>
                    <a:lumOff val="35000"/>
                  </a:schemeClr>
                </a:solidFill>
                <a:latin typeface="Arial" panose="020B0604020202020204" pitchFamily="34" charset="0"/>
                <a:cs typeface="Arial" panose="020B0604020202020204" pitchFamily="34" charset="0"/>
              </a:rPr>
              <a:t>ПО</a:t>
            </a:r>
          </a:p>
          <a:p>
            <a:r>
              <a:rPr lang="ru-RU" sz="3200" dirty="0" smtClean="0">
                <a:solidFill>
                  <a:schemeClr val="tx1">
                    <a:lumMod val="65000"/>
                    <a:lumOff val="35000"/>
                  </a:schemeClr>
                </a:solidFill>
                <a:latin typeface="Arial" panose="020B0604020202020204" pitchFamily="34" charset="0"/>
                <a:cs typeface="Arial" panose="020B0604020202020204" pitchFamily="34" charset="0"/>
              </a:rPr>
              <a:t>	(</a:t>
            </a:r>
            <a:r>
              <a:rPr lang="en-US" sz="3200" dirty="0" smtClean="0">
                <a:solidFill>
                  <a:schemeClr val="tx1">
                    <a:lumMod val="65000"/>
                    <a:lumOff val="35000"/>
                  </a:schemeClr>
                </a:solidFill>
                <a:latin typeface="Arial" panose="020B0604020202020204" pitchFamily="34" charset="0"/>
                <a:cs typeface="Arial" panose="020B0604020202020204" pitchFamily="34" charset="0"/>
              </a:rPr>
              <a:t>Life </a:t>
            </a:r>
            <a:r>
              <a:rPr lang="en-US" sz="3200" dirty="0">
                <a:solidFill>
                  <a:schemeClr val="tx1">
                    <a:lumMod val="65000"/>
                    <a:lumOff val="35000"/>
                  </a:schemeClr>
                </a:solidFill>
                <a:latin typeface="Arial" panose="020B0604020202020204" pitchFamily="34" charset="0"/>
                <a:cs typeface="Arial" panose="020B0604020202020204" pitchFamily="34" charset="0"/>
              </a:rPr>
              <a:t>Cycle</a:t>
            </a:r>
            <a:r>
              <a:rPr lang="ru-RU" sz="3200" dirty="0" smtClean="0">
                <a:solidFill>
                  <a:schemeClr val="tx1">
                    <a:lumMod val="65000"/>
                    <a:lumOff val="35000"/>
                  </a:schemeClr>
                </a:solidFill>
                <a:latin typeface="Arial" panose="020B0604020202020204" pitchFamily="34" charset="0"/>
                <a:cs typeface="Arial" panose="020B0604020202020204" pitchFamily="34" charset="0"/>
              </a:rPr>
              <a:t>)</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
        <p:nvSpPr>
          <p:cNvPr id="8" name="Rectangle 7"/>
          <p:cNvSpPr/>
          <p:nvPr/>
        </p:nvSpPr>
        <p:spPr>
          <a:xfrm>
            <a:off x="1043608" y="1988840"/>
            <a:ext cx="6893768" cy="3416320"/>
          </a:xfrm>
          <a:prstGeom prst="rect">
            <a:avLst/>
          </a:prstGeom>
        </p:spPr>
        <p:txBody>
          <a:bodyPr wrap="square">
            <a:spAutoFit/>
          </a:bodyPr>
          <a:lstStyle/>
          <a:p>
            <a:pPr marL="285750" lvl="0" indent="-285750">
              <a:buClr>
                <a:schemeClr val="accent2"/>
              </a:buClr>
              <a:buFont typeface="Wingdings" pitchFamily="2" charset="2"/>
              <a:buChar char="Ø"/>
            </a:pPr>
            <a:r>
              <a:rPr lang="ru-RU" sz="2400" dirty="0" smtClean="0">
                <a:solidFill>
                  <a:schemeClr val="tx1">
                    <a:lumMod val="65000"/>
                    <a:lumOff val="35000"/>
                  </a:schemeClr>
                </a:solidFill>
                <a:latin typeface="Arial" panose="020B0604020202020204" pitchFamily="34" charset="0"/>
                <a:cs typeface="Arial" panose="020B0604020202020204" pitchFamily="34" charset="0"/>
              </a:rPr>
              <a:t>Постановка задачи</a:t>
            </a:r>
            <a:endParaRPr lang="en-US" sz="2400" dirty="0" smtClean="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endParaRPr lang="ru-RU" sz="2400" dirty="0" smtClean="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r>
              <a:rPr lang="ru-RU" sz="2400" dirty="0" smtClean="0">
                <a:solidFill>
                  <a:schemeClr val="tx1">
                    <a:lumMod val="65000"/>
                    <a:lumOff val="35000"/>
                  </a:schemeClr>
                </a:solidFill>
                <a:latin typeface="Arial" panose="020B0604020202020204" pitchFamily="34" charset="0"/>
                <a:cs typeface="Arial" panose="020B0604020202020204" pitchFamily="34" charset="0"/>
              </a:rPr>
              <a:t>???</a:t>
            </a:r>
          </a:p>
          <a:p>
            <a:pPr marL="285750" lvl="0" indent="-285750">
              <a:buClr>
                <a:schemeClr val="accent2"/>
              </a:buClr>
              <a:buFont typeface="Wingdings" pitchFamily="2" charset="2"/>
              <a:buChar char="Ø"/>
            </a:pPr>
            <a:endParaRPr lang="ru-RU" sz="2400" dirty="0" smtClean="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endParaRPr lang="ru-RU" sz="24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Clr>
                <a:schemeClr val="accent2"/>
              </a:buClr>
              <a:buFont typeface="Wingdings" pitchFamily="2" charset="2"/>
              <a:buChar char="Ø"/>
            </a:pPr>
            <a:r>
              <a:rPr lang="ru-RU" sz="2400" dirty="0" smtClean="0">
                <a:solidFill>
                  <a:schemeClr val="tx1">
                    <a:lumMod val="65000"/>
                    <a:lumOff val="35000"/>
                  </a:schemeClr>
                </a:solidFill>
                <a:latin typeface="Arial" panose="020B0604020202020204" pitchFamily="34" charset="0"/>
                <a:cs typeface="Arial" panose="020B0604020202020204" pitchFamily="34" charset="0"/>
              </a:rPr>
              <a:t>Внедрение / Использование полностью готового продукта</a:t>
            </a:r>
          </a:p>
          <a:p>
            <a:pPr marL="742950" lvl="1" indent="-285750">
              <a:buClr>
                <a:schemeClr val="accent2"/>
              </a:buClr>
              <a:buFont typeface="Wingdings" pitchFamily="2" charset="2"/>
              <a:buChar char="Ø"/>
            </a:pP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039" y="1988840"/>
            <a:ext cx="1828800" cy="1905000"/>
          </a:xfrm>
          <a:prstGeom prst="rect">
            <a:avLst/>
          </a:prstGeom>
        </p:spPr>
      </p:pic>
    </p:spTree>
    <p:extLst>
      <p:ext uri="{BB962C8B-B14F-4D97-AF65-F5344CB8AC3E}">
        <p14:creationId xmlns:p14="http://schemas.microsoft.com/office/powerpoint/2010/main" val="40668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6" end="6"/>
                                            </p:txEl>
                                          </p:spTgt>
                                        </p:tgtEl>
                                        <p:attrNameLst>
                                          <p:attrName>style.visibility</p:attrName>
                                        </p:attrNameLst>
                                      </p:cBhvr>
                                      <p:to>
                                        <p:strVal val="visible"/>
                                      </p:to>
                                    </p:set>
                                    <p:animEffect transition="in" filter="fade">
                                      <p:cBhvr>
                                        <p:cTn id="12" dur="500"/>
                                        <p:tgtEl>
                                          <p:spTgt spid="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55" y="404664"/>
            <a:ext cx="8174738" cy="584775"/>
          </a:xfrm>
          <a:prstGeom prst="rect">
            <a:avLst/>
          </a:prstGeom>
          <a:noFill/>
        </p:spPr>
        <p:txBody>
          <a:bodyPr wrap="none" rtlCol="0">
            <a:spAutoFit/>
          </a:bodyPr>
          <a:lstStyle/>
          <a:p>
            <a:r>
              <a:rPr lang="ru-RU" sz="3200" dirty="0" smtClean="0">
                <a:solidFill>
                  <a:schemeClr val="tx1">
                    <a:lumMod val="65000"/>
                    <a:lumOff val="35000"/>
                  </a:schemeClr>
                </a:solidFill>
                <a:latin typeface="Arial" panose="020B0604020202020204" pitchFamily="34" charset="0"/>
                <a:cs typeface="Arial" panose="020B0604020202020204" pitchFamily="34" charset="0"/>
              </a:rPr>
              <a:t>Модель жизненного цикла разработки ПО</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
        <p:nvSpPr>
          <p:cNvPr id="8" name="Rectangle 7"/>
          <p:cNvSpPr/>
          <p:nvPr/>
        </p:nvSpPr>
        <p:spPr>
          <a:xfrm>
            <a:off x="899592" y="1412776"/>
            <a:ext cx="6893768" cy="3416320"/>
          </a:xfrm>
          <a:prstGeom prst="rect">
            <a:avLst/>
          </a:prstGeom>
        </p:spPr>
        <p:txBody>
          <a:bodyPr wrap="square">
            <a:spAutoFit/>
          </a:bodyPr>
          <a:lstStyle/>
          <a:p>
            <a:pPr marL="285750" lvl="0" indent="-285750">
              <a:buClr>
                <a:schemeClr val="accent2"/>
              </a:buClr>
              <a:buFont typeface="Wingdings" pitchFamily="2" charset="2"/>
              <a:buChar char="Ø"/>
            </a:pPr>
            <a:r>
              <a:rPr lang="ru-RU" sz="2400" dirty="0"/>
              <a:t>Модель жизненного цикла программного обеспечения — структура, содержащая </a:t>
            </a:r>
            <a:r>
              <a:rPr lang="ru-RU" sz="2400" dirty="0" smtClean="0"/>
              <a:t>процессы, </a:t>
            </a:r>
            <a:r>
              <a:rPr lang="ru-RU" sz="2400" dirty="0"/>
              <a:t>действия и задачи, которые осуществляются в ходе разработки, использования и сопровождения программного продукта</a:t>
            </a:r>
            <a:r>
              <a:rPr lang="ru-RU" sz="2400" dirty="0" smtClean="0"/>
              <a:t>.</a:t>
            </a:r>
          </a:p>
          <a:p>
            <a:pPr marL="285750" lvl="0" indent="-285750">
              <a:buClr>
                <a:schemeClr val="accent2"/>
              </a:buClr>
              <a:buFont typeface="Wingdings" pitchFamily="2" charset="2"/>
              <a:buChar char="Ø"/>
            </a:pPr>
            <a:endParaRPr lang="ru-RU" sz="2400"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r>
              <a:rPr lang="ru-RU" sz="2400" dirty="0" smtClean="0">
                <a:solidFill>
                  <a:schemeClr val="tx1">
                    <a:lumMod val="65000"/>
                    <a:lumOff val="35000"/>
                  </a:schemeClr>
                </a:solidFill>
                <a:latin typeface="Arial" panose="020B0604020202020204" pitchFamily="34" charset="0"/>
                <a:cs typeface="Arial" panose="020B0604020202020204" pitchFamily="34" charset="0"/>
              </a:rPr>
              <a:t>Как эффективно управлять всеми этими процессами, действиями и задачами?</a:t>
            </a:r>
          </a:p>
        </p:txBody>
      </p:sp>
    </p:spTree>
    <p:extLst>
      <p:ext uri="{BB962C8B-B14F-4D97-AF65-F5344CB8AC3E}">
        <p14:creationId xmlns:p14="http://schemas.microsoft.com/office/powerpoint/2010/main" val="195286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55" y="404664"/>
            <a:ext cx="8174738" cy="584775"/>
          </a:xfrm>
          <a:prstGeom prst="rect">
            <a:avLst/>
          </a:prstGeom>
          <a:noFill/>
        </p:spPr>
        <p:txBody>
          <a:bodyPr wrap="none" rtlCol="0">
            <a:spAutoFit/>
          </a:bodyPr>
          <a:lstStyle/>
          <a:p>
            <a:r>
              <a:rPr lang="ru-RU" sz="3200" dirty="0" smtClean="0">
                <a:solidFill>
                  <a:schemeClr val="tx1">
                    <a:lumMod val="65000"/>
                    <a:lumOff val="35000"/>
                  </a:schemeClr>
                </a:solidFill>
                <a:latin typeface="Arial" panose="020B0604020202020204" pitchFamily="34" charset="0"/>
                <a:cs typeface="Arial" panose="020B0604020202020204" pitchFamily="34" charset="0"/>
              </a:rPr>
              <a:t>Модель </a:t>
            </a:r>
            <a:r>
              <a:rPr lang="ru-RU" sz="3200" dirty="0">
                <a:solidFill>
                  <a:schemeClr val="tx1">
                    <a:lumMod val="65000"/>
                    <a:lumOff val="35000"/>
                  </a:schemeClr>
                </a:solidFill>
                <a:latin typeface="Arial" panose="020B0604020202020204" pitchFamily="34" charset="0"/>
                <a:cs typeface="Arial" panose="020B0604020202020204" pitchFamily="34" charset="0"/>
              </a:rPr>
              <a:t>жизненного </a:t>
            </a:r>
            <a:r>
              <a:rPr lang="ru-RU" sz="3200" dirty="0" smtClean="0">
                <a:solidFill>
                  <a:schemeClr val="tx1">
                    <a:lumMod val="65000"/>
                    <a:lumOff val="35000"/>
                  </a:schemeClr>
                </a:solidFill>
                <a:latin typeface="Arial" panose="020B0604020202020204" pitchFamily="34" charset="0"/>
                <a:cs typeface="Arial" panose="020B0604020202020204" pitchFamily="34" charset="0"/>
              </a:rPr>
              <a:t>цикла разработки ПО</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
        <p:nvSpPr>
          <p:cNvPr id="8" name="Rectangle 7"/>
          <p:cNvSpPr/>
          <p:nvPr/>
        </p:nvSpPr>
        <p:spPr>
          <a:xfrm>
            <a:off x="899592" y="1412776"/>
            <a:ext cx="6893768" cy="4154984"/>
          </a:xfrm>
          <a:prstGeom prst="rect">
            <a:avLst/>
          </a:prstGeom>
        </p:spPr>
        <p:txBody>
          <a:bodyPr wrap="square">
            <a:spAutoFit/>
          </a:bodyPr>
          <a:lstStyle/>
          <a:p>
            <a:pPr marL="285750" lvl="0" indent="-285750">
              <a:buClr>
                <a:schemeClr val="accent2"/>
              </a:buClr>
              <a:buFont typeface="Wingdings" pitchFamily="2" charset="2"/>
              <a:buChar char="Ø"/>
            </a:pPr>
            <a:r>
              <a:rPr lang="ru-RU" sz="2400" dirty="0" smtClean="0">
                <a:solidFill>
                  <a:schemeClr val="tx1">
                    <a:lumMod val="65000"/>
                    <a:lumOff val="35000"/>
                  </a:schemeClr>
                </a:solidFill>
                <a:latin typeface="Arial" panose="020B0604020202020204" pitchFamily="34" charset="0"/>
                <a:cs typeface="Arial" panose="020B0604020202020204" pitchFamily="34" charset="0"/>
              </a:rPr>
              <a:t>Внести порядок в хаос</a:t>
            </a:r>
          </a:p>
          <a:p>
            <a:pPr marL="285750" lvl="0" indent="-285750">
              <a:buClr>
                <a:schemeClr val="accent2"/>
              </a:buClr>
              <a:buFont typeface="Wingdings" pitchFamily="2" charset="2"/>
              <a:buChar char="Ø"/>
            </a:pPr>
            <a:endParaRPr lang="ru-RU" sz="2400"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r>
              <a:rPr lang="ru-RU" sz="2400" dirty="0" smtClean="0">
                <a:solidFill>
                  <a:schemeClr val="tx1">
                    <a:lumMod val="65000"/>
                    <a:lumOff val="35000"/>
                  </a:schemeClr>
                </a:solidFill>
                <a:latin typeface="Arial" panose="020B0604020202020204" pitchFamily="34" charset="0"/>
                <a:cs typeface="Arial" panose="020B0604020202020204" pitchFamily="34" charset="0"/>
              </a:rPr>
              <a:t>Смоделировать поведение системы</a:t>
            </a:r>
          </a:p>
          <a:p>
            <a:pPr marL="285750" lvl="0" indent="-285750">
              <a:buClr>
                <a:schemeClr val="accent2"/>
              </a:buClr>
              <a:buFont typeface="Wingdings" pitchFamily="2" charset="2"/>
              <a:buChar char="Ø"/>
            </a:pPr>
            <a:endParaRPr lang="ru-RU" sz="2400"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r>
              <a:rPr lang="ru-RU" sz="2400" dirty="0" smtClean="0">
                <a:solidFill>
                  <a:schemeClr val="tx1">
                    <a:lumMod val="65000"/>
                    <a:lumOff val="35000"/>
                  </a:schemeClr>
                </a:solidFill>
                <a:latin typeface="Arial" panose="020B0604020202020204" pitchFamily="34" charset="0"/>
                <a:cs typeface="Arial" panose="020B0604020202020204" pitchFamily="34" charset="0"/>
              </a:rPr>
              <a:t>Определить действующих лиц</a:t>
            </a:r>
          </a:p>
          <a:p>
            <a:pPr marL="285750" lvl="0" indent="-285750">
              <a:buClr>
                <a:schemeClr val="accent2"/>
              </a:buClr>
              <a:buFont typeface="Wingdings" pitchFamily="2" charset="2"/>
              <a:buChar char="Ø"/>
            </a:pPr>
            <a:endParaRPr lang="ru-RU" sz="2400" dirty="0" smtClean="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r>
              <a:rPr lang="ru-RU" sz="2400" dirty="0" smtClean="0">
                <a:solidFill>
                  <a:schemeClr val="tx1">
                    <a:lumMod val="65000"/>
                    <a:lumOff val="35000"/>
                  </a:schemeClr>
                </a:solidFill>
                <a:latin typeface="Arial" panose="020B0604020202020204" pitchFamily="34" charset="0"/>
                <a:cs typeface="Arial" panose="020B0604020202020204" pitchFamily="34" charset="0"/>
              </a:rPr>
              <a:t>Определить все роли</a:t>
            </a:r>
          </a:p>
          <a:p>
            <a:pPr marL="285750" lvl="0" indent="-285750">
              <a:buClr>
                <a:schemeClr val="accent2"/>
              </a:buClr>
              <a:buFont typeface="Wingdings" pitchFamily="2" charset="2"/>
              <a:buChar char="Ø"/>
            </a:pPr>
            <a:endParaRPr lang="ru-RU" sz="2400" dirty="0" smtClean="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r>
              <a:rPr lang="ru-RU" sz="2400" dirty="0">
                <a:solidFill>
                  <a:schemeClr val="tx1">
                    <a:lumMod val="65000"/>
                    <a:lumOff val="35000"/>
                  </a:schemeClr>
                </a:solidFill>
                <a:latin typeface="Arial" panose="020B0604020202020204" pitchFamily="34" charset="0"/>
                <a:cs typeface="Arial" panose="020B0604020202020204" pitchFamily="34" charset="0"/>
              </a:rPr>
              <a:t>Определить </a:t>
            </a:r>
            <a:r>
              <a:rPr lang="ru-RU" sz="2400" dirty="0" smtClean="0">
                <a:solidFill>
                  <a:schemeClr val="tx1">
                    <a:lumMod val="65000"/>
                    <a:lumOff val="35000"/>
                  </a:schemeClr>
                </a:solidFill>
                <a:latin typeface="Arial" panose="020B0604020202020204" pitchFamily="34" charset="0"/>
                <a:cs typeface="Arial" panose="020B0604020202020204" pitchFamily="34" charset="0"/>
              </a:rPr>
              <a:t>все обязанности</a:t>
            </a:r>
          </a:p>
          <a:p>
            <a:pPr marL="285750" lvl="0" indent="-285750">
              <a:buClr>
                <a:schemeClr val="accent2"/>
              </a:buClr>
              <a:buFont typeface="Wingdings" pitchFamily="2" charset="2"/>
              <a:buChar char="Ø"/>
            </a:pPr>
            <a:endParaRPr lang="ru-RU" sz="2400"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Clr>
                <a:schemeClr val="accent2"/>
              </a:buClr>
              <a:buFont typeface="Wingdings" pitchFamily="2" charset="2"/>
              <a:buChar char="Ø"/>
            </a:pPr>
            <a:r>
              <a:rPr lang="ru-RU" sz="2400" dirty="0" smtClean="0">
                <a:solidFill>
                  <a:schemeClr val="tx1">
                    <a:lumMod val="65000"/>
                    <a:lumOff val="35000"/>
                  </a:schemeClr>
                </a:solidFill>
                <a:latin typeface="Arial" panose="020B0604020202020204" pitchFamily="34" charset="0"/>
                <a:cs typeface="Arial" panose="020B0604020202020204" pitchFamily="34" charset="0"/>
              </a:rPr>
              <a:t>Определить все ответственности</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018323"/>
            <a:ext cx="6667500" cy="5000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978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500"/>
                                        <p:tgtEl>
                                          <p:spTgt spid="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0" end="10"/>
                                            </p:txEl>
                                          </p:spTgt>
                                        </p:tgtEl>
                                        <p:attrNameLst>
                                          <p:attrName>style.visibility</p:attrName>
                                        </p:attrNameLst>
                                      </p:cBhvr>
                                      <p:to>
                                        <p:strVal val="visible"/>
                                      </p:to>
                                    </p:set>
                                    <p:animEffect transition="in" filter="fade">
                                      <p:cBhvr>
                                        <p:cTn id="32" dur="500"/>
                                        <p:tgtEl>
                                          <p:spTgt spid="8">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55" y="404664"/>
            <a:ext cx="8326062" cy="584775"/>
          </a:xfrm>
          <a:prstGeom prst="rect">
            <a:avLst/>
          </a:prstGeom>
          <a:noFill/>
        </p:spPr>
        <p:txBody>
          <a:bodyPr wrap="none" rtlCol="0">
            <a:spAutoFit/>
          </a:bodyPr>
          <a:lstStyle/>
          <a:p>
            <a:r>
              <a:rPr lang="ru-RU" sz="3200" dirty="0" smtClean="0">
                <a:solidFill>
                  <a:schemeClr val="tx1">
                    <a:lumMod val="65000"/>
                    <a:lumOff val="35000"/>
                  </a:schemeClr>
                </a:solidFill>
                <a:latin typeface="Arial" panose="020B0604020202020204" pitchFamily="34" charset="0"/>
                <a:cs typeface="Arial" panose="020B0604020202020204" pitchFamily="34" charset="0"/>
              </a:rPr>
              <a:t>Традиционные подходы к разработке ПО</a:t>
            </a:r>
            <a:endParaRPr lang="en-US" sz="3000" dirty="0">
              <a:solidFill>
                <a:schemeClr val="tx1">
                  <a:lumMod val="65000"/>
                  <a:lumOff val="35000"/>
                </a:schemeClr>
              </a:solidFill>
              <a:effectLst>
                <a:outerShdw blurRad="38100" dist="38100" dir="2700000" algn="tl">
                  <a:srgbClr val="000000">
                    <a:alpha val="43137"/>
                  </a:srgbClr>
                </a:outerShdw>
              </a:effectLst>
            </a:endParaRPr>
          </a:p>
        </p:txBody>
      </p:sp>
      <p:sp>
        <p:nvSpPr>
          <p:cNvPr id="8" name="Rectangle 7"/>
          <p:cNvSpPr/>
          <p:nvPr/>
        </p:nvSpPr>
        <p:spPr>
          <a:xfrm>
            <a:off x="899592" y="1700808"/>
            <a:ext cx="6893768" cy="2677656"/>
          </a:xfrm>
          <a:prstGeom prst="rect">
            <a:avLst/>
          </a:prstGeom>
        </p:spPr>
        <p:txBody>
          <a:bodyPr wrap="square">
            <a:spAutoFit/>
          </a:bodyPr>
          <a:lstStyle/>
          <a:p>
            <a:pPr marL="285750" lvl="0" indent="-285750">
              <a:buClr>
                <a:schemeClr val="accent2"/>
              </a:buClr>
              <a:buFont typeface="Wingdings" pitchFamily="2" charset="2"/>
              <a:buChar char="Ø"/>
            </a:pPr>
            <a:r>
              <a:rPr lang="ru-RU" sz="2400" dirty="0"/>
              <a:t>Шаг 1: постановка </a:t>
            </a:r>
            <a:r>
              <a:rPr lang="ru-RU" sz="2400" dirty="0" smtClean="0"/>
              <a:t>задачи</a:t>
            </a:r>
          </a:p>
          <a:p>
            <a:pPr marL="285750" lvl="0" indent="-285750">
              <a:buClr>
                <a:schemeClr val="accent2"/>
              </a:buClr>
              <a:buFont typeface="Wingdings" pitchFamily="2" charset="2"/>
              <a:buChar char="Ø"/>
            </a:pPr>
            <a:endParaRPr lang="ru-RU" sz="2400" dirty="0"/>
          </a:p>
          <a:p>
            <a:pPr marL="285750" lvl="0" indent="-285750">
              <a:buClr>
                <a:schemeClr val="accent2"/>
              </a:buClr>
              <a:buFont typeface="Wingdings" pitchFamily="2" charset="2"/>
              <a:buChar char="Ø"/>
            </a:pPr>
            <a:r>
              <a:rPr lang="ru-RU" sz="2400" dirty="0" smtClean="0"/>
              <a:t>Шаг </a:t>
            </a:r>
            <a:r>
              <a:rPr lang="ru-RU" sz="2400" dirty="0"/>
              <a:t>2: </a:t>
            </a:r>
            <a:r>
              <a:rPr lang="ru-RU" sz="2400" dirty="0" smtClean="0"/>
              <a:t>написание </a:t>
            </a:r>
            <a:r>
              <a:rPr lang="ru-RU" sz="2400" dirty="0"/>
              <a:t>программы</a:t>
            </a:r>
          </a:p>
          <a:p>
            <a:pPr marL="285750" lvl="0" indent="-285750">
              <a:buClr>
                <a:schemeClr val="accent2"/>
              </a:buClr>
              <a:buFont typeface="Wingdings" pitchFamily="2" charset="2"/>
              <a:buChar char="Ø"/>
            </a:pPr>
            <a:endParaRPr lang="ru-RU" sz="2400" dirty="0" smtClean="0"/>
          </a:p>
          <a:p>
            <a:pPr marL="285750" lvl="0" indent="-285750">
              <a:buClr>
                <a:schemeClr val="accent2"/>
              </a:buClr>
              <a:buFont typeface="Wingdings" pitchFamily="2" charset="2"/>
              <a:buChar char="Ø"/>
            </a:pPr>
            <a:r>
              <a:rPr lang="ru-RU" sz="2400" dirty="0" smtClean="0"/>
              <a:t>Шаг </a:t>
            </a:r>
            <a:r>
              <a:rPr lang="ru-RU" sz="2400" dirty="0"/>
              <a:t>3: тестирование</a:t>
            </a:r>
          </a:p>
          <a:p>
            <a:pPr marL="285750" lvl="0" indent="-285750">
              <a:buClr>
                <a:schemeClr val="accent2"/>
              </a:buClr>
              <a:buFont typeface="Wingdings" pitchFamily="2" charset="2"/>
              <a:buChar char="Ø"/>
            </a:pPr>
            <a:endParaRPr lang="ru-RU" sz="2400" dirty="0" smtClean="0"/>
          </a:p>
          <a:p>
            <a:pPr marL="285750" lvl="0" indent="-285750">
              <a:buClr>
                <a:schemeClr val="accent2"/>
              </a:buClr>
              <a:buFont typeface="Wingdings" pitchFamily="2" charset="2"/>
              <a:buChar char="Ø"/>
            </a:pPr>
            <a:r>
              <a:rPr lang="ru-RU" sz="2400" dirty="0" smtClean="0"/>
              <a:t>Шаг </a:t>
            </a:r>
            <a:r>
              <a:rPr lang="en-US" sz="2400" dirty="0" smtClean="0"/>
              <a:t>4</a:t>
            </a:r>
            <a:r>
              <a:rPr lang="ru-RU" sz="2400" dirty="0" smtClean="0"/>
              <a:t>: готовое решение</a:t>
            </a:r>
          </a:p>
        </p:txBody>
      </p:sp>
    </p:spTree>
    <p:extLst>
      <p:ext uri="{BB962C8B-B14F-4D97-AF65-F5344CB8AC3E}">
        <p14:creationId xmlns:p14="http://schemas.microsoft.com/office/powerpoint/2010/main" val="302385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626361" y="2844064"/>
            <a:ext cx="1747090" cy="422318"/>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00" dirty="0">
                <a:solidFill>
                  <a:schemeClr val="tx1">
                    <a:lumMod val="65000"/>
                    <a:lumOff val="35000"/>
                  </a:schemeClr>
                </a:solidFill>
                <a:latin typeface="Aharoni" pitchFamily="2" charset="-79"/>
                <a:cs typeface="Aharoni" pitchFamily="2" charset="-79"/>
              </a:rPr>
              <a:t>Requirements</a:t>
            </a:r>
            <a:endParaRPr lang="ru-RU" sz="1300" dirty="0">
              <a:solidFill>
                <a:schemeClr val="tx1">
                  <a:lumMod val="65000"/>
                  <a:lumOff val="35000"/>
                </a:schemeClr>
              </a:solidFill>
              <a:latin typeface="Aharoni" pitchFamily="2" charset="-79"/>
              <a:cs typeface="Aharoni" pitchFamily="2" charset="-79"/>
            </a:endParaRPr>
          </a:p>
        </p:txBody>
      </p:sp>
      <p:sp>
        <p:nvSpPr>
          <p:cNvPr id="17" name="Rectangle 16"/>
          <p:cNvSpPr/>
          <p:nvPr/>
        </p:nvSpPr>
        <p:spPr>
          <a:xfrm>
            <a:off x="2662701" y="3612680"/>
            <a:ext cx="1612699" cy="422318"/>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00" dirty="0">
                <a:solidFill>
                  <a:schemeClr val="tx1">
                    <a:lumMod val="65000"/>
                    <a:lumOff val="35000"/>
                  </a:schemeClr>
                </a:solidFill>
                <a:latin typeface="Aharoni" pitchFamily="2" charset="-79"/>
                <a:cs typeface="Aharoni" pitchFamily="2" charset="-79"/>
              </a:rPr>
              <a:t>Construction/</a:t>
            </a:r>
          </a:p>
          <a:p>
            <a:pPr algn="ctr"/>
            <a:r>
              <a:rPr lang="en-US" sz="1300" dirty="0">
                <a:solidFill>
                  <a:schemeClr val="tx1">
                    <a:lumMod val="65000"/>
                    <a:lumOff val="35000"/>
                  </a:schemeClr>
                </a:solidFill>
                <a:latin typeface="Aharoni" pitchFamily="2" charset="-79"/>
                <a:cs typeface="Aharoni" pitchFamily="2" charset="-79"/>
              </a:rPr>
              <a:t>Implementation</a:t>
            </a:r>
            <a:endParaRPr lang="ru-RU" sz="1300" dirty="0">
              <a:solidFill>
                <a:schemeClr val="tx1">
                  <a:lumMod val="65000"/>
                  <a:lumOff val="35000"/>
                </a:schemeClr>
              </a:solidFill>
              <a:latin typeface="Aharoni" pitchFamily="2" charset="-79"/>
              <a:cs typeface="Aharoni" pitchFamily="2" charset="-79"/>
            </a:endParaRPr>
          </a:p>
        </p:txBody>
      </p:sp>
      <p:sp>
        <p:nvSpPr>
          <p:cNvPr id="18" name="Rectangle 17"/>
          <p:cNvSpPr/>
          <p:nvPr/>
        </p:nvSpPr>
        <p:spPr>
          <a:xfrm>
            <a:off x="3641347" y="4381296"/>
            <a:ext cx="1747090" cy="422318"/>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00" dirty="0">
                <a:solidFill>
                  <a:schemeClr val="tx1">
                    <a:lumMod val="65000"/>
                    <a:lumOff val="35000"/>
                  </a:schemeClr>
                </a:solidFill>
                <a:latin typeface="Aharoni" pitchFamily="2" charset="-79"/>
                <a:cs typeface="Aharoni" pitchFamily="2" charset="-79"/>
              </a:rPr>
              <a:t>Testing</a:t>
            </a:r>
            <a:endParaRPr lang="ru-RU" sz="1300" dirty="0">
              <a:solidFill>
                <a:schemeClr val="tx1">
                  <a:lumMod val="65000"/>
                  <a:lumOff val="35000"/>
                </a:schemeClr>
              </a:solidFill>
              <a:latin typeface="Aharoni" pitchFamily="2" charset="-79"/>
              <a:cs typeface="Aharoni" pitchFamily="2" charset="-79"/>
            </a:endParaRPr>
          </a:p>
        </p:txBody>
      </p:sp>
      <p:sp>
        <p:nvSpPr>
          <p:cNvPr id="19" name="Rectangle 18"/>
          <p:cNvSpPr/>
          <p:nvPr/>
        </p:nvSpPr>
        <p:spPr>
          <a:xfrm>
            <a:off x="4821987" y="5159344"/>
            <a:ext cx="1747090" cy="422318"/>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00" dirty="0">
                <a:solidFill>
                  <a:schemeClr val="tx1">
                    <a:lumMod val="65000"/>
                    <a:lumOff val="35000"/>
                  </a:schemeClr>
                </a:solidFill>
                <a:latin typeface="Aharoni" pitchFamily="2" charset="-79"/>
                <a:cs typeface="Aharoni" pitchFamily="2" charset="-79"/>
              </a:rPr>
              <a:t>Deployment</a:t>
            </a:r>
            <a:endParaRPr lang="ru-RU" sz="1300" dirty="0">
              <a:solidFill>
                <a:schemeClr val="tx1">
                  <a:lumMod val="65000"/>
                  <a:lumOff val="35000"/>
                </a:schemeClr>
              </a:solidFill>
              <a:latin typeface="Aharoni" pitchFamily="2" charset="-79"/>
              <a:cs typeface="Aharoni" pitchFamily="2" charset="-79"/>
            </a:endParaRPr>
          </a:p>
        </p:txBody>
      </p:sp>
      <p:sp>
        <p:nvSpPr>
          <p:cNvPr id="20" name="Rectangle 19"/>
          <p:cNvSpPr/>
          <p:nvPr/>
        </p:nvSpPr>
        <p:spPr>
          <a:xfrm>
            <a:off x="5695532" y="5968406"/>
            <a:ext cx="1747090" cy="422318"/>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00" dirty="0">
                <a:solidFill>
                  <a:schemeClr val="tx1">
                    <a:lumMod val="65000"/>
                    <a:lumOff val="35000"/>
                  </a:schemeClr>
                </a:solidFill>
                <a:latin typeface="Aharoni" pitchFamily="2" charset="-79"/>
                <a:cs typeface="Aharoni" pitchFamily="2" charset="-79"/>
              </a:rPr>
              <a:t>Support</a:t>
            </a:r>
            <a:endParaRPr lang="ru-RU" sz="1300" dirty="0">
              <a:solidFill>
                <a:schemeClr val="tx1">
                  <a:lumMod val="65000"/>
                  <a:lumOff val="35000"/>
                </a:schemeClr>
              </a:solidFill>
              <a:latin typeface="Aharoni" pitchFamily="2" charset="-79"/>
              <a:cs typeface="Aharoni" pitchFamily="2" charset="-79"/>
            </a:endParaRPr>
          </a:p>
        </p:txBody>
      </p:sp>
      <p:sp>
        <p:nvSpPr>
          <p:cNvPr id="48" name="Rectangle 47"/>
          <p:cNvSpPr/>
          <p:nvPr/>
        </p:nvSpPr>
        <p:spPr>
          <a:xfrm>
            <a:off x="611560" y="2132856"/>
            <a:ext cx="1747090" cy="422318"/>
          </a:xfrm>
          <a:prstGeom prst="rect">
            <a:avLst/>
          </a:prstGeom>
          <a:noFill/>
          <a:ln w="12700">
            <a:solidFill>
              <a:schemeClr val="tx1">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00" dirty="0">
                <a:solidFill>
                  <a:schemeClr val="tx1">
                    <a:lumMod val="65000"/>
                    <a:lumOff val="35000"/>
                  </a:schemeClr>
                </a:solidFill>
                <a:latin typeface="Aharoni" pitchFamily="2" charset="-79"/>
                <a:cs typeface="Aharoni" pitchFamily="2" charset="-79"/>
              </a:rPr>
              <a:t>Definition Study/Analysis</a:t>
            </a:r>
            <a:endParaRPr lang="ru-RU" sz="1300" dirty="0">
              <a:solidFill>
                <a:schemeClr val="tx1">
                  <a:lumMod val="65000"/>
                  <a:lumOff val="35000"/>
                </a:schemeClr>
              </a:solidFill>
              <a:latin typeface="Aharoni" pitchFamily="2" charset="-79"/>
              <a:cs typeface="Aharoni" pitchFamily="2" charset="-79"/>
            </a:endParaRPr>
          </a:p>
        </p:txBody>
      </p:sp>
      <p:cxnSp>
        <p:nvCxnSpPr>
          <p:cNvPr id="3" name="Curved Connector 2"/>
          <p:cNvCxnSpPr>
            <a:stCxn id="48" idx="3"/>
            <a:endCxn id="16" idx="3"/>
          </p:cNvCxnSpPr>
          <p:nvPr/>
        </p:nvCxnSpPr>
        <p:spPr>
          <a:xfrm>
            <a:off x="2358650" y="2344015"/>
            <a:ext cx="1014801" cy="711208"/>
          </a:xfrm>
          <a:prstGeom prst="curvedConnector3">
            <a:avLst>
              <a:gd name="adj1" fmla="val 122527"/>
            </a:avLst>
          </a:prstGeom>
          <a:ln w="12700">
            <a:solidFill>
              <a:schemeClr val="tx1">
                <a:lumMod val="50000"/>
                <a:lumOff val="50000"/>
              </a:schemeClr>
            </a:solidFill>
            <a:tailEnd type="arrow"/>
          </a:ln>
          <a:effectLst/>
        </p:spPr>
        <p:style>
          <a:lnRef idx="2">
            <a:schemeClr val="accent5"/>
          </a:lnRef>
          <a:fillRef idx="0">
            <a:schemeClr val="accent5"/>
          </a:fillRef>
          <a:effectRef idx="1">
            <a:schemeClr val="accent5"/>
          </a:effectRef>
          <a:fontRef idx="minor">
            <a:schemeClr val="tx1"/>
          </a:fontRef>
        </p:style>
      </p:cxnSp>
      <p:cxnSp>
        <p:nvCxnSpPr>
          <p:cNvPr id="49" name="Curved Connector 48"/>
          <p:cNvCxnSpPr>
            <a:stCxn id="16" idx="3"/>
            <a:endCxn id="17" idx="3"/>
          </p:cNvCxnSpPr>
          <p:nvPr/>
        </p:nvCxnSpPr>
        <p:spPr>
          <a:xfrm>
            <a:off x="3373451" y="3055223"/>
            <a:ext cx="901949" cy="768616"/>
          </a:xfrm>
          <a:prstGeom prst="curvedConnector3">
            <a:avLst>
              <a:gd name="adj1" fmla="val 125345"/>
            </a:avLst>
          </a:prstGeom>
          <a:ln w="12700">
            <a:solidFill>
              <a:schemeClr val="tx1">
                <a:lumMod val="50000"/>
                <a:lumOff val="50000"/>
              </a:schemeClr>
            </a:solidFill>
            <a:tailEnd type="arrow"/>
          </a:ln>
          <a:effectLst/>
        </p:spPr>
        <p:style>
          <a:lnRef idx="2">
            <a:schemeClr val="accent5"/>
          </a:lnRef>
          <a:fillRef idx="0">
            <a:schemeClr val="accent5"/>
          </a:fillRef>
          <a:effectRef idx="1">
            <a:schemeClr val="accent5"/>
          </a:effectRef>
          <a:fontRef idx="minor">
            <a:schemeClr val="tx1"/>
          </a:fontRef>
        </p:style>
      </p:cxnSp>
      <p:cxnSp>
        <p:nvCxnSpPr>
          <p:cNvPr id="50" name="Curved Connector 49"/>
          <p:cNvCxnSpPr>
            <a:stCxn id="17" idx="3"/>
            <a:endCxn id="18" idx="3"/>
          </p:cNvCxnSpPr>
          <p:nvPr/>
        </p:nvCxnSpPr>
        <p:spPr>
          <a:xfrm>
            <a:off x="4275400" y="3823839"/>
            <a:ext cx="1113037" cy="768616"/>
          </a:xfrm>
          <a:prstGeom prst="curvedConnector3">
            <a:avLst>
              <a:gd name="adj1" fmla="val 120538"/>
            </a:avLst>
          </a:prstGeom>
          <a:ln w="12700">
            <a:solidFill>
              <a:schemeClr val="tx1">
                <a:lumMod val="50000"/>
                <a:lumOff val="50000"/>
              </a:schemeClr>
            </a:solidFill>
            <a:tailEnd type="arrow"/>
          </a:ln>
          <a:effectLst/>
        </p:spPr>
        <p:style>
          <a:lnRef idx="2">
            <a:schemeClr val="accent5"/>
          </a:lnRef>
          <a:fillRef idx="0">
            <a:schemeClr val="accent5"/>
          </a:fillRef>
          <a:effectRef idx="1">
            <a:schemeClr val="accent5"/>
          </a:effectRef>
          <a:fontRef idx="minor">
            <a:schemeClr val="tx1"/>
          </a:fontRef>
        </p:style>
      </p:cxnSp>
      <p:cxnSp>
        <p:nvCxnSpPr>
          <p:cNvPr id="53" name="Curved Connector 52"/>
          <p:cNvCxnSpPr>
            <a:stCxn id="18" idx="3"/>
            <a:endCxn id="19" idx="3"/>
          </p:cNvCxnSpPr>
          <p:nvPr/>
        </p:nvCxnSpPr>
        <p:spPr>
          <a:xfrm>
            <a:off x="5388437" y="4592455"/>
            <a:ext cx="1180640" cy="778048"/>
          </a:xfrm>
          <a:prstGeom prst="curvedConnector3">
            <a:avLst>
              <a:gd name="adj1" fmla="val 119362"/>
            </a:avLst>
          </a:prstGeom>
          <a:ln w="12700">
            <a:solidFill>
              <a:schemeClr val="tx1">
                <a:lumMod val="50000"/>
                <a:lumOff val="50000"/>
              </a:schemeClr>
            </a:solidFill>
            <a:tailEnd type="arrow"/>
          </a:ln>
          <a:effectLst/>
        </p:spPr>
        <p:style>
          <a:lnRef idx="2">
            <a:schemeClr val="accent5"/>
          </a:lnRef>
          <a:fillRef idx="0">
            <a:schemeClr val="accent5"/>
          </a:fillRef>
          <a:effectRef idx="1">
            <a:schemeClr val="accent5"/>
          </a:effectRef>
          <a:fontRef idx="minor">
            <a:schemeClr val="tx1"/>
          </a:fontRef>
        </p:style>
      </p:cxnSp>
      <p:cxnSp>
        <p:nvCxnSpPr>
          <p:cNvPr id="56" name="Curved Connector 55"/>
          <p:cNvCxnSpPr>
            <a:stCxn id="19" idx="3"/>
            <a:endCxn id="20" idx="3"/>
          </p:cNvCxnSpPr>
          <p:nvPr/>
        </p:nvCxnSpPr>
        <p:spPr>
          <a:xfrm>
            <a:off x="6569077" y="5370503"/>
            <a:ext cx="873545" cy="809062"/>
          </a:xfrm>
          <a:prstGeom prst="curvedConnector3">
            <a:avLst>
              <a:gd name="adj1" fmla="val 126169"/>
            </a:avLst>
          </a:prstGeom>
          <a:ln w="12700">
            <a:solidFill>
              <a:schemeClr val="tx1">
                <a:lumMod val="50000"/>
                <a:lumOff val="50000"/>
              </a:schemeClr>
            </a:solidFill>
            <a:tailEnd type="arrow"/>
          </a:ln>
          <a:effectLst/>
        </p:spPr>
        <p:style>
          <a:lnRef idx="2">
            <a:schemeClr val="accent5"/>
          </a:lnRef>
          <a:fillRef idx="0">
            <a:schemeClr val="accent5"/>
          </a:fillRef>
          <a:effectRef idx="1">
            <a:schemeClr val="accent5"/>
          </a:effectRef>
          <a:fontRef idx="minor">
            <a:schemeClr val="tx1"/>
          </a:fontRef>
        </p:style>
      </p:cxnSp>
      <p:sp>
        <p:nvSpPr>
          <p:cNvPr id="21" name="TextBox 20"/>
          <p:cNvSpPr txBox="1"/>
          <p:nvPr/>
        </p:nvSpPr>
        <p:spPr>
          <a:xfrm>
            <a:off x="3093152" y="188640"/>
            <a:ext cx="3016340" cy="584775"/>
          </a:xfrm>
          <a:prstGeom prst="rect">
            <a:avLst/>
          </a:prstGeom>
          <a:noFill/>
        </p:spPr>
        <p:txBody>
          <a:bodyPr wrap="none" rtlCol="0">
            <a:spAutoFit/>
          </a:bodyPr>
          <a:lstStyle/>
          <a:p>
            <a:pPr algn="ctr"/>
            <a:r>
              <a:rPr lang="en-US" sz="3200" dirty="0" smtClean="0">
                <a:solidFill>
                  <a:schemeClr val="tx1">
                    <a:lumMod val="50000"/>
                    <a:lumOff val="50000"/>
                  </a:schemeClr>
                </a:solidFill>
                <a:latin typeface="Arial" panose="020B0604020202020204" pitchFamily="34" charset="0"/>
                <a:cs typeface="Arial" panose="020B0604020202020204" pitchFamily="34" charset="0"/>
              </a:rPr>
              <a:t>Waterfall model</a:t>
            </a:r>
            <a:endParaRPr lang="en-US" sz="3000" dirty="0">
              <a:solidFill>
                <a:schemeClr val="tx1">
                  <a:lumMod val="50000"/>
                  <a:lumOff val="50000"/>
                </a:schemeClr>
              </a:solidFill>
            </a:endParaRPr>
          </a:p>
        </p:txBody>
      </p:sp>
      <p:sp>
        <p:nvSpPr>
          <p:cNvPr id="33" name="Rectangle 32"/>
          <p:cNvSpPr/>
          <p:nvPr/>
        </p:nvSpPr>
        <p:spPr>
          <a:xfrm>
            <a:off x="467544" y="1210627"/>
            <a:ext cx="7321996" cy="369332"/>
          </a:xfrm>
          <a:prstGeom prst="rect">
            <a:avLst/>
          </a:prstGeom>
        </p:spPr>
        <p:txBody>
          <a:bodyPr wrap="square">
            <a:spAutoFit/>
          </a:bodyPr>
          <a:lstStyle/>
          <a:p>
            <a:r>
              <a:rPr lang="en-US" dirty="0" smtClean="0"/>
              <a:t>Each </a:t>
            </a:r>
            <a:r>
              <a:rPr lang="en-US" dirty="0"/>
              <a:t>phase must be completed fully before the next phase can begin. </a:t>
            </a:r>
          </a:p>
        </p:txBody>
      </p:sp>
    </p:spTree>
    <p:extLst>
      <p:ext uri="{BB962C8B-B14F-4D97-AF65-F5344CB8AC3E}">
        <p14:creationId xmlns:p14="http://schemas.microsoft.com/office/powerpoint/2010/main" val="4260235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260648"/>
            <a:ext cx="8229600" cy="1143000"/>
          </a:xfrm>
        </p:spPr>
        <p:txBody>
          <a:bodyPr>
            <a:normAutofit fontScale="90000"/>
          </a:bodyPr>
          <a:lstStyle/>
          <a:p>
            <a:r>
              <a:rPr lang="en-US" sz="3600" dirty="0">
                <a:solidFill>
                  <a:schemeClr val="tx1">
                    <a:lumMod val="50000"/>
                    <a:lumOff val="50000"/>
                  </a:schemeClr>
                </a:solidFill>
                <a:latin typeface="Arial" panose="020B0604020202020204" pitchFamily="34" charset="0"/>
                <a:cs typeface="Arial" panose="020B0604020202020204" pitchFamily="34" charset="0"/>
              </a:rPr>
              <a:t>Waterfall model</a:t>
            </a:r>
            <a:r>
              <a:rPr lang="en-US" dirty="0">
                <a:solidFill>
                  <a:schemeClr val="tx1">
                    <a:lumMod val="50000"/>
                    <a:lumOff val="50000"/>
                  </a:schemeClr>
                </a:solidFill>
              </a:rPr>
              <a:t/>
            </a:r>
            <a:br>
              <a:rPr lang="en-US" dirty="0">
                <a:solidFill>
                  <a:schemeClr val="tx1">
                    <a:lumMod val="50000"/>
                    <a:lumOff val="50000"/>
                  </a:schemeClr>
                </a:solidFill>
              </a:rPr>
            </a:br>
            <a:endParaRPr lang="en-US" dirty="0"/>
          </a:p>
        </p:txBody>
      </p:sp>
      <p:sp>
        <p:nvSpPr>
          <p:cNvPr id="3" name="Content Placeholder 2"/>
          <p:cNvSpPr>
            <a:spLocks noGrp="1"/>
          </p:cNvSpPr>
          <p:nvPr>
            <p:ph idx="1"/>
          </p:nvPr>
        </p:nvSpPr>
        <p:spPr>
          <a:xfrm>
            <a:off x="457200" y="908720"/>
            <a:ext cx="8229600" cy="5217443"/>
          </a:xfrm>
        </p:spPr>
        <p:txBody>
          <a:bodyPr>
            <a:normAutofit fontScale="55000" lnSpcReduction="20000"/>
          </a:bodyPr>
          <a:lstStyle/>
          <a:p>
            <a:pPr marL="0" indent="0">
              <a:buNone/>
            </a:pPr>
            <a:r>
              <a:rPr lang="en-US" b="1" dirty="0"/>
              <a:t>Advantages of waterfall model:</a:t>
            </a:r>
            <a:br>
              <a:rPr lang="en-US" b="1" dirty="0"/>
            </a:br>
            <a:endParaRPr lang="en-US" dirty="0"/>
          </a:p>
          <a:p>
            <a:r>
              <a:rPr lang="en-US" dirty="0"/>
              <a:t>This model is simple and easy to understand and use.</a:t>
            </a:r>
          </a:p>
          <a:p>
            <a:r>
              <a:rPr lang="en-US" dirty="0"/>
              <a:t>It is easy to manage due to the rigidity of the model – each phase has specific deliverables and a review process.</a:t>
            </a:r>
          </a:p>
          <a:p>
            <a:r>
              <a:rPr lang="en-US" dirty="0"/>
              <a:t>In this model phases are processed and completed one at a time. Phases do not overlap.</a:t>
            </a:r>
          </a:p>
          <a:p>
            <a:r>
              <a:rPr lang="en-US" dirty="0"/>
              <a:t>Waterfall model works well for smaller projects where requirements are very well understood</a:t>
            </a:r>
            <a:r>
              <a:rPr lang="en-US" dirty="0" smtClean="0"/>
              <a:t>.</a:t>
            </a:r>
          </a:p>
          <a:p>
            <a:pPr marL="0" indent="0">
              <a:buNone/>
            </a:pPr>
            <a:endParaRPr lang="en-US" dirty="0"/>
          </a:p>
          <a:p>
            <a:pPr marL="0" indent="0">
              <a:buNone/>
            </a:pPr>
            <a:endParaRPr lang="en-US" dirty="0"/>
          </a:p>
          <a:p>
            <a:pPr marL="0" indent="0">
              <a:buNone/>
            </a:pPr>
            <a:r>
              <a:rPr lang="en-US" b="1" dirty="0"/>
              <a:t> Disadvantages of waterfall model:</a:t>
            </a:r>
            <a:endParaRPr lang="en-US" dirty="0"/>
          </a:p>
          <a:p>
            <a:r>
              <a:rPr lang="en-US" dirty="0"/>
              <a:t>Once an application is in </a:t>
            </a:r>
            <a:r>
              <a:rPr lang="en-US" dirty="0" smtClean="0"/>
              <a:t>the testing stage</a:t>
            </a:r>
            <a:r>
              <a:rPr lang="en-US" dirty="0"/>
              <a:t>, it is very difficult to go back and change something that was not well-thought out in the concept stage.</a:t>
            </a:r>
          </a:p>
          <a:p>
            <a:r>
              <a:rPr lang="en-US" dirty="0"/>
              <a:t>No working software is produced until late during the life cycle.</a:t>
            </a:r>
          </a:p>
          <a:p>
            <a:r>
              <a:rPr lang="en-US" dirty="0"/>
              <a:t>High amounts of risk and uncertainty.</a:t>
            </a:r>
          </a:p>
          <a:p>
            <a:r>
              <a:rPr lang="en-US" dirty="0"/>
              <a:t>Not a good model for complex and object-oriented projects.</a:t>
            </a:r>
          </a:p>
          <a:p>
            <a:r>
              <a:rPr lang="en-US" dirty="0"/>
              <a:t>Poor model for long and ongoing projects.</a:t>
            </a:r>
          </a:p>
          <a:p>
            <a:r>
              <a:rPr lang="en-US" dirty="0"/>
              <a:t>Not suitable for the projects where requirements are at a moderate to high risk of changing.</a:t>
            </a:r>
          </a:p>
          <a:p>
            <a:endParaRPr lang="en-US" dirty="0"/>
          </a:p>
        </p:txBody>
      </p:sp>
    </p:spTree>
    <p:extLst>
      <p:ext uri="{BB962C8B-B14F-4D97-AF65-F5344CB8AC3E}">
        <p14:creationId xmlns:p14="http://schemas.microsoft.com/office/powerpoint/2010/main" val="306988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1746" y="188640"/>
            <a:ext cx="1776448" cy="646331"/>
          </a:xfrm>
          <a:prstGeom prst="rect">
            <a:avLst/>
          </a:prstGeom>
          <a:noFill/>
        </p:spPr>
        <p:txBody>
          <a:bodyPr wrap="none" rtlCol="0">
            <a:spAutoFit/>
          </a:bodyPr>
          <a:lstStyle/>
          <a:p>
            <a:pPr algn="ctr"/>
            <a:r>
              <a:rPr lang="en-US" sz="3600" dirty="0" smtClean="0">
                <a:solidFill>
                  <a:schemeClr val="tx1">
                    <a:lumMod val="50000"/>
                    <a:lumOff val="50000"/>
                  </a:schemeClr>
                </a:solidFill>
              </a:rPr>
              <a:t>V-model</a:t>
            </a:r>
            <a:endParaRPr lang="en-US" sz="3600" dirty="0">
              <a:solidFill>
                <a:schemeClr val="tx1">
                  <a:lumMod val="50000"/>
                  <a:lumOff val="50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977657"/>
            <a:ext cx="6512724" cy="4103016"/>
          </a:xfrm>
          <a:prstGeom prst="rect">
            <a:avLst/>
          </a:prstGeom>
        </p:spPr>
      </p:pic>
      <p:sp>
        <p:nvSpPr>
          <p:cNvPr id="5" name="TextBox 4"/>
          <p:cNvSpPr txBox="1"/>
          <p:nvPr/>
        </p:nvSpPr>
        <p:spPr>
          <a:xfrm>
            <a:off x="827584" y="834971"/>
            <a:ext cx="8208912" cy="923330"/>
          </a:xfrm>
          <a:prstGeom prst="rect">
            <a:avLst/>
          </a:prstGeom>
          <a:noFill/>
        </p:spPr>
        <p:txBody>
          <a:bodyPr wrap="square" rtlCol="0">
            <a:spAutoFit/>
          </a:bodyPr>
          <a:lstStyle/>
          <a:p>
            <a:r>
              <a:rPr lang="en-US" dirty="0"/>
              <a:t>Each phase must be completed before the next phase begins.  </a:t>
            </a:r>
            <a:endParaRPr lang="en-US" dirty="0" smtClean="0"/>
          </a:p>
          <a:p>
            <a:r>
              <a:rPr lang="en-US" dirty="0" smtClean="0"/>
              <a:t>Testing </a:t>
            </a:r>
            <a:r>
              <a:rPr lang="en-US" dirty="0"/>
              <a:t>of the product is planned in parallel with a corresponding phase of development</a:t>
            </a:r>
          </a:p>
        </p:txBody>
      </p:sp>
    </p:spTree>
    <p:extLst>
      <p:ext uri="{BB962C8B-B14F-4D97-AF65-F5344CB8AC3E}">
        <p14:creationId xmlns:p14="http://schemas.microsoft.com/office/powerpoint/2010/main" val="1148965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3408</TotalTime>
  <Words>1444</Words>
  <Application>Microsoft Office PowerPoint</Application>
  <PresentationFormat>Экран (4:3)</PresentationFormat>
  <Paragraphs>265</Paragraphs>
  <Slides>27</Slides>
  <Notes>0</Notes>
  <HiddenSlides>1</HiddenSlides>
  <MMClips>0</MMClips>
  <ScaleCrop>false</ScaleCrop>
  <HeadingPairs>
    <vt:vector size="4" baseType="variant">
      <vt:variant>
        <vt:lpstr>Тема</vt:lpstr>
      </vt:variant>
      <vt:variant>
        <vt:i4>1</vt:i4>
      </vt:variant>
      <vt:variant>
        <vt:lpstr>Заголовки слайдов</vt:lpstr>
      </vt:variant>
      <vt:variant>
        <vt:i4>27</vt:i4>
      </vt:variant>
    </vt:vector>
  </HeadingPairs>
  <TitlesOfParts>
    <vt:vector size="28"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Waterfall model </vt:lpstr>
      <vt:lpstr>Презентация PowerPoint</vt:lpstr>
      <vt:lpstr>V-model</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 Kaduk</dc:creator>
  <cp:lastModifiedBy>Anka</cp:lastModifiedBy>
  <cp:revision>293</cp:revision>
  <dcterms:created xsi:type="dcterms:W3CDTF">2006-08-16T00:00:00Z</dcterms:created>
  <dcterms:modified xsi:type="dcterms:W3CDTF">2014-12-15T21:50:02Z</dcterms:modified>
</cp:coreProperties>
</file>