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80" r:id="rId2"/>
    <p:sldId id="300" r:id="rId3"/>
    <p:sldId id="308" r:id="rId4"/>
    <p:sldId id="301" r:id="rId5"/>
    <p:sldId id="309" r:id="rId6"/>
    <p:sldId id="281" r:id="rId7"/>
    <p:sldId id="311" r:id="rId8"/>
    <p:sldId id="310" r:id="rId9"/>
    <p:sldId id="312" r:id="rId10"/>
    <p:sldId id="313" r:id="rId11"/>
    <p:sldId id="314" r:id="rId12"/>
    <p:sldId id="315" r:id="rId13"/>
    <p:sldId id="319" r:id="rId14"/>
    <p:sldId id="318" r:id="rId15"/>
    <p:sldId id="320" r:id="rId16"/>
    <p:sldId id="321"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78041" autoAdjust="0"/>
  </p:normalViewPr>
  <p:slideViewPr>
    <p:cSldViewPr>
      <p:cViewPr varScale="1">
        <p:scale>
          <a:sx n="68" d="100"/>
          <a:sy n="68" d="100"/>
        </p:scale>
        <p:origin x="-15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22-Dec-14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a:t>
            </a: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smtClean="0">
                <a:solidFill>
                  <a:schemeClr val="tx1"/>
                </a:solidFill>
                <a:latin typeface="+mn-lt"/>
                <a:ea typeface="+mn-ea"/>
                <a:cs typeface="+mn-cs"/>
              </a:rPr>
              <a:t>TEST</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r>
              <a:rPr lang="en-US" sz="1200" b="0" i="0" kern="1200" dirty="0" smtClean="0">
                <a:solidFill>
                  <a:schemeClr val="tx1"/>
                </a:solidFill>
                <a:latin typeface="+mn-lt"/>
                <a:ea typeface="+mn-ea"/>
                <a:cs typeface="+mn-cs"/>
              </a:rPr>
              <a:t>-----------------------------------------------------------------------------------------------------------</a:t>
            </a:r>
          </a:p>
          <a:p>
            <a:endParaRPr lang="en-US" baseline="0" dirty="0" smtClean="0"/>
          </a:p>
          <a:p>
            <a:r>
              <a:rPr lang="en-US" baseline="0" dirty="0" smtClean="0"/>
              <a:t>Question 4</a:t>
            </a:r>
          </a:p>
          <a:p>
            <a:endParaRPr lang="en-US" baseline="0" dirty="0" smtClean="0"/>
          </a:p>
          <a:p>
            <a:r>
              <a:rPr lang="en-US" baseline="0" dirty="0" smtClean="0"/>
              <a:t>Error guessing:</a:t>
            </a:r>
          </a:p>
          <a:p>
            <a:r>
              <a:rPr lang="en-US" baseline="0" dirty="0" smtClean="0"/>
              <a:t>A Supplements formal test design technologies</a:t>
            </a:r>
          </a:p>
          <a:p>
            <a:r>
              <a:rPr lang="en-US" baseline="0" dirty="0" smtClean="0"/>
              <a:t>B Can only be used in component, integration and system testing</a:t>
            </a:r>
          </a:p>
          <a:p>
            <a:r>
              <a:rPr lang="en-US" baseline="0" dirty="0" smtClean="0"/>
              <a:t>C Is only performed in user acceptance testing</a:t>
            </a:r>
          </a:p>
          <a:p>
            <a:r>
              <a:rPr lang="en-US" baseline="0" dirty="0" smtClean="0"/>
              <a:t>D Is not repeatable and should not be used</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endParaRPr lang="en-US"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 Для получения дополнительной информации о характеристиках качества программного обеспечения смотрите  стандарт ISO 9126 «Информационная технология. Оценка программного продукта»  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 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a:p>
            <a:r>
              <a:rPr lang="ru-RU" dirty="0" smtClean="0"/>
              <a:t>Анекдот</a:t>
            </a:r>
            <a:r>
              <a:rPr lang="ru-RU" baseline="0" dirty="0" smtClean="0"/>
              <a:t> про </a:t>
            </a:r>
            <a:r>
              <a:rPr lang="ru-RU" baseline="0" dirty="0" err="1" smtClean="0"/>
              <a:t>дебагинг</a:t>
            </a:r>
            <a:r>
              <a:rPr lang="ru-RU" baseline="0" dirty="0" smtClean="0"/>
              <a:t>:</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22-Dec-14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22-Dec-14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22-Dec-14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22-Dec-14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istqb.org/downloads/viewcategory/20.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4" Type="http://schemas.openxmlformats.org/officeDocument/2006/relationships/hyperlink" Target="http://www.software-testing.r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a:t>
            </a:r>
            <a:r>
              <a:rPr lang="en-US" sz="3500" dirty="0" smtClean="0">
                <a:solidFill>
                  <a:schemeClr val="tx1">
                    <a:lumMod val="65000"/>
                    <a:lumOff val="35000"/>
                  </a:schemeClr>
                </a:solidFill>
                <a:effectLst>
                  <a:outerShdw blurRad="38100" dist="38100" dir="2700000" algn="tl">
                    <a:srgbClr val="000000">
                      <a:alpha val="43137"/>
                    </a:srgbClr>
                  </a:outerShdw>
                </a:effectLst>
              </a:rPr>
              <a:t>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a:t>
            </a:r>
            <a:r>
              <a:rPr lang="en-US" dirty="0" smtClean="0"/>
              <a:t>the </a:t>
            </a:r>
            <a:r>
              <a:rPr lang="en-US" dirty="0" smtClean="0"/>
              <a:t>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t>
            </a:r>
            <a:r>
              <a:rPr lang="en-US" dirty="0" smtClean="0"/>
              <a:t>a </a:t>
            </a:r>
            <a:r>
              <a:rPr lang="en-US" dirty="0" smtClean="0"/>
              <a:t>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t>
            </a:r>
            <a:r>
              <a:rPr lang="en-US" dirty="0" smtClean="0"/>
              <a:t>an </a:t>
            </a:r>
            <a:r>
              <a:rPr lang="en-US" dirty="0" smtClean="0"/>
              <a:t>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a:t>
            </a:r>
            <a:r>
              <a:rPr lang="en-US" u="sng" dirty="0" smtClean="0"/>
              <a:t>case</a:t>
            </a:r>
            <a:r>
              <a:rPr lang="en-US" u="sng" dirty="0" smtClean="0"/>
              <a:t> </a:t>
            </a:r>
            <a:r>
              <a:rPr lang="en-US" dirty="0" smtClean="0"/>
              <a:t>- </a:t>
            </a:r>
            <a:r>
              <a:rPr lang="en-US" dirty="0" smtClean="0"/>
              <a:t>a </a:t>
            </a:r>
            <a:r>
              <a:rPr lang="en-US" dirty="0" smtClean="0"/>
              <a:t>set of input values, execution preconditions, expected results and execution </a:t>
            </a:r>
            <a:r>
              <a:rPr lang="en-US" dirty="0" smtClean="0"/>
              <a:t>post conditions</a:t>
            </a:r>
            <a:r>
              <a:rPr lang="en-US" dirty="0" smtClean="0"/>
              <a:t>,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a:t>
            </a:r>
            <a:r>
              <a:rPr lang="en-US" dirty="0" smtClean="0"/>
              <a:t>the </a:t>
            </a:r>
            <a:r>
              <a:rPr lang="en-US" dirty="0" smtClean="0"/>
              <a:t>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a:t>
            </a:r>
            <a:r>
              <a:rPr lang="en-US" u="sng" dirty="0" smtClean="0"/>
              <a:t>objective</a:t>
            </a:r>
            <a:r>
              <a:rPr lang="en-US" u="sng" dirty="0" smtClean="0"/>
              <a:t> </a:t>
            </a:r>
            <a:r>
              <a:rPr lang="en-US" dirty="0" smtClean="0"/>
              <a:t>- </a:t>
            </a:r>
            <a:r>
              <a:rPr lang="en-US" dirty="0" smtClean="0"/>
              <a:t>a </a:t>
            </a:r>
            <a:r>
              <a:rPr lang="en-US" dirty="0" smtClean="0"/>
              <a:t>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a:t>
            </a:r>
            <a:r>
              <a:rPr lang="en-US" sz="3500" dirty="0" smtClean="0">
                <a:solidFill>
                  <a:schemeClr val="tx1">
                    <a:lumMod val="65000"/>
                    <a:lumOff val="35000"/>
                  </a:schemeClr>
                </a:solidFill>
                <a:effectLst>
                  <a:outerShdw blurRad="38100" dist="38100" dir="2700000" algn="tl">
                    <a:srgbClr val="000000">
                      <a:alpha val="43137"/>
                    </a:srgbClr>
                  </a:outerShdw>
                </a:effectLst>
              </a:rPr>
              <a:t>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a:t>
            </a:r>
            <a:r>
              <a:rPr lang="en-US" sz="3500" dirty="0" smtClean="0">
                <a:solidFill>
                  <a:schemeClr val="tx1">
                    <a:lumMod val="65000"/>
                    <a:lumOff val="35000"/>
                  </a:schemeClr>
                </a:solidFill>
                <a:effectLst>
                  <a:outerShdw blurRad="38100" dist="38100" dir="2700000" algn="tl">
                    <a:srgbClr val="000000">
                      <a:alpha val="43137"/>
                    </a:srgbClr>
                  </a:outerShdw>
                </a:effectLst>
              </a:rPr>
              <a:t>Testing </a:t>
            </a:r>
            <a:r>
              <a:rPr lang="en-US" sz="3500" dirty="0" smtClean="0">
                <a:solidFill>
                  <a:schemeClr val="tx1">
                    <a:lumMod val="65000"/>
                    <a:lumOff val="35000"/>
                  </a:schemeClr>
                </a:solidFill>
                <a:effectLst>
                  <a:outerShdw blurRad="38100" dist="38100" dir="2700000" algn="tl">
                    <a:srgbClr val="000000">
                      <a:alpha val="43137"/>
                    </a:srgbClr>
                  </a:outerShdw>
                </a:effectLst>
              </a:rPr>
              <a:t>(continuation)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a:t>
            </a:r>
            <a:r>
              <a:rPr lang="en-US" dirty="0" smtClean="0"/>
              <a:t>collaboration rather than battles – remind everyone of the common goal of better </a:t>
            </a:r>
            <a:r>
              <a:rPr lang="en-US" dirty="0" smtClean="0"/>
              <a:t>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a:t>
            </a:r>
            <a:r>
              <a:rPr lang="en-US" b="1" dirty="0" smtClean="0"/>
              <a:t>to improve communication and relationships between testers and </a:t>
            </a:r>
            <a:r>
              <a:rPr lang="en-US" b="1" dirty="0" smtClean="0"/>
              <a:t>others</a:t>
            </a:r>
            <a:endParaRPr lang="en-US" b="1" dirty="0" smtClean="0"/>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a:t>
            </a:r>
            <a:r>
              <a:rPr lang="en-US" dirty="0" smtClean="0"/>
              <a:t>findings on the product in a neutral, fact-focused way without criticizing the person who created it, for example, write objective and factual incident reports and review </a:t>
            </a:r>
            <a:r>
              <a:rPr lang="en-US" dirty="0" smtClean="0"/>
              <a:t>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a:t>
            </a:r>
            <a:r>
              <a:rPr lang="en-US" sz="3600" dirty="0" smtClean="0">
                <a:solidFill>
                  <a:schemeClr val="tx1">
                    <a:lumMod val="65000"/>
                    <a:lumOff val="35000"/>
                  </a:schemeClr>
                </a:solidFill>
                <a:effectLst>
                  <a:outerShdw blurRad="38100" dist="38100" dir="2700000" algn="tl">
                    <a:srgbClr val="000000">
                      <a:alpha val="43137"/>
                    </a:srgbClr>
                  </a:outerShdw>
                </a:effectLst>
              </a:rPr>
              <a:t>Ethics (continuation</a:t>
            </a:r>
            <a:r>
              <a:rPr lang="en-US" sz="3600" dirty="0" smtClean="0">
                <a:solidFill>
                  <a:schemeClr val="tx1">
                    <a:lumMod val="65000"/>
                    <a:lumOff val="35000"/>
                  </a:schemeClr>
                </a:solidFill>
                <a:effectLst>
                  <a:outerShdw blurRad="38100" dist="38100" dir="2700000" algn="tl">
                    <a:srgbClr val="000000">
                      <a:alpha val="43137"/>
                    </a:srgbClr>
                  </a:outerShdw>
                </a:effectLst>
              </a:rPr>
              <a:t>)</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430741"/>
            <a:ext cx="6336704" cy="646331"/>
          </a:xfrm>
          <a:prstGeom prst="rect">
            <a:avLst/>
          </a:prstGeom>
        </p:spPr>
        <p:txBody>
          <a:bodyPr wrap="square">
            <a:spAutoFit/>
          </a:bodyPr>
          <a:lstStyle/>
          <a:p>
            <a:r>
              <a:rPr lang="en-US" b="1" dirty="0" smtClean="0"/>
              <a:t>Test any household </a:t>
            </a:r>
            <a:r>
              <a:rPr lang="en-US" b="1" dirty="0" smtClean="0"/>
              <a:t>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503929"/>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369332"/>
          </a:xfrm>
          <a:prstGeom prst="rect">
            <a:avLst/>
          </a:prstGeom>
        </p:spPr>
        <p:txBody>
          <a:bodyPr wrap="square">
            <a:spAutoFit/>
          </a:bodyPr>
          <a:lstStyle/>
          <a:p>
            <a:r>
              <a:rPr lang="en-US" b="1" dirty="0" smtClean="0"/>
              <a:t>Remember and understand terms from the lesson </a:t>
            </a:r>
            <a:endParaRPr lang="en-US" b="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a:t>
            </a:r>
            <a:r>
              <a:rPr lang="en-US" sz="2000" b="1" dirty="0" smtClean="0"/>
              <a:t>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2862322"/>
          </a:xfrm>
          <a:prstGeom prst="rect">
            <a:avLst/>
          </a:prstGeom>
        </p:spPr>
        <p:txBody>
          <a:bodyPr wrap="square">
            <a:spAutoFit/>
          </a:bodyPr>
          <a:lstStyle/>
          <a:p>
            <a:r>
              <a:rPr lang="en-US" dirty="0" smtClean="0">
                <a:hlinkClick r:id="rId2"/>
              </a:rPr>
              <a:t>http://</a:t>
            </a:r>
            <a:r>
              <a:rPr lang="en-US" dirty="0" smtClean="0">
                <a:hlinkClick r:id="rId2"/>
              </a:rPr>
              <a:t>www.istqb.org/downloads/viewdownload/16/15.html</a:t>
            </a:r>
            <a:endParaRPr lang="en-US" dirty="0" smtClean="0"/>
          </a:p>
          <a:p>
            <a:r>
              <a:rPr lang="en-US" dirty="0" smtClean="0">
                <a:hlinkClick r:id="rId3"/>
              </a:rPr>
              <a:t>http://</a:t>
            </a:r>
            <a:r>
              <a:rPr lang="en-US" dirty="0" smtClean="0">
                <a:hlinkClick r:id="rId3"/>
              </a:rPr>
              <a:t>www.istqb.org/downloads/viewcategory/20.html</a:t>
            </a:r>
            <a:endParaRPr lang="en-US" dirty="0" smtClean="0"/>
          </a:p>
          <a:p>
            <a:r>
              <a:rPr lang="en-US" dirty="0" smtClean="0">
                <a:hlinkClick r:id="rId4"/>
              </a:rPr>
              <a:t>http://www.software-testing.ru</a:t>
            </a:r>
            <a:r>
              <a:rPr lang="en-US" dirty="0" smtClean="0">
                <a:hlinkClick r:id="rId4"/>
              </a:rPr>
              <a:t>/</a:t>
            </a:r>
            <a:endParaRPr lang="en-US" dirty="0" smtClean="0"/>
          </a:p>
          <a:p>
            <a:r>
              <a:rPr lang="en-US" dirty="0" smtClean="0"/>
              <a:t>SQL?</a:t>
            </a:r>
          </a:p>
          <a:p>
            <a:r>
              <a:rPr lang="en-US" dirty="0" smtClean="0"/>
              <a:t>Any tool for auto testing link</a:t>
            </a:r>
          </a:p>
          <a:p>
            <a:r>
              <a:rPr lang="en-US" dirty="0" smtClean="0"/>
              <a:t>Any bug tracking system link</a:t>
            </a:r>
          </a:p>
          <a:p>
            <a:r>
              <a:rPr lang="en-US" dirty="0" smtClean="0"/>
              <a:t>Any test cases management tool link</a:t>
            </a:r>
          </a:p>
          <a:p>
            <a:endParaRPr lang="en-US" dirty="0" smtClean="0"/>
          </a:p>
          <a:p>
            <a:r>
              <a:rPr lang="en-US" dirty="0" smtClean="0"/>
              <a:t>Books???</a:t>
            </a:r>
          </a:p>
          <a:p>
            <a:endParaRPr lang="en-US" dirty="0" smtClean="0"/>
          </a:p>
        </p:txBody>
      </p:sp>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a:t>
            </a:r>
            <a:r>
              <a:rPr lang="en-US" dirty="0" smtClean="0">
                <a:solidFill>
                  <a:schemeClr val="tx1">
                    <a:lumMod val="65000"/>
                    <a:lumOff val="35000"/>
                  </a:schemeClr>
                </a:solidFill>
                <a:effectLst>
                  <a:outerShdw blurRad="38100" dist="38100" dir="2700000" algn="tl">
                    <a:srgbClr val="000000">
                      <a:alpha val="43137"/>
                    </a:srgbClr>
                  </a:outerShdw>
                </a:effectLst>
              </a:rPr>
              <a:t>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a:t>
            </a:r>
            <a:r>
              <a:rPr lang="en-US" dirty="0" smtClean="0"/>
              <a:t>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a:t>
            </a:r>
            <a:r>
              <a:rPr lang="en-US" dirty="0" smtClean="0"/>
              <a:t>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563724"/>
            <a:ext cx="6477000" cy="369332"/>
          </a:xfrm>
          <a:prstGeom prst="rect">
            <a:avLst/>
          </a:prstGeom>
        </p:spPr>
        <p:txBody>
          <a:bodyPr wrap="square">
            <a:spAutoFit/>
          </a:bodyPr>
          <a:lstStyle/>
          <a:p>
            <a:r>
              <a:rPr lang="en-US" dirty="0" smtClean="0"/>
              <a:t>Code of </a:t>
            </a:r>
            <a:r>
              <a:rPr lang="en-US" dirty="0" smtClean="0"/>
              <a:t>ethics</a:t>
            </a:r>
            <a:endParaRPr lang="en-US" dirty="0"/>
          </a:p>
        </p:txBody>
      </p:sp>
      <p:sp>
        <p:nvSpPr>
          <p:cNvPr id="18" name="Flowchart: Connector 17"/>
          <p:cNvSpPr/>
          <p:nvPr/>
        </p:nvSpPr>
        <p:spPr>
          <a:xfrm>
            <a:off x="944742" y="371767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The </a:t>
            </a:r>
            <a:r>
              <a:rPr lang="en-US" dirty="0" smtClean="0"/>
              <a:t>psychology </a:t>
            </a:r>
            <a:r>
              <a:rPr lang="en-US" dirty="0" smtClean="0"/>
              <a:t>of </a:t>
            </a:r>
            <a:r>
              <a:rPr lang="en-US" dirty="0" smtClean="0"/>
              <a:t>testing</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a:t>
            </a:r>
            <a:r>
              <a:rPr lang="en-US" dirty="0" smtClean="0"/>
              <a:t>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a:t>
            </a:r>
            <a:r>
              <a:rPr lang="en-US" dirty="0" smtClean="0"/>
              <a:t>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a:t>
            </a:r>
            <a:r>
              <a:rPr lang="en-US" dirty="0" smtClean="0"/>
              <a:t>testing </a:t>
            </a:r>
            <a:r>
              <a:rPr lang="en-US" dirty="0" smtClean="0"/>
              <a:t>in </a:t>
            </a:r>
            <a:r>
              <a:rPr lang="en-US" dirty="0" smtClean="0"/>
              <a:t>software development</a:t>
            </a:r>
            <a:r>
              <a:rPr lang="en-US" dirty="0" smtClean="0"/>
              <a:t>, </a:t>
            </a:r>
            <a:r>
              <a:rPr lang="en-US" dirty="0" smtClean="0"/>
              <a:t>maintenance </a:t>
            </a:r>
            <a:r>
              <a:rPr lang="en-US" dirty="0" smtClean="0"/>
              <a:t>and </a:t>
            </a:r>
            <a:r>
              <a:rPr lang="en-US" dirty="0" smtClean="0"/>
              <a:t>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a:t>
            </a:r>
            <a:r>
              <a:rPr lang="en-US" dirty="0" smtClean="0"/>
              <a:t>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a:t>
            </a:r>
            <a:r>
              <a:rPr lang="en-US" dirty="0" smtClean="0"/>
              <a:t>much testing </a:t>
            </a:r>
            <a:r>
              <a:rPr lang="en-US" dirty="0" smtClean="0"/>
              <a:t>is </a:t>
            </a:r>
            <a:r>
              <a:rPr lang="en-US" dirty="0" smtClean="0"/>
              <a:t>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a:t>
            </a:r>
            <a:r>
              <a:rPr lang="en-US" u="sng" dirty="0" smtClean="0"/>
              <a:t>report, fault) </a:t>
            </a:r>
            <a:r>
              <a:rPr lang="en-US" dirty="0" smtClean="0"/>
              <a:t>- </a:t>
            </a:r>
            <a:r>
              <a:rPr lang="en-US" dirty="0" smtClean="0"/>
              <a:t>a </a:t>
            </a:r>
            <a:r>
              <a:rPr lang="en-US" dirty="0" smtClean="0"/>
              <a:t>flaw in a component or system that can cause the component or system to fail to perform its required function, e.g. an incorrect statement or data definition. A defect, if encountered during execution, may cause a failure of the component or system</a:t>
            </a:r>
            <a:r>
              <a:rPr lang="en-US" dirty="0" smtClean="0"/>
              <a:t>.</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t>
            </a:r>
            <a:r>
              <a:rPr lang="en-US" dirty="0" smtClean="0"/>
              <a:t>a</a:t>
            </a:r>
            <a:r>
              <a:rPr lang="en-US" dirty="0" smtClean="0"/>
              <a:t> </a:t>
            </a:r>
            <a:r>
              <a:rPr lang="en-US" dirty="0" smtClean="0"/>
              <a:t>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a:t>
            </a:r>
            <a:r>
              <a:rPr lang="en-US" dirty="0" smtClean="0"/>
              <a:t>deviation </a:t>
            </a:r>
            <a:r>
              <a:rPr lang="en-US" dirty="0" smtClean="0"/>
              <a:t>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a:t>
            </a:r>
            <a:r>
              <a:rPr lang="en-US" dirty="0" smtClean="0"/>
              <a:t>the </a:t>
            </a:r>
            <a:r>
              <a:rPr lang="en-US" dirty="0" smtClean="0"/>
              <a:t>degree to which a component, system or process meets specified requirements and/or user/customer needs and </a:t>
            </a:r>
            <a:r>
              <a:rPr lang="en-US" dirty="0" smtClean="0"/>
              <a:t>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t>
            </a:r>
            <a:r>
              <a:rPr lang="en-US" dirty="0" smtClean="0"/>
              <a:t>a </a:t>
            </a:r>
            <a:r>
              <a:rPr lang="en-US" dirty="0" smtClean="0"/>
              <a:t>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a:t>
            </a:r>
            <a:r>
              <a:rPr lang="en-US" dirty="0" smtClean="0"/>
              <a:t>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t>
            </a:r>
            <a:r>
              <a:rPr lang="en-US" dirty="0" smtClean="0"/>
              <a:t>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a:t>
            </a:r>
            <a:r>
              <a:rPr lang="en-US" dirty="0" smtClean="0"/>
              <a:t>objectives:</a:t>
            </a:r>
          </a:p>
          <a:p>
            <a:pPr>
              <a:buFont typeface="Wingdings" pitchFamily="2" charset="2"/>
              <a:buChar char="Ø"/>
            </a:pPr>
            <a:r>
              <a:rPr lang="en-US" dirty="0" smtClean="0"/>
              <a:t>Finding defects</a:t>
            </a:r>
          </a:p>
          <a:p>
            <a:pPr>
              <a:buFont typeface="Wingdings" pitchFamily="2" charset="2"/>
              <a:buChar char="Ø"/>
            </a:pPr>
            <a:r>
              <a:rPr lang="en-US" dirty="0" smtClean="0"/>
              <a:t>Gaining </a:t>
            </a:r>
            <a:r>
              <a:rPr lang="en-US" dirty="0" smtClean="0"/>
              <a:t>confidence about the level of </a:t>
            </a:r>
            <a:r>
              <a:rPr lang="en-US" dirty="0" smtClean="0"/>
              <a:t>quality</a:t>
            </a:r>
          </a:p>
          <a:p>
            <a:pPr>
              <a:buFont typeface="Wingdings" pitchFamily="2" charset="2"/>
              <a:buChar char="Ø"/>
            </a:pPr>
            <a:r>
              <a:rPr lang="en-US" dirty="0" smtClean="0"/>
              <a:t>Providing </a:t>
            </a:r>
            <a:r>
              <a:rPr lang="en-US" dirty="0" smtClean="0"/>
              <a:t>information for </a:t>
            </a:r>
            <a:r>
              <a:rPr lang="en-US" dirty="0" smtClean="0"/>
              <a:t>decision-making</a:t>
            </a:r>
          </a:p>
          <a:p>
            <a:pPr>
              <a:buFont typeface="Wingdings" pitchFamily="2" charset="2"/>
              <a:buChar char="Ø"/>
            </a:pPr>
            <a:r>
              <a:rPr lang="en-US" dirty="0" smtClean="0"/>
              <a:t>Preventing </a:t>
            </a:r>
            <a:r>
              <a:rPr lang="en-US" dirty="0" smtClean="0"/>
              <a:t>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5988</TotalTime>
  <Words>3474</Words>
  <Application>Microsoft Office PowerPoint</Application>
  <PresentationFormat>Экран (4:3)</PresentationFormat>
  <Paragraphs>232</Paragraphs>
  <Slides>17</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Office Theme</vt:lpstr>
      <vt:lpstr>Слайд 1</vt:lpstr>
      <vt:lpstr>Слайд 2</vt:lpstr>
      <vt:lpstr>Слайд 3</vt:lpstr>
      <vt:lpstr>Слайд 4</vt:lpstr>
      <vt:lpstr>Example from life</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328</cp:revision>
  <dcterms:created xsi:type="dcterms:W3CDTF">2006-08-16T00:00:00Z</dcterms:created>
  <dcterms:modified xsi:type="dcterms:W3CDTF">2014-12-22T13:54:08Z</dcterms:modified>
</cp:coreProperties>
</file>