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1" r:id="rId2"/>
    <p:sldId id="275" r:id="rId3"/>
    <p:sldId id="265" r:id="rId4"/>
    <p:sldId id="256" r:id="rId5"/>
    <p:sldId id="257" r:id="rId6"/>
    <p:sldId id="258" r:id="rId7"/>
    <p:sldId id="259" r:id="rId8"/>
    <p:sldId id="285" r:id="rId9"/>
    <p:sldId id="283" r:id="rId10"/>
    <p:sldId id="286" r:id="rId11"/>
    <p:sldId id="272" r:id="rId12"/>
    <p:sldId id="274" r:id="rId13"/>
    <p:sldId id="273" r:id="rId14"/>
    <p:sldId id="281" r:id="rId15"/>
    <p:sldId id="267" r:id="rId16"/>
    <p:sldId id="284" r:id="rId17"/>
    <p:sldId id="276" r:id="rId18"/>
    <p:sldId id="268" r:id="rId19"/>
    <p:sldId id="282" r:id="rId20"/>
    <p:sldId id="269" r:id="rId21"/>
    <p:sldId id="270" r:id="rId22"/>
    <p:sldId id="28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ECE"/>
    <a:srgbClr val="76A9D4"/>
    <a:srgbClr val="74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6727" autoAdjust="0"/>
  </p:normalViewPr>
  <p:slideViewPr>
    <p:cSldViewPr>
      <p:cViewPr>
        <p:scale>
          <a:sx n="81" d="100"/>
          <a:sy n="81" d="100"/>
        </p:scale>
        <p:origin x="-2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6FCC-EC97-452D-A9D5-DBD8B87D3B9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558B-DEAA-4BDB-B9ED-8DEC21E7E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558B-DEAA-4BDB-B9ED-8DEC21E7EB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2426563"/>
            <a:ext cx="3810000" cy="784830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76A9D4">
                  <a:alpha val="41000"/>
                </a:srgb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Types</a:t>
            </a:r>
            <a:endParaRPr lang="en-US" sz="4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2831265" y="821796"/>
            <a:ext cx="1371209" cy="43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Testability</a:t>
            </a:r>
            <a:endParaRPr lang="en-US" sz="1400" dirty="0"/>
          </a:p>
        </p:txBody>
      </p:sp>
      <p:cxnSp>
        <p:nvCxnSpPr>
          <p:cNvPr id="17" name="Прямая со стрелкой 16"/>
          <p:cNvCxnSpPr>
            <a:endCxn id="9" idx="0"/>
          </p:cNvCxnSpPr>
          <p:nvPr/>
        </p:nvCxnSpPr>
        <p:spPr>
          <a:xfrm>
            <a:off x="3497435" y="677780"/>
            <a:ext cx="1943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3138352" y="1469868"/>
            <a:ext cx="792088" cy="3600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Unit</a:t>
            </a:r>
            <a:endParaRPr lang="en-US" sz="14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938877" y="2034238"/>
            <a:ext cx="1155984" cy="3600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Integration</a:t>
            </a:r>
            <a:endParaRPr lang="en-US" sz="14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051146" y="2587824"/>
            <a:ext cx="936104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Smoke</a:t>
            </a:r>
            <a:endParaRPr lang="en-US" sz="14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840694" y="4877328"/>
            <a:ext cx="3139751" cy="15893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GUI/ Usability/</a:t>
            </a:r>
            <a:r>
              <a:rPr lang="en-US" sz="1400" dirty="0" err="1" smtClean="0"/>
              <a:t>Multibrowser</a:t>
            </a:r>
            <a:r>
              <a:rPr lang="en-US" sz="1400" dirty="0" smtClean="0"/>
              <a:t>(</a:t>
            </a:r>
            <a:r>
              <a:rPr lang="en-US" sz="1400" dirty="0" err="1" smtClean="0"/>
              <a:t>Crossbrowser</a:t>
            </a:r>
            <a:r>
              <a:rPr lang="en-US" sz="1400" dirty="0" smtClean="0"/>
              <a:t>)</a:t>
            </a:r>
            <a:endParaRPr lang="en-US" sz="1400" dirty="0"/>
          </a:p>
          <a:p>
            <a:pPr algn="ctr"/>
            <a:r>
              <a:rPr lang="en-US" sz="1400" dirty="0" smtClean="0"/>
              <a:t>Security</a:t>
            </a:r>
          </a:p>
          <a:p>
            <a:pPr algn="ctr"/>
            <a:r>
              <a:rPr lang="en-US" sz="1400" dirty="0" smtClean="0"/>
              <a:t>Performance/Load/Stress</a:t>
            </a:r>
            <a:endParaRPr lang="en-US" sz="1400" dirty="0"/>
          </a:p>
          <a:p>
            <a:pPr algn="ctr"/>
            <a:r>
              <a:rPr lang="en-US" sz="1400" dirty="0" smtClean="0"/>
              <a:t>Localization</a:t>
            </a:r>
          </a:p>
          <a:p>
            <a:pPr algn="ctr"/>
            <a:r>
              <a:rPr lang="en-US" sz="1400" dirty="0" smtClean="0"/>
              <a:t>Configuration</a:t>
            </a:r>
          </a:p>
          <a:p>
            <a:pPr algn="ctr"/>
            <a:r>
              <a:rPr lang="en-US" sz="1400" dirty="0" smtClean="0"/>
              <a:t>Installation</a:t>
            </a:r>
            <a:endParaRPr lang="en-US" sz="14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92959" y="4146125"/>
            <a:ext cx="877036" cy="5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</a:t>
            </a:r>
            <a:endParaRPr lang="en-US" sz="14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687096" y="3346699"/>
            <a:ext cx="136655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Functional </a:t>
            </a:r>
            <a:endParaRPr lang="en-US" sz="14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556801" y="4877328"/>
            <a:ext cx="122773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Regression</a:t>
            </a:r>
            <a:endParaRPr lang="en-US" sz="1400" dirty="0"/>
          </a:p>
        </p:txBody>
      </p:sp>
      <p:cxnSp>
        <p:nvCxnSpPr>
          <p:cNvPr id="27" name="Прямая со стрелкой 26"/>
          <p:cNvCxnSpPr>
            <a:stCxn id="9" idx="4"/>
            <a:endCxn id="19" idx="0"/>
          </p:cNvCxnSpPr>
          <p:nvPr/>
        </p:nvCxnSpPr>
        <p:spPr>
          <a:xfrm>
            <a:off x="3516870" y="1253844"/>
            <a:ext cx="1752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9" idx="2"/>
            <a:endCxn id="20" idx="0"/>
          </p:cNvCxnSpPr>
          <p:nvPr/>
        </p:nvCxnSpPr>
        <p:spPr>
          <a:xfrm flipH="1">
            <a:off x="3516869" y="1829908"/>
            <a:ext cx="17527" cy="20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0" idx="2"/>
            <a:endCxn id="21" idx="0"/>
          </p:cNvCxnSpPr>
          <p:nvPr/>
        </p:nvCxnSpPr>
        <p:spPr>
          <a:xfrm>
            <a:off x="3516869" y="2394278"/>
            <a:ext cx="2329" cy="193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1" idx="2"/>
            <a:endCxn id="24" idx="0"/>
          </p:cNvCxnSpPr>
          <p:nvPr/>
        </p:nvCxnSpPr>
        <p:spPr>
          <a:xfrm flipH="1">
            <a:off x="2370374" y="2947864"/>
            <a:ext cx="1148824" cy="39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24" idx="2"/>
            <a:endCxn id="23" idx="0"/>
          </p:cNvCxnSpPr>
          <p:nvPr/>
        </p:nvCxnSpPr>
        <p:spPr>
          <a:xfrm flipH="1">
            <a:off x="1531477" y="3922763"/>
            <a:ext cx="838897" cy="223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Левая фигурная скобка 158"/>
          <p:cNvSpPr/>
          <p:nvPr/>
        </p:nvSpPr>
        <p:spPr>
          <a:xfrm>
            <a:off x="683567" y="2599111"/>
            <a:ext cx="283839" cy="38676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21903" y="3602073"/>
            <a:ext cx="461665" cy="160751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7173538" y="4090184"/>
            <a:ext cx="1152128" cy="4289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Acceptance</a:t>
            </a:r>
            <a:endParaRPr lang="en-US" sz="1400" dirty="0"/>
          </a:p>
        </p:txBody>
      </p:sp>
      <p:sp>
        <p:nvSpPr>
          <p:cNvPr id="164" name="Скругленный прямоугольник 163"/>
          <p:cNvSpPr/>
          <p:nvPr/>
        </p:nvSpPr>
        <p:spPr>
          <a:xfrm>
            <a:off x="7338405" y="3420250"/>
            <a:ext cx="822394" cy="4289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Alfa</a:t>
            </a:r>
            <a:endParaRPr lang="en-US" sz="1400" dirty="0"/>
          </a:p>
        </p:txBody>
      </p:sp>
      <p:sp>
        <p:nvSpPr>
          <p:cNvPr id="165" name="Скругленный прямоугольник 164"/>
          <p:cNvSpPr/>
          <p:nvPr/>
        </p:nvSpPr>
        <p:spPr>
          <a:xfrm>
            <a:off x="7461570" y="2718319"/>
            <a:ext cx="576064" cy="4289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Beta</a:t>
            </a:r>
            <a:endParaRPr lang="en-US" sz="1400" dirty="0"/>
          </a:p>
        </p:txBody>
      </p:sp>
      <p:sp>
        <p:nvSpPr>
          <p:cNvPr id="281" name="Скругленный прямоугольник 280"/>
          <p:cNvSpPr/>
          <p:nvPr/>
        </p:nvSpPr>
        <p:spPr>
          <a:xfrm>
            <a:off x="2746839" y="4212578"/>
            <a:ext cx="1007534" cy="43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</a:t>
            </a:r>
            <a:r>
              <a:rPr lang="en-US" sz="1400" dirty="0" err="1" smtClean="0"/>
              <a:t>func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296" name="Прямая со стрелкой 295"/>
          <p:cNvCxnSpPr>
            <a:stCxn id="24" idx="2"/>
            <a:endCxn id="281" idx="0"/>
          </p:cNvCxnSpPr>
          <p:nvPr/>
        </p:nvCxnSpPr>
        <p:spPr>
          <a:xfrm>
            <a:off x="2370374" y="3922763"/>
            <a:ext cx="880232" cy="289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 стрелкой 297"/>
          <p:cNvCxnSpPr>
            <a:stCxn id="23" idx="2"/>
            <a:endCxn id="25" idx="0"/>
          </p:cNvCxnSpPr>
          <p:nvPr/>
        </p:nvCxnSpPr>
        <p:spPr>
          <a:xfrm>
            <a:off x="1531477" y="4665530"/>
            <a:ext cx="639189" cy="211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Прямая со стрелкой 299"/>
          <p:cNvCxnSpPr>
            <a:stCxn id="281" idx="2"/>
            <a:endCxn id="25" idx="0"/>
          </p:cNvCxnSpPr>
          <p:nvPr/>
        </p:nvCxnSpPr>
        <p:spPr>
          <a:xfrm flipH="1">
            <a:off x="2170666" y="4648168"/>
            <a:ext cx="1079940" cy="22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1" idx="2"/>
            <a:endCxn id="22" idx="0"/>
          </p:cNvCxnSpPr>
          <p:nvPr/>
        </p:nvCxnSpPr>
        <p:spPr>
          <a:xfrm>
            <a:off x="3519198" y="2947864"/>
            <a:ext cx="1891372" cy="1929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кругленная соединительная линия 319"/>
          <p:cNvCxnSpPr>
            <a:stCxn id="25" idx="2"/>
            <a:endCxn id="22" idx="0"/>
          </p:cNvCxnSpPr>
          <p:nvPr/>
        </p:nvCxnSpPr>
        <p:spPr>
          <a:xfrm rot="5400000" flipH="1" flipV="1">
            <a:off x="3610598" y="3437396"/>
            <a:ext cx="360040" cy="3239904"/>
          </a:xfrm>
          <a:prstGeom prst="curvedConnector5">
            <a:avLst>
              <a:gd name="adj1" fmla="val -63493"/>
              <a:gd name="adj2" fmla="val 35246"/>
              <a:gd name="adj3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331"/>
          <p:cNvCxnSpPr>
            <a:stCxn id="22" idx="3"/>
            <a:endCxn id="163" idx="2"/>
          </p:cNvCxnSpPr>
          <p:nvPr/>
        </p:nvCxnSpPr>
        <p:spPr>
          <a:xfrm flipV="1">
            <a:off x="6980445" y="4519146"/>
            <a:ext cx="769157" cy="11528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63" idx="0"/>
            <a:endCxn id="164" idx="2"/>
          </p:cNvCxnSpPr>
          <p:nvPr/>
        </p:nvCxnSpPr>
        <p:spPr>
          <a:xfrm flipV="1">
            <a:off x="7749602" y="3849212"/>
            <a:ext cx="0" cy="240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 стрелкой 337"/>
          <p:cNvCxnSpPr>
            <a:stCxn id="164" idx="0"/>
            <a:endCxn id="165" idx="2"/>
          </p:cNvCxnSpPr>
          <p:nvPr/>
        </p:nvCxnSpPr>
        <p:spPr>
          <a:xfrm flipV="1">
            <a:off x="7749602" y="3147281"/>
            <a:ext cx="0" cy="272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Скругленный прямоугольник 343"/>
          <p:cNvSpPr/>
          <p:nvPr/>
        </p:nvSpPr>
        <p:spPr>
          <a:xfrm>
            <a:off x="291994" y="536030"/>
            <a:ext cx="363402" cy="2228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5" name="Овал 344"/>
          <p:cNvSpPr/>
          <p:nvPr/>
        </p:nvSpPr>
        <p:spPr>
          <a:xfrm>
            <a:off x="3029865" y="332656"/>
            <a:ext cx="974008" cy="345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346" name="Овал 345"/>
          <p:cNvSpPr/>
          <p:nvPr/>
        </p:nvSpPr>
        <p:spPr>
          <a:xfrm>
            <a:off x="279914" y="246375"/>
            <a:ext cx="363402" cy="1725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Скругленный прямоугольник 347"/>
          <p:cNvSpPr/>
          <p:nvPr/>
        </p:nvSpPr>
        <p:spPr>
          <a:xfrm>
            <a:off x="285165" y="914856"/>
            <a:ext cx="363402" cy="22289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9" name="Скругленный прямоугольник 348"/>
          <p:cNvSpPr/>
          <p:nvPr/>
        </p:nvSpPr>
        <p:spPr>
          <a:xfrm flipV="1">
            <a:off x="309003" y="1261692"/>
            <a:ext cx="329967" cy="24004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690335" y="194156"/>
            <a:ext cx="1936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- Не вид тестирования</a:t>
            </a:r>
            <a:endParaRPr lang="en-US" sz="1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711934" y="508977"/>
            <a:ext cx="1936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- Функциональное</a:t>
            </a:r>
            <a:endParaRPr lang="en-US" sz="1200" dirty="0"/>
          </a:p>
        </p:txBody>
      </p:sp>
      <p:sp>
        <p:nvSpPr>
          <p:cNvPr id="357" name="TextBox 356"/>
          <p:cNvSpPr txBox="1"/>
          <p:nvPr/>
        </p:nvSpPr>
        <p:spPr>
          <a:xfrm>
            <a:off x="720917" y="899320"/>
            <a:ext cx="1936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- Не функциональное</a:t>
            </a:r>
            <a:endParaRPr lang="en-US" sz="1200" dirty="0"/>
          </a:p>
        </p:txBody>
      </p:sp>
      <p:sp>
        <p:nvSpPr>
          <p:cNvPr id="358" name="TextBox 357"/>
          <p:cNvSpPr txBox="1"/>
          <p:nvPr/>
        </p:nvSpPr>
        <p:spPr>
          <a:xfrm>
            <a:off x="752269" y="1253937"/>
            <a:ext cx="182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- Приемочное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58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2914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799" y="1487400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1999" y="1651249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1487400"/>
            <a:ext cx="579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Тестирование изменений, сделанных программистами в программе, с целью подтверждения соответствия спецификациям данного изменения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572" y="3352241"/>
            <a:ext cx="1442641" cy="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131" y="3081380"/>
            <a:ext cx="1442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Client </a:t>
            </a:r>
            <a:r>
              <a:rPr lang="en-US" sz="1200" b="0" i="0" dirty="0" smtClean="0">
                <a:latin typeface="+mj-lt"/>
              </a:rPr>
              <a:t>task</a:t>
            </a:r>
            <a:endParaRPr lang="en-US" sz="1200" b="0" i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1572" y="4214951"/>
            <a:ext cx="1456740" cy="6137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028" y="3937952"/>
            <a:ext cx="1496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Software defects</a:t>
            </a:r>
          </a:p>
        </p:txBody>
      </p:sp>
      <p:cxnSp>
        <p:nvCxnSpPr>
          <p:cNvPr id="16" name="Straight Arrow Connector 15"/>
          <p:cNvCxnSpPr>
            <a:stCxn id="36" idx="3"/>
            <a:endCxn id="29" idx="1"/>
          </p:cNvCxnSpPr>
          <p:nvPr/>
        </p:nvCxnSpPr>
        <p:spPr>
          <a:xfrm>
            <a:off x="3465200" y="3795374"/>
            <a:ext cx="1195275" cy="69944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31" idx="1"/>
          </p:cNvCxnSpPr>
          <p:nvPr/>
        </p:nvCxnSpPr>
        <p:spPr>
          <a:xfrm flipV="1">
            <a:off x="3465200" y="3126665"/>
            <a:ext cx="1195275" cy="6687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60475" y="2564904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Test Case 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31" idx="3"/>
            <a:endCxn id="35" idx="1"/>
          </p:cNvCxnSpPr>
          <p:nvPr/>
        </p:nvCxnSpPr>
        <p:spPr>
          <a:xfrm>
            <a:off x="6108275" y="3126665"/>
            <a:ext cx="661875" cy="6766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70150" y="3241582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Change Testing</a:t>
            </a:r>
            <a:endParaRPr lang="en-US" b="0" i="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8312" y="3143850"/>
            <a:ext cx="1296888" cy="1303047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+mj-lt"/>
              </a:rPr>
              <a:t>Change List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0475" y="3933056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Code</a:t>
            </a:r>
          </a:p>
          <a:p>
            <a:pPr algn="ctr">
              <a:defRPr/>
            </a:pPr>
            <a:r>
              <a:rPr lang="en-US" b="0" i="0" dirty="0" smtClean="0">
                <a:latin typeface="+mj-lt"/>
              </a:rPr>
              <a:t>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29" idx="3"/>
            <a:endCxn id="35" idx="1"/>
          </p:cNvCxnSpPr>
          <p:nvPr/>
        </p:nvCxnSpPr>
        <p:spPr>
          <a:xfrm flipV="1">
            <a:off x="6108275" y="3803343"/>
            <a:ext cx="661875" cy="691474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652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Testing</a:t>
            </a:r>
          </a:p>
        </p:txBody>
      </p:sp>
      <p:pic>
        <p:nvPicPr>
          <p:cNvPr id="3074" name="Picture 2" descr="C:\Users\jkad\Desktop\Trainings\Testing\look.com.ua-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1" y="2667000"/>
            <a:ext cx="2569579" cy="19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6" name="Chevron 5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957698"/>
            <a:ext cx="4383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Полезно для нахождения новых</a:t>
            </a:r>
          </a:p>
          <a:p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вариантов использования системы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746" y="2836379"/>
            <a:ext cx="4474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Позволяет одновременно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748" y="3212976"/>
            <a:ext cx="6923114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функциональность продукта</a:t>
            </a: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пути, по которым продукт может не работать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недостатки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программного продукта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Поиск путей, как можно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лучше тестировать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продукт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Непосредственно, тестирование программы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Обнаружение ранее неизвестных проблем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тестов, основываясь на найденных проблемах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5307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584303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2000" y="174815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1748152"/>
            <a:ext cx="533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Убедиться, </a:t>
            </a:r>
            <a:r>
              <a:rPr lang="ru-RU" sz="2200" dirty="0"/>
              <a:t>что функциональность программного обеспечения, </a:t>
            </a:r>
            <a:r>
              <a:rPr lang="ru-RU" sz="2200" dirty="0" smtClean="0"/>
              <a:t>которая </a:t>
            </a:r>
            <a:r>
              <a:rPr lang="ru-RU" sz="2200" dirty="0"/>
              <a:t>ранее </a:t>
            </a:r>
            <a:r>
              <a:rPr lang="ru-RU" sz="2200" dirty="0" smtClean="0"/>
              <a:t>работала согласно спецификации, не перестала работать после изменений</a:t>
            </a:r>
          </a:p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Пере-прохождение пройденных ранее тестов</a:t>
            </a:r>
            <a:endParaRPr lang="en-US" sz="2200" dirty="0"/>
          </a:p>
        </p:txBody>
      </p:sp>
      <p:pic>
        <p:nvPicPr>
          <p:cNvPr id="1026" name="Picture 2" descr="C:\Users\jkad\Desktop\Trainings\Testing\image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8"/>
          <a:stretch/>
        </p:blipFill>
        <p:spPr bwMode="auto">
          <a:xfrm>
            <a:off x="734571" y="4293096"/>
            <a:ext cx="51153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340768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1. </a:t>
            </a:r>
            <a:r>
              <a:rPr lang="ru-RU" sz="2200" dirty="0" smtClean="0"/>
              <a:t>Опишите зависимость между </a:t>
            </a:r>
            <a:r>
              <a:rPr lang="en-US" sz="2200" dirty="0" smtClean="0"/>
              <a:t>Unit, Integration </a:t>
            </a:r>
            <a:r>
              <a:rPr lang="ru-RU" sz="2200" dirty="0" smtClean="0"/>
              <a:t>и</a:t>
            </a:r>
            <a:r>
              <a:rPr lang="en-US" sz="2200" dirty="0" smtClean="0"/>
              <a:t> System </a:t>
            </a:r>
            <a:r>
              <a:rPr lang="ru-RU" sz="2200" dirty="0" smtClean="0"/>
              <a:t>тестированием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99592" y="2116410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2. </a:t>
            </a:r>
            <a:r>
              <a:rPr lang="ru-RU" sz="2200" dirty="0" smtClean="0"/>
              <a:t>Опишите цель </a:t>
            </a:r>
            <a:r>
              <a:rPr lang="en-US" sz="2200" dirty="0" smtClean="0"/>
              <a:t>Unit </a:t>
            </a:r>
            <a:r>
              <a:rPr lang="ru-RU" sz="2200" dirty="0" smtClean="0"/>
              <a:t>тестирования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99592" y="2638073"/>
            <a:ext cx="7992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3. </a:t>
            </a:r>
            <a:r>
              <a:rPr lang="ru-RU" sz="2200" dirty="0" smtClean="0"/>
              <a:t>Какие виды тестирования относятся в </a:t>
            </a:r>
            <a:r>
              <a:rPr lang="en-US" sz="2200" dirty="0" smtClean="0"/>
              <a:t>System </a:t>
            </a:r>
            <a:r>
              <a:rPr lang="ru-RU" sz="2200" dirty="0" smtClean="0"/>
              <a:t>тестированию?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9592" y="3142129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4. </a:t>
            </a:r>
            <a:r>
              <a:rPr lang="ru-RU" sz="2200" dirty="0" smtClean="0"/>
              <a:t>Что такое </a:t>
            </a:r>
            <a:r>
              <a:rPr lang="en-US" sz="2200" dirty="0" smtClean="0"/>
              <a:t>Change testing? </a:t>
            </a:r>
            <a:r>
              <a:rPr lang="ru-RU" sz="2200" dirty="0" smtClean="0"/>
              <a:t>Опишите цель </a:t>
            </a:r>
            <a:r>
              <a:rPr lang="en-US" sz="2200" dirty="0" smtClean="0"/>
              <a:t>Change </a:t>
            </a:r>
            <a:r>
              <a:rPr lang="ru-RU" sz="2200" dirty="0" smtClean="0"/>
              <a:t>тестинга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99592" y="3646185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5. </a:t>
            </a:r>
            <a:r>
              <a:rPr lang="ru-RU" sz="2200" dirty="0" smtClean="0"/>
              <a:t>Какие цели </a:t>
            </a:r>
            <a:r>
              <a:rPr lang="en-US" sz="2200" dirty="0" smtClean="0"/>
              <a:t>Regression </a:t>
            </a:r>
            <a:r>
              <a:rPr lang="ru-RU" sz="2200" dirty="0" smtClean="0"/>
              <a:t>и</a:t>
            </a:r>
            <a:r>
              <a:rPr lang="en-US" sz="2200" dirty="0" smtClean="0"/>
              <a:t> Exploratory </a:t>
            </a:r>
            <a:r>
              <a:rPr lang="ru-RU" sz="2200" dirty="0" smtClean="0"/>
              <a:t>тестирования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7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5790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5518" y="1942895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Проверить, что программный продукт удовлетворяет определенным требованиям</a:t>
            </a:r>
            <a:r>
              <a:rPr lang="en-US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Найти и локализовать проблемы</a:t>
            </a:r>
            <a:r>
              <a:rPr lang="en-US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Выполнить тесты без ручного вмешательства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2737" y="1362884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Goal: </a:t>
            </a:r>
            <a:endParaRPr lang="en-US" sz="3000" b="1" dirty="0"/>
          </a:p>
        </p:txBody>
      </p:sp>
      <p:sp>
        <p:nvSpPr>
          <p:cNvPr id="6" name="Chevron 5"/>
          <p:cNvSpPr/>
          <p:nvPr/>
        </p:nvSpPr>
        <p:spPr>
          <a:xfrm>
            <a:off x="955537" y="152685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18" y="5157192"/>
            <a:ext cx="6370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Automated</a:t>
            </a:r>
            <a:r>
              <a:rPr lang="en-US" sz="2200" dirty="0" smtClean="0"/>
              <a:t> – </a:t>
            </a:r>
            <a:r>
              <a:rPr lang="ru-RU" sz="2200" dirty="0" smtClean="0"/>
              <a:t>прохождение </a:t>
            </a:r>
            <a:r>
              <a:rPr lang="en-US" sz="2200" b="1" dirty="0" smtClean="0"/>
              <a:t>Automated Test Cases</a:t>
            </a:r>
            <a:r>
              <a:rPr lang="ru-RU" sz="2200" dirty="0" smtClean="0"/>
              <a:t> (автоматических тестовых сценариев)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865518" y="4296977"/>
            <a:ext cx="5773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Manual</a:t>
            </a:r>
            <a:r>
              <a:rPr lang="en-US" sz="2200" dirty="0" smtClean="0"/>
              <a:t> – </a:t>
            </a:r>
            <a:r>
              <a:rPr lang="ru-RU" sz="2200" dirty="0" smtClean="0"/>
              <a:t>прохождение </a:t>
            </a:r>
            <a:r>
              <a:rPr lang="en-US" sz="2200" b="1" dirty="0" smtClean="0"/>
              <a:t>Manual Test Cases</a:t>
            </a:r>
            <a:r>
              <a:rPr lang="ru-RU" sz="2200" dirty="0" smtClean="0"/>
              <a:t> (ручных тестовых сценариев)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36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27765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2338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790781"/>
            <a:ext cx="589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 Run</a:t>
            </a:r>
            <a:r>
              <a:rPr lang="ru-RU" dirty="0" smtClean="0"/>
              <a:t> – тестовое прохождение, объединение тестовых наборов (</a:t>
            </a:r>
            <a:r>
              <a:rPr lang="en-US" dirty="0" smtClean="0"/>
              <a:t>Test Suites</a:t>
            </a:r>
            <a:r>
              <a:rPr lang="ru-RU" dirty="0" smtClean="0"/>
              <a:t>), которые выполняются совместно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755576" y="1412776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Script</a:t>
            </a:r>
            <a:r>
              <a:rPr lang="en-US" dirty="0"/>
              <a:t> </a:t>
            </a:r>
            <a:r>
              <a:rPr lang="ru-RU" dirty="0" smtClean="0"/>
              <a:t>– набор инструкций для выполнения автоматического тестирования некоторой функциональности приложения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5576" y="2564903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Suite</a:t>
            </a:r>
            <a:r>
              <a:rPr lang="en-US" dirty="0"/>
              <a:t> </a:t>
            </a:r>
            <a:r>
              <a:rPr lang="ru-RU" dirty="0" smtClean="0"/>
              <a:t>– </a:t>
            </a:r>
            <a:r>
              <a:rPr lang="ru-RU" dirty="0"/>
              <a:t>набор тестовых сценариев </a:t>
            </a:r>
            <a:r>
              <a:rPr lang="ru-RU" dirty="0" smtClean="0"/>
              <a:t>(</a:t>
            </a:r>
            <a:r>
              <a:rPr lang="en-US" dirty="0" smtClean="0"/>
              <a:t>Test Scripts</a:t>
            </a:r>
            <a:r>
              <a:rPr lang="ru-RU" dirty="0" smtClean="0"/>
              <a:t>), собранных по соответствующим признакам (функциональность, цель тестирования и т.п.)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5105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Automated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811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6800" y="1828800"/>
            <a:ext cx="371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regression Test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9" y="2228010"/>
            <a:ext cx="5161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count of tests can be executed more often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799" y="2619082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difficult / complex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2" y="2988414"/>
            <a:ext cx="5305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Saving of resources for more interesting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2" y="3357746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Consistency and repeatability of 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2" y="3742645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Reusing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2" y="4145458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Quick time to market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2" y="4517499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Increased </a:t>
            </a:r>
            <a:r>
              <a:rPr lang="en-US" dirty="0" smtClean="0"/>
              <a:t>confidence in software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4247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Testing Object: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9456" y="5350854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smtClean="0"/>
              <a:t>GUI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8902" y="1088142"/>
            <a:ext cx="2571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Functional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8902" y="1503034"/>
            <a:ext cx="30220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Performance testing: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4453" y="1844824"/>
            <a:ext cx="30563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Performance</a:t>
            </a:r>
          </a:p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Load</a:t>
            </a:r>
            <a:endParaRPr lang="en-US" sz="2200" dirty="0"/>
          </a:p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Stress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67975" y="2952820"/>
            <a:ext cx="2363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Usability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712298"/>
            <a:ext cx="1868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GUI </a:t>
            </a:r>
            <a:r>
              <a:rPr lang="en-US" sz="2200" dirty="0"/>
              <a:t>testing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119316"/>
            <a:ext cx="22960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Security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799" y="4895913"/>
            <a:ext cx="2716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Localization testing</a:t>
            </a: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9" y="1844824"/>
            <a:ext cx="2364519" cy="2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/>
          <p:nvPr/>
        </p:nvSpPr>
        <p:spPr>
          <a:xfrm>
            <a:off x="1394453" y="3209973"/>
            <a:ext cx="45282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Time on Task, Accuracy, Recall, Emotional Response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Rectangle 7"/>
          <p:cNvSpPr/>
          <p:nvPr/>
        </p:nvSpPr>
        <p:spPr>
          <a:xfrm>
            <a:off x="1475656" y="4550203"/>
            <a:ext cx="3152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Confidentiality, Integrity, Availability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067975" y="5798100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Boundary </a:t>
            </a:r>
            <a:r>
              <a:rPr lang="en-US" sz="2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462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168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program performance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94" y="2019344"/>
            <a:ext cx="2412184" cy="24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50872" y="1975595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determine how fast some aspect of a system performs under a particular </a:t>
            </a:r>
            <a:r>
              <a:rPr lang="en-US" dirty="0" smtClean="0"/>
              <a:t>workload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1375431"/>
            <a:ext cx="484119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Performance testing: </a:t>
            </a:r>
            <a:endParaRPr lang="en-US" sz="3000" b="1" dirty="0"/>
          </a:p>
        </p:txBody>
      </p:sp>
      <p:sp>
        <p:nvSpPr>
          <p:cNvPr id="16" name="Chevron 15"/>
          <p:cNvSpPr/>
          <p:nvPr/>
        </p:nvSpPr>
        <p:spPr>
          <a:xfrm>
            <a:off x="762000" y="153940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152" y="32375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learn system’s behavior after subjecting </a:t>
            </a:r>
            <a:r>
              <a:rPr lang="en-US" dirty="0"/>
              <a:t>a system to a statistically representative (</a:t>
            </a:r>
            <a:r>
              <a:rPr lang="en-US" dirty="0" smtClean="0"/>
              <a:t>usual) </a:t>
            </a:r>
            <a:r>
              <a:rPr lang="en-US" dirty="0"/>
              <a:t>load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0178" y="2662754"/>
            <a:ext cx="3554819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Load testing: </a:t>
            </a:r>
            <a:endParaRPr lang="en-US" sz="3000" b="1" dirty="0"/>
          </a:p>
        </p:txBody>
      </p:sp>
      <p:sp>
        <p:nvSpPr>
          <p:cNvPr id="19" name="Chevron 18"/>
          <p:cNvSpPr/>
          <p:nvPr/>
        </p:nvSpPr>
        <p:spPr>
          <a:xfrm>
            <a:off x="762000" y="282672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9846" y="47158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determine the stability of a given system under unusual workload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2524" y="4141079"/>
            <a:ext cx="37380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Stress testing: </a:t>
            </a:r>
            <a:endParaRPr lang="en-US" sz="3000" b="1" dirty="0"/>
          </a:p>
        </p:txBody>
      </p:sp>
      <p:sp>
        <p:nvSpPr>
          <p:cNvPr id="22" name="Chevron 21"/>
          <p:cNvSpPr/>
          <p:nvPr/>
        </p:nvSpPr>
        <p:spPr>
          <a:xfrm>
            <a:off x="704346" y="4305050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40768"/>
            <a:ext cx="38029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Группы видов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917993"/>
            <a:ext cx="50220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Описание каждого типа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422048"/>
            <a:ext cx="78838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Преимущества и недостатки использования различных видов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931457"/>
            <a:ext cx="76328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Примеры различных видов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54100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Knowledge of the system: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28" y="3709481"/>
            <a:ext cx="178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828" y="2679418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828" y="1600289"/>
            <a:ext cx="1722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13409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209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time of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049728"/>
            <a:ext cx="297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beta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4572000" cy="674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alpha </a:t>
            </a:r>
            <a:r>
              <a:rPr lang="en-US" sz="2200" dirty="0" smtClean="0"/>
              <a:t>testing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21224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smoke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new feature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regression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887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97132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2. Name the benefits of using automated testing tools.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0517" y="1201886"/>
            <a:ext cx="6967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1. What is the difference between the manual and automated testing?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3574" y="249405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3. Name the different kinds of testing depending of a testing object.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74" y="306896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4. Please, describe Performance, Load</a:t>
            </a:r>
            <a:r>
              <a:rPr lang="en-US" sz="2000" dirty="0"/>
              <a:t> </a:t>
            </a:r>
            <a:r>
              <a:rPr lang="en-US" sz="2000" dirty="0" smtClean="0"/>
              <a:t>and Stress testing.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3574" y="3645024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5. Please, describe the main aspects of Usability testing.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83574" y="4150241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6. What kinds of testing do you know depending on time?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3574" y="4675783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kinds of testing are belongs to alpha testing? Describe them.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3574" y="522920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is White Box, Black Box and Grey Box testing? Describe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7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546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testing - 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295400"/>
            <a:ext cx="733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up Windows WordPad and select Print from the File menu. You'll get the dialog </a:t>
            </a:r>
            <a:r>
              <a:rPr lang="en-US" b="1" dirty="0" smtClean="0"/>
              <a:t>similar to shown in the picture below. </a:t>
            </a:r>
            <a:r>
              <a:rPr lang="en-US" b="1" dirty="0"/>
              <a:t>What boundary conditions exist for the Print Range feature shown in the lower-left corner?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56" y="2708920"/>
            <a:ext cx="357246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505" y="457200"/>
            <a:ext cx="62784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группы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4343400"/>
            <a:ext cx="7046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the time of the testing</a:t>
            </a:r>
            <a:r>
              <a:rPr lang="ru-RU" sz="2200" dirty="0" smtClean="0"/>
              <a:t> (По времени тестирования)</a:t>
            </a:r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8200" y="1458928"/>
            <a:ext cx="51953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isolation level</a:t>
            </a:r>
            <a:r>
              <a:rPr lang="ru-RU" sz="2200" dirty="0" smtClean="0"/>
              <a:t> (По уровню изоляции)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46529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automation</a:t>
            </a:r>
            <a:r>
              <a:rPr lang="ru-RU" sz="2200" dirty="0" smtClean="0"/>
              <a:t> (По автоматизации)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57116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/>
              <a:t>t</a:t>
            </a:r>
            <a:r>
              <a:rPr lang="en-US" sz="2200" dirty="0" smtClean="0"/>
              <a:t>esting object</a:t>
            </a:r>
            <a:r>
              <a:rPr lang="ru-RU" sz="2200" dirty="0" smtClean="0"/>
              <a:t> (По объекту тестирования)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63432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knowledge </a:t>
            </a:r>
            <a:r>
              <a:rPr lang="en-US" sz="2200" dirty="0"/>
              <a:t>of the </a:t>
            </a:r>
            <a:r>
              <a:rPr lang="en-US" sz="2200" dirty="0" smtClean="0"/>
              <a:t>system</a:t>
            </a:r>
            <a:r>
              <a:rPr lang="ru-RU" sz="2200" dirty="0" smtClean="0"/>
              <a:t> (По знанию системы)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8"/>
          <p:cNvSpPr/>
          <p:nvPr/>
        </p:nvSpPr>
        <p:spPr>
          <a:xfrm>
            <a:off x="4557007" y="1411232"/>
            <a:ext cx="3367680" cy="34579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837684" y="2121390"/>
            <a:ext cx="2882030" cy="27393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92080" y="2851392"/>
            <a:ext cx="1944216" cy="2009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3329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Isolation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71" y="2552443"/>
            <a:ext cx="2996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941771" y="1587043"/>
            <a:ext cx="2996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Unit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941770" y="3517843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System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7" name="Овал 6"/>
          <p:cNvSpPr/>
          <p:nvPr/>
        </p:nvSpPr>
        <p:spPr>
          <a:xfrm>
            <a:off x="5627695" y="3600105"/>
            <a:ext cx="1301759" cy="12606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00760" y="41463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86446" y="2217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30435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38683" y="4447631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Acceptance testing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581645"/>
            <a:ext cx="13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8" grpId="0" animBg="1"/>
      <p:bldP spid="5" grpId="0"/>
      <p:bldP spid="3" grpId="0"/>
      <p:bldP spid="6" grpId="0"/>
      <p:bldP spid="7" grpId="0" animBg="1"/>
      <p:bldP spid="10" grpId="0"/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406" y="533400"/>
            <a:ext cx="23035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</a:t>
            </a:r>
          </a:p>
        </p:txBody>
      </p:sp>
      <p:pic>
        <p:nvPicPr>
          <p:cNvPr id="1027" name="Picture 3" descr="C:\Users\jkad\Desktop\Trainings\Testing\puzz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t="4952" r="11389"/>
          <a:stretch/>
        </p:blipFill>
        <p:spPr bwMode="auto">
          <a:xfrm>
            <a:off x="5726097" y="1747213"/>
            <a:ext cx="2496845" cy="29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743200"/>
            <a:ext cx="524802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200" dirty="0" smtClean="0"/>
              <a:t>Изолировать каждую наименьшую составляющую часть программы и показать, что она работает корректно</a:t>
            </a:r>
            <a:r>
              <a:rPr lang="en-US" sz="2200" dirty="0" smtClean="0"/>
              <a:t>.</a:t>
            </a:r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ru-RU" sz="2200" dirty="0" smtClean="0"/>
              <a:t>Обычно проводится программистами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7" name="Chevron 6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999" y="4519022"/>
            <a:ext cx="6474297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smtClean="0"/>
              <a:t>Локализует проблемы в маленьком регионе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smtClean="0"/>
              <a:t>Уменьшает ресурсы, необходимые для отладки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761999" y="563054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2 + 2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5363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testing</a:t>
            </a:r>
          </a:p>
        </p:txBody>
      </p:sp>
      <p:pic>
        <p:nvPicPr>
          <p:cNvPr id="4" name="Picture 3" descr="C:\Users\jkad\Desktop\Trainings\Testing\puzz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6716"/>
            <a:ext cx="1936450" cy="2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922056"/>
            <a:ext cx="563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</a:t>
            </a:r>
            <a:r>
              <a:rPr lang="ru-RU" sz="2400" dirty="0" smtClean="0"/>
              <a:t>совместное тестирование </a:t>
            </a:r>
            <a:r>
              <a:rPr lang="ru-RU" sz="2400" dirty="0"/>
              <a:t>двух или более частей или </a:t>
            </a:r>
            <a:r>
              <a:rPr lang="ru-RU" sz="2400" dirty="0" smtClean="0"/>
              <a:t>модулей программы с </a:t>
            </a:r>
            <a:r>
              <a:rPr lang="ru-RU" sz="2400" dirty="0"/>
              <a:t>намерением найти </a:t>
            </a:r>
            <a:r>
              <a:rPr lang="ru-RU" sz="2400" dirty="0" smtClean="0"/>
              <a:t>проблемы взаимодействия между </a:t>
            </a:r>
            <a:r>
              <a:rPr lang="ru-RU" sz="2400" dirty="0"/>
              <a:t>модулями или их </a:t>
            </a:r>
            <a:r>
              <a:rPr lang="ru-RU" sz="2400" dirty="0" smtClean="0"/>
              <a:t>частями.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253287" y="4687272"/>
            <a:ext cx="836724" cy="962843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Database</a:t>
            </a:r>
            <a:endParaRPr lang="en-US" sz="1300" dirty="0"/>
          </a:p>
        </p:txBody>
      </p:sp>
      <p:sp>
        <p:nvSpPr>
          <p:cNvPr id="6" name="Smiley Face 5"/>
          <p:cNvSpPr/>
          <p:nvPr/>
        </p:nvSpPr>
        <p:spPr>
          <a:xfrm>
            <a:off x="4766068" y="4762429"/>
            <a:ext cx="814044" cy="817519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9" name="Cube 8"/>
          <p:cNvSpPr/>
          <p:nvPr/>
        </p:nvSpPr>
        <p:spPr>
          <a:xfrm>
            <a:off x="2843808" y="3845581"/>
            <a:ext cx="1206400" cy="93070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Server with business logic layer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678519" y="5538718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(UI)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9" idx="2"/>
            <a:endCxn id="3" idx="1"/>
          </p:cNvCxnSpPr>
          <p:nvPr/>
        </p:nvCxnSpPr>
        <p:spPr>
          <a:xfrm flipH="1">
            <a:off x="1671649" y="4427272"/>
            <a:ext cx="1172159" cy="260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9" idx="4"/>
            <a:endCxn id="6" idx="0"/>
          </p:cNvCxnSpPr>
          <p:nvPr/>
        </p:nvCxnSpPr>
        <p:spPr>
          <a:xfrm>
            <a:off x="3817532" y="4427272"/>
            <a:ext cx="1355558" cy="3351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28259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</a:t>
            </a:r>
          </a:p>
        </p:txBody>
      </p:sp>
      <p:pic>
        <p:nvPicPr>
          <p:cNvPr id="2050" name="Picture 2" descr="C:\Users\jkad\Desktop\Trainings\Testing\puzzle-piec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76" y="1556792"/>
            <a:ext cx="2945164" cy="25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1370"/>
            <a:ext cx="4691133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System – as a whole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8903" y="3501002"/>
            <a:ext cx="57553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/>
              <a:t>Functional Testing </a:t>
            </a:r>
            <a:r>
              <a:rPr lang="ru-RU" sz="1400" dirty="0" smtClean="0"/>
              <a:t>(функциональное тестирование)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Change testing</a:t>
            </a:r>
            <a:r>
              <a:rPr lang="ru-RU" sz="1400" b="1" dirty="0"/>
              <a:t> </a:t>
            </a:r>
            <a:r>
              <a:rPr lang="ru-RU" sz="1400" dirty="0"/>
              <a:t>(</a:t>
            </a:r>
            <a:r>
              <a:rPr lang="ru-RU" sz="1400" dirty="0" smtClean="0"/>
              <a:t>тестирование изменений)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Regression testing </a:t>
            </a:r>
            <a:r>
              <a:rPr lang="ru-RU" sz="1400" dirty="0" smtClean="0"/>
              <a:t>(повторное тестирование</a:t>
            </a:r>
            <a:r>
              <a:rPr lang="ru-RU" sz="1400" dirty="0"/>
              <a:t>)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Exploratory testing</a:t>
            </a:r>
            <a:r>
              <a:rPr lang="ru-RU" sz="1400" b="1" dirty="0"/>
              <a:t> </a:t>
            </a:r>
            <a:r>
              <a:rPr lang="ru-RU" sz="1400" dirty="0" smtClean="0"/>
              <a:t>(«исследующее» тестирование</a:t>
            </a:r>
            <a:r>
              <a:rPr lang="ru-RU" sz="1400" dirty="0"/>
              <a:t>)</a:t>
            </a:r>
            <a:endParaRPr lang="en-US" sz="1400" dirty="0" smtClean="0"/>
          </a:p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Non-Functional </a:t>
            </a:r>
            <a:r>
              <a:rPr lang="en-US" sz="1400" b="1" dirty="0"/>
              <a:t>Testing </a:t>
            </a:r>
            <a:r>
              <a:rPr lang="ru-RU" sz="1400" dirty="0" smtClean="0"/>
              <a:t>(не-функциональное </a:t>
            </a:r>
            <a:r>
              <a:rPr lang="ru-RU" sz="1400" dirty="0"/>
              <a:t>тестирование</a:t>
            </a:r>
            <a:r>
              <a:rPr lang="ru-RU" sz="1400" dirty="0" smtClean="0"/>
              <a:t>)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Usability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удобства использования)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/>
              <a:t>Load </a:t>
            </a:r>
            <a:r>
              <a:rPr lang="en-US" sz="1400" b="1" dirty="0" smtClean="0"/>
              <a:t>testing</a:t>
            </a:r>
            <a:r>
              <a:rPr lang="ru-RU" sz="1400" b="1" dirty="0" smtClean="0"/>
              <a:t> </a:t>
            </a:r>
            <a:r>
              <a:rPr lang="ru-RU" sz="1400" dirty="0" smtClean="0"/>
              <a:t>(нагрузочное тестирование)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Stress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ненормальными нагрузками)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Boundary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граничных значений)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Security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безопасности системы)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Installation 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установки / инсталляции)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8472" y="1970811"/>
            <a:ext cx="5177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Комплексное тестирование всего приложения со всеми компонентами, в </a:t>
            </a:r>
            <a:r>
              <a:rPr lang="ru-RU" dirty="0"/>
              <a:t>том числе </a:t>
            </a:r>
            <a:r>
              <a:rPr lang="ru-RU" dirty="0" smtClean="0"/>
              <a:t>с внешними периферийными устройствами, </a:t>
            </a:r>
            <a:r>
              <a:rPr lang="ru-RU" dirty="0"/>
              <a:t>для того, чтобы проверить, как компоненты взаимодействуют друг с другом и с системой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336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628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304999"/>
            <a:ext cx="568220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Определить, что требования и договоренности соблюдены.</a:t>
            </a:r>
          </a:p>
          <a:p>
            <a:endParaRPr lang="ru-RU" sz="2200" dirty="0" smtClean="0"/>
          </a:p>
          <a:p>
            <a:r>
              <a:rPr lang="ru-RU" sz="2200" dirty="0" smtClean="0"/>
              <a:t>Чаще всего проводится конечным пользователем</a:t>
            </a:r>
          </a:p>
          <a:p>
            <a:endParaRPr lang="ru-RU" sz="2200" dirty="0"/>
          </a:p>
          <a:p>
            <a:r>
              <a:rPr lang="ru-RU" sz="2200" dirty="0" smtClean="0"/>
              <a:t>Также известно под названиями</a:t>
            </a:r>
          </a:p>
          <a:p>
            <a:r>
              <a:rPr lang="ru-RU" sz="2200" dirty="0" smtClean="0"/>
              <a:t>   </a:t>
            </a:r>
            <a:r>
              <a:rPr lang="en-US" sz="2200" dirty="0" smtClean="0"/>
              <a:t>user </a:t>
            </a:r>
            <a:r>
              <a:rPr lang="en-US" sz="2200" dirty="0"/>
              <a:t>acceptance testing (UAT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ru-RU" sz="2200" dirty="0" smtClean="0"/>
              <a:t>   </a:t>
            </a:r>
            <a:r>
              <a:rPr lang="en-US" sz="2200" dirty="0" smtClean="0"/>
              <a:t>end-user testing</a:t>
            </a:r>
            <a:endParaRPr lang="ru-RU" sz="2200" dirty="0" smtClean="0"/>
          </a:p>
          <a:p>
            <a:r>
              <a:rPr lang="ru-RU" sz="2200" dirty="0" smtClean="0"/>
              <a:t>   </a:t>
            </a:r>
            <a:r>
              <a:rPr lang="en-US" sz="2200" dirty="0" smtClean="0"/>
              <a:t>beta-testing</a:t>
            </a:r>
            <a:endParaRPr lang="ru-RU" sz="2200" dirty="0" smtClean="0"/>
          </a:p>
          <a:p>
            <a:r>
              <a:rPr lang="ru-RU" sz="2200" dirty="0" smtClean="0"/>
              <a:t>и т.п.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15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64921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 – Process Overview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34755" y="1268760"/>
            <a:ext cx="1219200" cy="417991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Start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3120" y="1686751"/>
            <a:ext cx="2470" cy="2794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273385" y="196622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 smtClean="0">
                <a:latin typeface="Georgia (Body)"/>
              </a:rPr>
              <a:t>Testability)</a:t>
            </a:r>
            <a:endParaRPr lang="en-US" sz="1300" dirty="0">
              <a:latin typeface="Georgia (Body)"/>
            </a:endParaRPr>
          </a:p>
        </p:txBody>
      </p:sp>
      <p:cxnSp>
        <p:nvCxnSpPr>
          <p:cNvPr id="10" name="Straight Arrow Connector 9"/>
          <p:cNvCxnSpPr>
            <a:endCxn id="14" idx="0"/>
          </p:cNvCxnSpPr>
          <p:nvPr/>
        </p:nvCxnSpPr>
        <p:spPr>
          <a:xfrm>
            <a:off x="4043120" y="2384220"/>
            <a:ext cx="1235" cy="26674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273385" y="3371050"/>
            <a:ext cx="1541940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smtClean="0">
                <a:latin typeface="Georgia (Body)"/>
              </a:rPr>
              <a:t>New Functionality </a:t>
            </a:r>
            <a:r>
              <a:rPr lang="en-US" sz="1300" dirty="0" smtClean="0">
                <a:latin typeface="Georgia (Body)"/>
              </a:rPr>
              <a:t>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43121" y="3717032"/>
            <a:ext cx="2469" cy="37409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3273385" y="4091130"/>
            <a:ext cx="1541941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Regression </a:t>
            </a:r>
            <a:r>
              <a:rPr lang="en-US" sz="1300" dirty="0" smtClean="0">
                <a:latin typeface="Georgia (Body)"/>
              </a:rPr>
              <a:t>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385" y="4843455"/>
            <a:ext cx="1541940" cy="673777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 smtClean="0">
                <a:latin typeface="Georgia (Body)"/>
              </a:rPr>
              <a:t>Stress, Load, Usability, etc. 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44355" y="4509120"/>
            <a:ext cx="1" cy="334335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3273385" y="5819692"/>
            <a:ext cx="1541940" cy="417620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End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44355" y="5517232"/>
            <a:ext cx="0" cy="30246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3273385" y="265096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Change Testing</a:t>
            </a:r>
          </a:p>
        </p:txBody>
      </p:sp>
      <p:cxnSp>
        <p:nvCxnSpPr>
          <p:cNvPr id="16" name="Straight Arrow Connector 15"/>
          <p:cNvCxnSpPr>
            <a:stCxn id="14" idx="2"/>
            <a:endCxn id="11" idx="0"/>
          </p:cNvCxnSpPr>
          <p:nvPr/>
        </p:nvCxnSpPr>
        <p:spPr>
          <a:xfrm>
            <a:off x="4044355" y="3068960"/>
            <a:ext cx="0" cy="30209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89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955</Words>
  <Application>Microsoft Office PowerPoint</Application>
  <PresentationFormat>Экран (4:3)</PresentationFormat>
  <Paragraphs>190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</dc:creator>
  <cp:lastModifiedBy>Anka</cp:lastModifiedBy>
  <cp:revision>273</cp:revision>
  <dcterms:created xsi:type="dcterms:W3CDTF">2006-08-16T00:00:00Z</dcterms:created>
  <dcterms:modified xsi:type="dcterms:W3CDTF">2014-12-02T22:08:59Z</dcterms:modified>
</cp:coreProperties>
</file>