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sldIdLst>
    <p:sldId id="280" r:id="rId2"/>
    <p:sldId id="308" r:id="rId3"/>
    <p:sldId id="281" r:id="rId4"/>
    <p:sldId id="329" r:id="rId5"/>
    <p:sldId id="330" r:id="rId6"/>
    <p:sldId id="331" r:id="rId7"/>
    <p:sldId id="332" r:id="rId8"/>
    <p:sldId id="334" r:id="rId9"/>
    <p:sldId id="335" r:id="rId10"/>
    <p:sldId id="333" r:id="rId11"/>
    <p:sldId id="325" r:id="rId12"/>
    <p:sldId id="326" r:id="rId13"/>
    <p:sldId id="327" r:id="rId14"/>
    <p:sldId id="328" r:id="rId15"/>
    <p:sldId id="28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14-Jan-15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u.wikipedia.org/wiki/%D0%98%D0%BD%D1%84%D0%BE%D1%80%D0%BC%D0%B0%D1%86%D0%B8%D0%BE%D0%BD%D0%BD%D0%B0%D1%8F_%D1%81%D0%B8%D1%81%D1%82%D0%B5%D0%BC%D0%B0"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ru.wikipedia.org/wiki/%D0%9C%D0%BE%D0%B4%D0%B5%D0%BB%D1%8C_%D0%B2%D0%BE%D0%B4%D0%BE%D0%BF%D0%B0%D0%B4%D0%B0"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ru.wikipedia.org/wiki/DSDM"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AD%D0%BA%D1%81%D1%82%D1%80%D0%B5%D0%BC%D0%B0%D0%BB%D1%8C%D0%BD%D0%BE%D0%B5_%D0%BF%D1%80%D0%BE%D0%B3%D1%80%D0%B0%D0%BC%D0%BC%D0%B8%D1%80%D0%BE%D0%B2%D0%B0%D0%BD%D0%B8%D0%B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ru.wikipedia.org/wiki/%D0%98%D1%82%D0%B5%D1%80%D0%B0%D1%82%D0%B8%D0%B2%D0%BD%D0%B0%D1%8F_%D1%80%D0%B0%D0%B7%D1%80%D0%B0%D0%B1%D0%BE%D1%82%D0%BA%D0%B0" TargetMode="External"/><Relationship Id="rId5" Type="http://schemas.openxmlformats.org/officeDocument/2006/relationships/hyperlink" Target="https://ru.wikipedia.org/wiki/%D0%A0%D0%B0%D0%B7%D1%80%D0%B0%D0%B1%D0%BE%D1%82%D0%BA%D0%B0_%D0%BF%D1%80%D0%BE%D0%B3%D1%80%D0%B0%D0%BC%D0%BC%D0%BD%D0%BE%D0%B3%D0%BE_%D0%BE%D0%B1%D0%B5%D1%81%D0%BF%D0%B5%D1%87%D0%B5%D0%BD%D0%B8%D1%8F" TargetMode="External"/><Relationship Id="rId10" Type="http://schemas.openxmlformats.org/officeDocument/2006/relationships/hyperlink" Target="https://ru.wikipedia.org/wiki/Feature_driven_development" TargetMode="External"/><Relationship Id="rId4" Type="http://schemas.openxmlformats.org/officeDocument/2006/relationships/hyperlink" Target="https://ru.wikipedia.org/wiki/RUP" TargetMode="External"/><Relationship Id="rId9" Type="http://schemas.openxmlformats.org/officeDocument/2006/relationships/hyperlink" Target="https://ru.wikipedia.org/wiki/Scru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protesting.ru/testing/bugrepor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www.protesting.ru/testing/testcase.html" TargetMode="External"/><Relationship Id="rId5" Type="http://schemas.openxmlformats.org/officeDocument/2006/relationships/hyperlink" Target="http://www.protesting.ru/testing/testtypes.html" TargetMode="External"/><Relationship Id="rId4" Type="http://schemas.openxmlformats.org/officeDocument/2006/relationships/hyperlink" Target="http://en.wikipedia.org/wiki/Integration_testin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pPr rtl="0"/>
            <a:r>
              <a:rPr lang="ru-RU" sz="1200" b="0" kern="1200" dirty="0" smtClean="0">
                <a:solidFill>
                  <a:schemeClr val="tx1"/>
                </a:solidFill>
                <a:latin typeface="+mn-lt"/>
                <a:ea typeface="+mn-ea"/>
                <a:cs typeface="+mn-cs"/>
              </a:rPr>
              <a:t>Каскадная модель </a:t>
            </a:r>
            <a:r>
              <a:rPr lang="ru-RU" sz="1200" kern="1200" dirty="0" smtClean="0">
                <a:solidFill>
                  <a:schemeClr val="tx1"/>
                </a:solidFill>
                <a:latin typeface="+mn-lt"/>
                <a:ea typeface="+mn-ea"/>
                <a:cs typeface="+mn-cs"/>
              </a:rPr>
              <a:t>(англ. </a:t>
            </a:r>
            <a:r>
              <a:rPr lang="ru-RU" sz="1200" i="1" kern="1200" dirty="0" err="1" smtClean="0">
                <a:solidFill>
                  <a:schemeClr val="tx1"/>
                </a:solidFill>
                <a:latin typeface="+mn-lt"/>
                <a:ea typeface="+mn-ea"/>
                <a:cs typeface="+mn-cs"/>
              </a:rPr>
              <a:t>waterfall</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model</a:t>
            </a:r>
            <a:r>
              <a:rPr lang="ru-RU" sz="1200" i="1" kern="1200" dirty="0" smtClean="0">
                <a:solidFill>
                  <a:schemeClr val="tx1"/>
                </a:solidFill>
                <a:latin typeface="+mn-lt"/>
                <a:ea typeface="+mn-ea"/>
                <a:cs typeface="+mn-cs"/>
              </a:rPr>
              <a:t>, иногда переводят, как модель "Водопад") — модель процесса разработки программного обеспечения, в которой процесс разработки выглядит как поток, последовательно проходящий фазы анализа требований, проектирования, реализации, тестирования, интеграции и поддержки. </a:t>
            </a:r>
            <a:endParaRPr lang="ru-RU" sz="1200" i="1" kern="1200" dirty="0" smtClean="0">
              <a:solidFill>
                <a:schemeClr val="tx1"/>
              </a:solidFill>
              <a:latin typeface="+mn-lt"/>
              <a:ea typeface="+mn-ea"/>
              <a:cs typeface="+mn-cs"/>
            </a:endParaRPr>
          </a:p>
          <a:p>
            <a:pPr rtl="0"/>
            <a:endParaRPr lang="ru-RU" sz="1200" i="1" kern="1200" dirty="0" smtClean="0">
              <a:solidFill>
                <a:schemeClr val="tx1"/>
              </a:solidFill>
              <a:latin typeface="+mn-lt"/>
              <a:ea typeface="+mn-ea"/>
              <a:cs typeface="+mn-cs"/>
            </a:endParaRPr>
          </a:p>
          <a:p>
            <a:pPr rtl="0"/>
            <a:r>
              <a:rPr lang="ru-RU" dirty="0" smtClean="0"/>
              <a:t>В оригинальной каскадной модели </a:t>
            </a:r>
            <a:r>
              <a:rPr lang="ru-RU" dirty="0" err="1" smtClean="0"/>
              <a:t>Ройса</a:t>
            </a:r>
            <a:r>
              <a:rPr lang="ru-RU" dirty="0" smtClean="0"/>
              <a:t>, следующие фазы шли в таком порядке:</a:t>
            </a:r>
          </a:p>
          <a:p>
            <a:pPr rtl="0"/>
            <a:r>
              <a:rPr lang="ru-RU" dirty="0" smtClean="0"/>
              <a:t>Определение требований</a:t>
            </a:r>
          </a:p>
          <a:p>
            <a:pPr rtl="0"/>
            <a:r>
              <a:rPr lang="ru-RU" dirty="0" smtClean="0"/>
              <a:t>Проектирование</a:t>
            </a:r>
          </a:p>
          <a:p>
            <a:pPr rtl="0"/>
            <a:r>
              <a:rPr lang="ru-RU" dirty="0" smtClean="0"/>
              <a:t>Конструирование (также «реализация» либо «кодирование»)</a:t>
            </a:r>
          </a:p>
          <a:p>
            <a:pPr rtl="0"/>
            <a:r>
              <a:rPr lang="ru-RU" dirty="0" smtClean="0"/>
              <a:t>Воплощение</a:t>
            </a:r>
          </a:p>
          <a:p>
            <a:pPr rtl="0"/>
            <a:r>
              <a:rPr lang="ru-RU" dirty="0" smtClean="0"/>
              <a:t>Тестирование и отладка (также «верификация»)</a:t>
            </a:r>
          </a:p>
          <a:p>
            <a:pPr rtl="0"/>
            <a:r>
              <a:rPr lang="ru-RU" dirty="0" smtClean="0"/>
              <a:t>Инсталляция</a:t>
            </a:r>
          </a:p>
          <a:p>
            <a:pPr rtl="0"/>
            <a:r>
              <a:rPr lang="ru-RU" dirty="0" smtClean="0"/>
              <a:t>Поддержка</a:t>
            </a:r>
          </a:p>
          <a:p>
            <a:pPr rtl="0"/>
            <a:r>
              <a:rPr lang="ru-RU" dirty="0" smtClean="0"/>
              <a:t>Переход от одной фазы к другой происходит только после полного и успешного завершения предыдущей</a:t>
            </a:r>
          </a:p>
          <a:p>
            <a:pPr rtl="0"/>
            <a:r>
              <a:rPr lang="ru-RU" dirty="0" smtClean="0"/>
              <a:t>Следуя каскадной модели, разработчик переходит от одной стадии к другой строго последовательно. Сначала полностью завершается этап «определение требований», в результате чего получается список требований к ПО. После того как требования полностью определены, происходит переход к проектированию, в ходе которого создаются документы, подробно описывающие для программистов способ и план реализации указанных требований. После того как проектирование полностью выполнено, программистами выполняется реализация полученного проекта. На следующей стадии процесса происходит интеграция отдельных компонентов, разрабатываемых различными командами программистов. После того как реализация и интеграция завершены, производится тестирование и отладка продукта; на этой стадии устраняются все недочёты, появившиеся на предыдущих стадиях разработки. После этого программный продукт внедряется и обеспечивается его поддержка — внесение новой функциональности и устранение ошибок.</a:t>
            </a:r>
          </a:p>
          <a:p>
            <a:pPr rtl="0"/>
            <a:r>
              <a:rPr lang="ru-RU" dirty="0" smtClean="0"/>
              <a:t>Тем самым, каскадная модель подразумевает, что переход от одной фазы разработки к другой происходит только после полного и успешного завершения предыдущей фазы, и что переходов назад либо вперёд или перекрытия фаз — не происходит.</a:t>
            </a:r>
          </a:p>
          <a:p>
            <a:pPr rtl="0"/>
            <a:endParaRPr lang="ru-RU" dirty="0" smtClean="0"/>
          </a:p>
          <a:p>
            <a:pPr rtl="0"/>
            <a:r>
              <a:rPr lang="ru-RU" dirty="0" smtClean="0"/>
              <a:t>В данной модели разработки ПО не учитывается третий принцип тестирования, что может привести к тому,</a:t>
            </a:r>
            <a:r>
              <a:rPr lang="ru-RU" baseline="0" dirty="0" smtClean="0"/>
              <a:t> что исправлять ошибки в ПО будет тем дороже, чем на более ранней стадии она была внесена.</a:t>
            </a:r>
          </a:p>
          <a:p>
            <a:pPr rtl="0"/>
            <a:r>
              <a:rPr lang="ru-RU" baseline="0" dirty="0" smtClean="0"/>
              <a:t>Рассмотрим примеры.</a:t>
            </a:r>
          </a:p>
          <a:p>
            <a:pPr rtl="0"/>
            <a:endParaRPr lang="ru-RU" baseline="0" dirty="0" smtClean="0"/>
          </a:p>
          <a:p>
            <a:pPr rtl="0"/>
            <a:r>
              <a:rPr lang="ru-RU" b="1" baseline="0" dirty="0" smtClean="0"/>
              <a:t>Ошибка допущена на стадии разработки требований, то есть в самом начале пути.</a:t>
            </a:r>
          </a:p>
          <a:p>
            <a:pPr rtl="0"/>
            <a:r>
              <a:rPr lang="ru-RU" dirty="0" smtClean="0"/>
              <a:t>Недостаточные</a:t>
            </a:r>
            <a:r>
              <a:rPr lang="ru-RU" baseline="0" dirty="0" smtClean="0"/>
              <a:t> требования, описывающие поиск по сайту: не описано, как должна реагировать система при вводе специальных символов в поле для поиска.</a:t>
            </a:r>
          </a:p>
          <a:p>
            <a:pPr rtl="0"/>
            <a:r>
              <a:rPr lang="ru-RU" baseline="0" dirty="0" smtClean="0"/>
              <a:t>На стадии эксплуатации этим могут воспользоваться злоумышленники.</a:t>
            </a:r>
          </a:p>
          <a:p>
            <a:pPr>
              <a:buClr>
                <a:srgbClr val="1EA913"/>
              </a:buClr>
              <a:buSzPct val="150000"/>
            </a:pP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SearchStr</a:t>
            </a:r>
            <a:r>
              <a:rPr lang="en-US" dirty="0" smtClean="0">
                <a:latin typeface="Courier New" panose="02070309020205020404" pitchFamily="49" charset="0"/>
                <a:cs typeface="Courier New" panose="02070309020205020404" pitchFamily="49" charset="0"/>
              </a:rPr>
              <a:t>;</a:t>
            </a:r>
          </a:p>
          <a:p>
            <a:pPr>
              <a:buClr>
                <a:srgbClr val="1EA913"/>
              </a:buClr>
              <a:buSzPct val="150000"/>
            </a:pPr>
            <a:r>
              <a:rPr lang="en-US" dirty="0" err="1" smtClean="0">
                <a:latin typeface="Courier New" panose="02070309020205020404" pitchFamily="49" charset="0"/>
                <a:cs typeface="Courier New" panose="02070309020205020404" pitchFamily="49" charset="0"/>
              </a:rPr>
              <a:t>SearchStr</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TextBoxSearch.Value</a:t>
            </a:r>
            <a:r>
              <a:rPr lang="en-US" dirty="0" smtClean="0">
                <a:latin typeface="Courier New" panose="02070309020205020404" pitchFamily="49" charset="0"/>
                <a:cs typeface="Courier New" panose="02070309020205020404" pitchFamily="49" charset="0"/>
              </a:rPr>
              <a:t>();</a:t>
            </a:r>
          </a:p>
          <a:p>
            <a:pPr>
              <a:buClr>
                <a:srgbClr val="1EA913"/>
              </a:buClr>
              <a:buSzPct val="150000"/>
            </a:pP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sql</a:t>
            </a:r>
            <a:r>
              <a:rPr lang="en-US" dirty="0" smtClean="0">
                <a:latin typeface="Courier New" panose="02070309020205020404" pitchFamily="49" charset="0"/>
                <a:cs typeface="Courier New" panose="02070309020205020404" pitchFamily="49" charset="0"/>
              </a:rPr>
              <a:t> =</a:t>
            </a:r>
            <a:r>
              <a:rPr lang="ru-R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"select * from Article</a:t>
            </a:r>
            <a:r>
              <a:rPr lang="ru-RU" dirty="0" err="1" smtClean="0">
                <a:latin typeface="Courier New" panose="02070309020205020404" pitchFamily="49" charset="0"/>
                <a:cs typeface="Courier New" panose="02070309020205020404" pitchFamily="49" charset="0"/>
              </a:rPr>
              <a:t>sTable</a:t>
            </a:r>
            <a:r>
              <a:rPr lang="en-US" dirty="0" smtClean="0">
                <a:latin typeface="Courier New" panose="02070309020205020404" pitchFamily="49" charset="0"/>
                <a:cs typeface="Courier New" panose="02070309020205020404" pitchFamily="49" charset="0"/>
              </a:rPr>
              <a:t> where </a:t>
            </a:r>
            <a:r>
              <a:rPr lang="en-US" dirty="0" err="1" smtClean="0">
                <a:latin typeface="Courier New" panose="02070309020205020404" pitchFamily="49" charset="0"/>
                <a:cs typeface="Courier New" panose="02070309020205020404" pitchFamily="49" charset="0"/>
              </a:rPr>
              <a:t>ArticleName</a:t>
            </a:r>
            <a:r>
              <a:rPr lang="en-US" dirty="0" smtClean="0">
                <a:latin typeface="Courier New" panose="02070309020205020404" pitchFamily="49" charset="0"/>
                <a:cs typeface="Courier New" panose="02070309020205020404" pitchFamily="49" charset="0"/>
              </a:rPr>
              <a:t> = ‘”</a:t>
            </a:r>
            <a:r>
              <a:rPr lang="ru-R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SearchStr</a:t>
            </a:r>
            <a:r>
              <a:rPr lang="en-US" dirty="0" smtClean="0">
                <a:latin typeface="Courier New" panose="02070309020205020404" pitchFamily="49" charset="0"/>
                <a:cs typeface="Courier New" panose="02070309020205020404" pitchFamily="49" charset="0"/>
              </a:rPr>
              <a:t> + "'";</a:t>
            </a:r>
          </a:p>
          <a:p>
            <a:pPr lvl="1">
              <a:buClr>
                <a:srgbClr val="1EA913"/>
              </a:buClr>
              <a:buSzPct val="150000"/>
            </a:pPr>
            <a:endParaRPr lang="en-US" dirty="0" smtClean="0">
              <a:latin typeface="Courier New" panose="02070309020205020404" pitchFamily="49" charset="0"/>
              <a:cs typeface="Courier New" panose="02070309020205020404" pitchFamily="49" charset="0"/>
            </a:endParaRPr>
          </a:p>
          <a:p>
            <a:r>
              <a:rPr lang="ru-RU" dirty="0" smtClean="0"/>
              <a:t>Если пользователь вводит </a:t>
            </a:r>
            <a:r>
              <a:rPr lang="en-US" dirty="0" smtClean="0">
                <a:latin typeface="Courier New" panose="02070309020205020404" pitchFamily="49" charset="0"/>
                <a:cs typeface="Courier New" panose="02070309020205020404" pitchFamily="49" charset="0"/>
              </a:rPr>
              <a:t>Cars</a:t>
            </a:r>
            <a:r>
              <a:rPr lang="ru-RU" dirty="0" smtClean="0"/>
              <a:t>, то запрос, построенный с помощью сценария, выглядит приблизительно так:</a:t>
            </a:r>
          </a:p>
          <a:p>
            <a:r>
              <a:rPr lang="ru-RU" dirty="0" smtClean="0">
                <a:latin typeface="Courier New" panose="02070309020205020404" pitchFamily="49" charset="0"/>
                <a:cs typeface="Courier New" panose="02070309020205020404" pitchFamily="49" charset="0"/>
              </a:rPr>
              <a:t>SELECT * FROM </a:t>
            </a:r>
            <a:r>
              <a:rPr lang="en-US" dirty="0" smtClean="0">
                <a:latin typeface="Courier New" panose="02070309020205020404" pitchFamily="49" charset="0"/>
                <a:cs typeface="Courier New" panose="02070309020205020404" pitchFamily="49" charset="0"/>
              </a:rPr>
              <a:t>Article</a:t>
            </a:r>
            <a:r>
              <a:rPr lang="ru-RU" dirty="0" err="1" smtClean="0">
                <a:latin typeface="Courier New" panose="02070309020205020404" pitchFamily="49" charset="0"/>
                <a:cs typeface="Courier New" panose="02070309020205020404" pitchFamily="49" charset="0"/>
              </a:rPr>
              <a:t>sTable</a:t>
            </a:r>
            <a:r>
              <a:rPr lang="ru-RU" dirty="0" smtClean="0">
                <a:latin typeface="Courier New" panose="02070309020205020404" pitchFamily="49" charset="0"/>
                <a:cs typeface="Courier New" panose="02070309020205020404" pitchFamily="49" charset="0"/>
              </a:rPr>
              <a:t> WHERE </a:t>
            </a:r>
            <a:r>
              <a:rPr lang="en-US" dirty="0" err="1" smtClean="0">
                <a:latin typeface="Courier New" panose="02070309020205020404" pitchFamily="49" charset="0"/>
                <a:cs typeface="Courier New" panose="02070309020205020404" pitchFamily="49" charset="0"/>
              </a:rPr>
              <a:t>ArticleName</a:t>
            </a:r>
            <a:r>
              <a:rPr lang="ru-RU" dirty="0" smtClean="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Cars</a:t>
            </a:r>
            <a:r>
              <a:rPr lang="ru-RU" dirty="0" smtClean="0">
                <a:latin typeface="Courier New" panose="02070309020205020404" pitchFamily="49" charset="0"/>
                <a:cs typeface="Courier New" panose="02070309020205020404" pitchFamily="49" charset="0"/>
              </a:rPr>
              <a:t>'</a:t>
            </a:r>
          </a:p>
          <a:p>
            <a:pPr lvl="1">
              <a:buClr>
                <a:srgbClr val="1EA913"/>
              </a:buClr>
              <a:buSzPct val="150000"/>
            </a:pPr>
            <a:endParaRPr lang="en-US" dirty="0" smtClean="0"/>
          </a:p>
          <a:p>
            <a:r>
              <a:rPr lang="ru-RU" dirty="0" smtClean="0"/>
              <a:t>Предположим, однако, что пользователь вводит следующее: </a:t>
            </a:r>
          </a:p>
          <a:p>
            <a:r>
              <a:rPr lang="en-US" dirty="0" smtClean="0">
                <a:latin typeface="Courier New" panose="02070309020205020404" pitchFamily="49" charset="0"/>
                <a:cs typeface="Courier New" panose="02070309020205020404" pitchFamily="49" charset="0"/>
              </a:rPr>
              <a:t>Cars'; drop table Article</a:t>
            </a:r>
            <a:r>
              <a:rPr lang="ru-RU" dirty="0" err="1" smtClean="0">
                <a:latin typeface="Courier New" panose="02070309020205020404" pitchFamily="49" charset="0"/>
                <a:cs typeface="Courier New" panose="02070309020205020404" pitchFamily="49" charset="0"/>
              </a:rPr>
              <a:t>sTable</a:t>
            </a:r>
            <a:r>
              <a:rPr lang="en-US" dirty="0" smtClean="0">
                <a:latin typeface="Courier New" panose="02070309020205020404" pitchFamily="49" charset="0"/>
                <a:cs typeface="Courier New" panose="02070309020205020404" pitchFamily="49" charset="0"/>
              </a:rPr>
              <a:t> -- </a:t>
            </a:r>
          </a:p>
          <a:p>
            <a:endParaRPr lang="en-US" dirty="0" smtClean="0"/>
          </a:p>
          <a:p>
            <a:r>
              <a:rPr lang="ru-RU" dirty="0" smtClean="0"/>
              <a:t>В этом случае запрос, построенный сценарием, будет следующим:</a:t>
            </a:r>
          </a:p>
          <a:p>
            <a:r>
              <a:rPr lang="en-US" dirty="0" smtClean="0">
                <a:latin typeface="Courier New" panose="02070309020205020404" pitchFamily="49" charset="0"/>
                <a:cs typeface="Courier New" panose="02070309020205020404" pitchFamily="49" charset="0"/>
              </a:rPr>
              <a:t>SELECT * FROM Article</a:t>
            </a:r>
            <a:r>
              <a:rPr lang="ru-RU" dirty="0" err="1" smtClean="0">
                <a:latin typeface="Courier New" panose="02070309020205020404" pitchFamily="49" charset="0"/>
                <a:cs typeface="Courier New" panose="02070309020205020404" pitchFamily="49" charset="0"/>
              </a:rPr>
              <a:t>sTable</a:t>
            </a:r>
            <a:r>
              <a:rPr lang="en-US" dirty="0" smtClean="0">
                <a:latin typeface="Courier New" panose="02070309020205020404" pitchFamily="49" charset="0"/>
                <a:cs typeface="Courier New" panose="02070309020205020404" pitchFamily="49" charset="0"/>
              </a:rPr>
              <a:t> WHERE </a:t>
            </a:r>
            <a:r>
              <a:rPr lang="en-US" dirty="0" err="1" smtClean="0">
                <a:latin typeface="Courier New" panose="02070309020205020404" pitchFamily="49" charset="0"/>
                <a:cs typeface="Courier New" panose="02070309020205020404" pitchFamily="49" charset="0"/>
              </a:rPr>
              <a:t>ArticleName</a:t>
            </a:r>
            <a:r>
              <a:rPr lang="en-US" dirty="0" smtClean="0">
                <a:latin typeface="Courier New" panose="02070309020205020404" pitchFamily="49" charset="0"/>
                <a:cs typeface="Courier New" panose="02070309020205020404" pitchFamily="49" charset="0"/>
              </a:rPr>
              <a:t> = 'Cars'; drop table Article</a:t>
            </a:r>
            <a:r>
              <a:rPr lang="ru-RU" dirty="0" err="1" smtClean="0">
                <a:latin typeface="Courier New" panose="02070309020205020404" pitchFamily="49" charset="0"/>
                <a:cs typeface="Courier New" panose="02070309020205020404" pitchFamily="49" charset="0"/>
              </a:rPr>
              <a:t>sTable</a:t>
            </a:r>
            <a:r>
              <a:rPr lang="en-US" dirty="0" smtClean="0">
                <a:latin typeface="Courier New" panose="02070309020205020404" pitchFamily="49" charset="0"/>
                <a:cs typeface="Courier New" panose="02070309020205020404" pitchFamily="49" charset="0"/>
              </a:rPr>
              <a:t> --‘</a:t>
            </a:r>
          </a:p>
          <a:p>
            <a:endParaRPr lang="en-US" dirty="0" smtClean="0">
              <a:latin typeface="Courier New" panose="02070309020205020404" pitchFamily="49" charset="0"/>
              <a:cs typeface="Courier New" panose="02070309020205020404" pitchFamily="49" charset="0"/>
            </a:endParaRPr>
          </a:p>
          <a:p>
            <a:r>
              <a:rPr lang="ru-RU" dirty="0" smtClean="0"/>
              <a:t>Таким образом будет удалена целая таблица</a:t>
            </a:r>
            <a:r>
              <a:rPr lang="ru-RU" baseline="0" dirty="0" smtClean="0"/>
              <a:t> </a:t>
            </a:r>
            <a:r>
              <a:rPr lang="en-US" dirty="0" smtClean="0">
                <a:latin typeface="Courier New" panose="02070309020205020404" pitchFamily="49" charset="0"/>
                <a:cs typeface="Courier New" panose="02070309020205020404" pitchFamily="49" charset="0"/>
              </a:rPr>
              <a:t>Article</a:t>
            </a:r>
            <a:r>
              <a:rPr lang="ru-RU" dirty="0" err="1" smtClean="0">
                <a:latin typeface="Courier New" panose="02070309020205020404" pitchFamily="49" charset="0"/>
                <a:cs typeface="Courier New" panose="02070309020205020404" pitchFamily="49" charset="0"/>
              </a:rPr>
              <a:t>sTable</a:t>
            </a:r>
            <a:r>
              <a:rPr lang="ru-RU" dirty="0" smtClean="0">
                <a:latin typeface="Courier New" panose="02070309020205020404" pitchFamily="49" charset="0"/>
                <a:cs typeface="Courier New" panose="02070309020205020404" pitchFamily="49" charset="0"/>
              </a:rPr>
              <a:t>, то есть будет иметь место потеря данных.</a:t>
            </a:r>
          </a:p>
          <a:p>
            <a:r>
              <a:rPr lang="ru-RU" dirty="0" smtClean="0">
                <a:latin typeface="Courier New" panose="02070309020205020404" pitchFamily="49" charset="0"/>
                <a:cs typeface="Courier New" panose="02070309020205020404" pitchFamily="49" charset="0"/>
              </a:rPr>
              <a:t>В принципе, вместо </a:t>
            </a:r>
            <a:r>
              <a:rPr lang="en-US" dirty="0" smtClean="0">
                <a:latin typeface="Courier New" panose="02070309020205020404" pitchFamily="49" charset="0"/>
                <a:cs typeface="Courier New" panose="02070309020205020404" pitchFamily="49" charset="0"/>
              </a:rPr>
              <a:t>drop table Article</a:t>
            </a:r>
            <a:r>
              <a:rPr lang="ru-RU" dirty="0" err="1" smtClean="0">
                <a:latin typeface="Courier New" panose="02070309020205020404" pitchFamily="49" charset="0"/>
                <a:cs typeface="Courier New" panose="02070309020205020404" pitchFamily="49" charset="0"/>
              </a:rPr>
              <a:t>sTable</a:t>
            </a:r>
            <a:r>
              <a:rPr lang="ru-RU" dirty="0" smtClean="0">
                <a:latin typeface="Courier New" panose="02070309020205020404" pitchFamily="49" charset="0"/>
                <a:cs typeface="Courier New" panose="02070309020205020404" pitchFamily="49" charset="0"/>
              </a:rPr>
              <a:t> мог быть любой другой оператор.</a:t>
            </a:r>
          </a:p>
          <a:p>
            <a:endParaRPr lang="ru-RU" dirty="0" smtClean="0">
              <a:latin typeface="Courier New" panose="02070309020205020404" pitchFamily="49" charset="0"/>
              <a:cs typeface="Courier New" panose="02070309020205020404" pitchFamily="49" charset="0"/>
            </a:endParaRPr>
          </a:p>
          <a:p>
            <a:r>
              <a:rPr lang="ru-RU" b="1" baseline="0" dirty="0" smtClean="0"/>
              <a:t>Ошибка допущена на стадии дизайна</a:t>
            </a:r>
            <a:endParaRPr lang="ru-RU" dirty="0" smtClean="0">
              <a:latin typeface="Courier New" panose="02070309020205020404" pitchFamily="49" charset="0"/>
              <a:cs typeface="Courier New" panose="02070309020205020404" pitchFamily="49" charset="0"/>
            </a:endParaRPr>
          </a:p>
          <a:p>
            <a:r>
              <a:rPr lang="ru-RU" dirty="0" smtClean="0"/>
              <a:t>Схема базы данных должна быть продумана таким</a:t>
            </a:r>
            <a:r>
              <a:rPr lang="ru-RU" baseline="0" dirty="0" smtClean="0"/>
              <a:t> образом, что ее легко расширить.</a:t>
            </a:r>
          </a:p>
          <a:p>
            <a:r>
              <a:rPr lang="ru-RU" baseline="0" dirty="0" smtClean="0"/>
              <a:t>Например, в базе данных хранится адрес клиента одним полем. В какой-то момент решили реализовать поиск по названию города, в котором живет клиент.</a:t>
            </a:r>
            <a:endParaRPr lang="ru-RU" dirty="0" smtClean="0"/>
          </a:p>
          <a:p>
            <a:pPr rtl="0"/>
            <a:endParaRPr lang="ru-RU" dirty="0" smtClean="0"/>
          </a:p>
          <a:p>
            <a:pPr rtl="0"/>
            <a:r>
              <a:rPr lang="ru-RU" dirty="0" smtClean="0"/>
              <a:t>Программисту надо</a:t>
            </a:r>
            <a:r>
              <a:rPr lang="ru-RU" baseline="0" dirty="0" smtClean="0"/>
              <a:t> будет написать </a:t>
            </a:r>
            <a:r>
              <a:rPr lang="ru-RU" baseline="0" dirty="0" err="1" smtClean="0"/>
              <a:t>скрипт</a:t>
            </a:r>
            <a:r>
              <a:rPr lang="ru-RU" baseline="0" dirty="0" smtClean="0"/>
              <a:t>, который разбивает поле адреса на несколько полей (город, улицы, номер дома и т.д.) и еще уже имеющие данные об адресе клиентов вписывает в эти поля.</a:t>
            </a:r>
          </a:p>
          <a:p>
            <a:pPr rtl="0"/>
            <a:r>
              <a:rPr lang="ru-RU" baseline="0" dirty="0" smtClean="0"/>
              <a:t>Это может оказаться нетривиальной задачей, может привести к потере данных (если не все правильно работает).</a:t>
            </a:r>
          </a:p>
          <a:p>
            <a:pPr rtl="0"/>
            <a:endParaRPr lang="ru-RU" baseline="0" dirty="0" smtClean="0"/>
          </a:p>
          <a:p>
            <a:pPr rtl="0"/>
            <a:r>
              <a:rPr lang="ru-RU" baseline="0" dirty="0" smtClean="0"/>
              <a:t>Казалось бы такая простая вещь, как поиск по названию города, может привести к таким сложностям.</a:t>
            </a:r>
          </a:p>
          <a:p>
            <a:pPr rtl="0"/>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1" baseline="0" dirty="0" smtClean="0"/>
              <a:t>Ошибка допущена на стадии реализации</a:t>
            </a:r>
            <a:endParaRPr lang="ru-RU" dirty="0" smtClean="0">
              <a:latin typeface="Courier New" panose="02070309020205020404" pitchFamily="49" charset="0"/>
              <a:cs typeface="Courier New" panose="02070309020205020404" pitchFamily="49" charset="0"/>
            </a:endParaRPr>
          </a:p>
          <a:p>
            <a:pPr rtl="0"/>
            <a:r>
              <a:rPr lang="ru-RU" baseline="0" dirty="0" smtClean="0"/>
              <a:t>Было упущено из виду, что информация о пользователе включат не только ФИО, </a:t>
            </a:r>
            <a:r>
              <a:rPr lang="ru-RU" baseline="0" dirty="0" err="1" smtClean="0"/>
              <a:t>имейл</a:t>
            </a:r>
            <a:r>
              <a:rPr lang="ru-RU" baseline="0" dirty="0" smtClean="0"/>
              <a:t>, но еще и номер телефона. Все уже реализовано: и форма регистрации, и форма поиска.</a:t>
            </a:r>
          </a:p>
          <a:p>
            <a:pPr rtl="0"/>
            <a:r>
              <a:rPr lang="ru-RU" baseline="0" dirty="0" smtClean="0"/>
              <a:t>Затем во время верификации становится ясно, что на этих формах не хватает еще и телефона.</a:t>
            </a:r>
          </a:p>
          <a:p>
            <a:pPr rtl="0"/>
            <a:r>
              <a:rPr lang="ru-RU" baseline="0" dirty="0" smtClean="0"/>
              <a:t>Программисту придется менять их все.</a:t>
            </a:r>
          </a:p>
          <a:p>
            <a:pPr rtl="0"/>
            <a:r>
              <a:rPr lang="ru-RU" baseline="0" dirty="0" smtClean="0"/>
              <a:t>Если бы во время реализации проводилось тестирование того, что уже готово, то </a:t>
            </a:r>
            <a:r>
              <a:rPr lang="ru-RU" baseline="0" dirty="0" err="1" smtClean="0"/>
              <a:t>тестировщик</a:t>
            </a:r>
            <a:r>
              <a:rPr lang="ru-RU" baseline="0" dirty="0" smtClean="0"/>
              <a:t> мог заметить этот дефект на форме регистрации, тогда бы программист во время это учел, и форма поиска была бы реализована правильно.</a:t>
            </a:r>
          </a:p>
          <a:p>
            <a:pPr rtl="0"/>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1" baseline="0" dirty="0" smtClean="0"/>
              <a:t>Ошибка допущена на стадии верификации</a:t>
            </a:r>
            <a:endParaRPr lang="ru-RU" dirty="0" smtClean="0">
              <a:latin typeface="Courier New" panose="02070309020205020404" pitchFamily="49" charset="0"/>
              <a:cs typeface="Courier New" panose="02070309020205020404" pitchFamily="49" charset="0"/>
            </a:endParaRPr>
          </a:p>
          <a:p>
            <a:pPr rtl="0"/>
            <a:r>
              <a:rPr lang="ru-RU" dirty="0" err="1" smtClean="0"/>
              <a:t>Тестировщик</a:t>
            </a:r>
            <a:r>
              <a:rPr lang="ru-RU" dirty="0" smtClean="0"/>
              <a:t> упустил из виду, что при регистрации пользователя его домашний телефон записывается в поле для мобильного, и наоборот.</a:t>
            </a:r>
          </a:p>
          <a:p>
            <a:pPr rtl="0"/>
            <a:r>
              <a:rPr lang="ru-RU" dirty="0" smtClean="0"/>
              <a:t>На стадии эксплуатации пользователи</a:t>
            </a:r>
            <a:r>
              <a:rPr lang="ru-RU" baseline="0" dirty="0" smtClean="0"/>
              <a:t> по получают уведомления на мобильный из-за того, что они приходят на домашний, стационарный номер.</a:t>
            </a:r>
          </a:p>
          <a:p>
            <a:pPr rtl="0"/>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1" baseline="0" dirty="0" smtClean="0"/>
              <a:t>Ошибка допущена на стадии сопровождения</a:t>
            </a:r>
            <a:endParaRPr lang="ru-RU" dirty="0" smtClean="0">
              <a:latin typeface="Courier New" panose="02070309020205020404" pitchFamily="49" charset="0"/>
              <a:cs typeface="Courier New" panose="02070309020205020404" pitchFamily="49" charset="0"/>
            </a:endParaRPr>
          </a:p>
          <a:p>
            <a:pPr rtl="0"/>
            <a:r>
              <a:rPr lang="ru-RU" dirty="0" smtClean="0"/>
              <a:t>Если не вовремя</a:t>
            </a:r>
            <a:r>
              <a:rPr lang="ru-RU" baseline="0" dirty="0" smtClean="0"/>
              <a:t> заметить, что в новой версии браузера все элементы управления сильно сдвинуты вниз, то это может огорчить клиентов, которые пользуются вашим сайтом.</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TEST2</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statements is MOST OFTEN true?</a:t>
            </a:r>
          </a:p>
          <a:p>
            <a:r>
              <a:rPr lang="en-US" dirty="0" smtClean="0"/>
              <a:t/>
            </a:r>
            <a:br>
              <a:rPr lang="en-US" dirty="0" smtClean="0"/>
            </a:br>
            <a:r>
              <a:rPr lang="en-US" sz="1200" b="0" i="0" kern="1200" dirty="0" smtClean="0">
                <a:solidFill>
                  <a:schemeClr val="tx1"/>
                </a:solidFill>
                <a:latin typeface="+mn-lt"/>
                <a:ea typeface="+mn-ea"/>
                <a:cs typeface="+mn-cs"/>
              </a:rPr>
              <a:t>A Source-code inspections are often used in component testing.</a:t>
            </a:r>
            <a:r>
              <a:rPr lang="en-US" dirty="0" smtClean="0"/>
              <a:t/>
            </a:r>
            <a:br>
              <a:rPr lang="en-US" dirty="0" smtClean="0"/>
            </a:br>
            <a:r>
              <a:rPr lang="en-US" sz="1200" b="0" i="0" kern="1200" dirty="0" smtClean="0">
                <a:solidFill>
                  <a:schemeClr val="tx1"/>
                </a:solidFill>
                <a:latin typeface="+mn-lt"/>
                <a:ea typeface="+mn-ea"/>
                <a:cs typeface="+mn-cs"/>
              </a:rPr>
              <a:t>B Component testing searches for defects in programs that are separately testable.</a:t>
            </a:r>
            <a:r>
              <a:rPr lang="en-US" dirty="0" smtClean="0"/>
              <a:t/>
            </a:r>
            <a:br>
              <a:rPr lang="en-US" dirty="0" smtClean="0"/>
            </a:br>
            <a:r>
              <a:rPr lang="en-US" sz="1200" b="0" i="0" kern="1200" dirty="0" smtClean="0">
                <a:solidFill>
                  <a:schemeClr val="tx1"/>
                </a:solidFill>
                <a:latin typeface="+mn-lt"/>
                <a:ea typeface="+mn-ea"/>
                <a:cs typeface="+mn-cs"/>
              </a:rPr>
              <a:t>C Component testing is an important part of user acceptance testing.</a:t>
            </a:r>
            <a:r>
              <a:rPr lang="en-US" dirty="0" smtClean="0"/>
              <a:t/>
            </a:r>
            <a:br>
              <a:rPr lang="en-US" dirty="0" smtClean="0"/>
            </a:br>
            <a:r>
              <a:rPr lang="en-US" sz="1200" b="0" i="0" kern="1200" dirty="0" smtClean="0">
                <a:solidFill>
                  <a:schemeClr val="tx1"/>
                </a:solidFill>
                <a:latin typeface="+mn-lt"/>
                <a:ea typeface="+mn-ea"/>
                <a:cs typeface="+mn-cs"/>
              </a:rPr>
              <a:t>D Component testing aims to expose problems in the interactions between software and</a:t>
            </a:r>
            <a:r>
              <a:rPr lang="en-US" dirty="0" smtClean="0"/>
              <a:t/>
            </a:r>
            <a:br>
              <a:rPr lang="en-US" dirty="0" smtClean="0"/>
            </a:br>
            <a:r>
              <a:rPr lang="en-US" sz="1200" b="0" i="0" kern="1200" dirty="0" smtClean="0">
                <a:solidFill>
                  <a:schemeClr val="tx1"/>
                </a:solidFill>
                <a:latin typeface="+mn-lt"/>
                <a:ea typeface="+mn-ea"/>
                <a:cs typeface="+mn-cs"/>
              </a:rPr>
              <a:t>hardware components.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What is the objective of debugging?</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localize a defect.</a:t>
            </a:r>
            <a:r>
              <a:rPr lang="en-US" dirty="0" smtClean="0"/>
              <a:t/>
            </a:r>
            <a:br>
              <a:rPr lang="en-US" dirty="0" smtClean="0"/>
            </a:br>
            <a:r>
              <a:rPr lang="en-US" sz="1200" b="0" i="0" kern="1200" dirty="0" smtClean="0">
                <a:solidFill>
                  <a:schemeClr val="tx1"/>
                </a:solidFill>
                <a:latin typeface="+mn-lt"/>
                <a:ea typeface="+mn-ea"/>
                <a:cs typeface="+mn-cs"/>
              </a:rPr>
              <a:t>ii To fix a defect.</a:t>
            </a:r>
            <a:r>
              <a:rPr lang="en-US" dirty="0" smtClean="0"/>
              <a:t/>
            </a:r>
            <a:br>
              <a:rPr lang="en-US" dirty="0" smtClean="0"/>
            </a:br>
            <a:r>
              <a:rPr lang="en-US" sz="1200" b="0" i="0" kern="1200" dirty="0" smtClean="0">
                <a:solidFill>
                  <a:schemeClr val="tx1"/>
                </a:solidFill>
                <a:latin typeface="+mn-lt"/>
                <a:ea typeface="+mn-ea"/>
                <a:cs typeface="+mn-cs"/>
              </a:rPr>
              <a:t>iii To show value.</a:t>
            </a:r>
            <a:r>
              <a:rPr lang="en-US" dirty="0" smtClean="0"/>
              <a:t/>
            </a:r>
            <a:br>
              <a:rPr lang="en-US" dirty="0" smtClean="0"/>
            </a:br>
            <a:r>
              <a:rPr lang="en-US" sz="1200" b="0" i="0" kern="1200" dirty="0" smtClean="0">
                <a:solidFill>
                  <a:schemeClr val="tx1"/>
                </a:solidFill>
                <a:latin typeface="+mn-lt"/>
                <a:ea typeface="+mn-ea"/>
                <a:cs typeface="+mn-cs"/>
              </a:rPr>
              <a:t>iv To increase the range of testing.</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iii.</a:t>
            </a:r>
            <a:r>
              <a:rPr lang="en-US" dirty="0" smtClean="0"/>
              <a:t/>
            </a:r>
            <a:br>
              <a:rPr lang="en-US" dirty="0" smtClean="0"/>
            </a:br>
            <a:r>
              <a:rPr lang="en-US" sz="1200" b="0" i="0" kern="1200" dirty="0" smtClean="0">
                <a:solidFill>
                  <a:schemeClr val="tx1"/>
                </a:solidFill>
                <a:latin typeface="+mn-lt"/>
                <a:ea typeface="+mn-ea"/>
                <a:cs typeface="+mn-cs"/>
              </a:rPr>
              <a:t>B ii, iii, iv.</a:t>
            </a:r>
            <a:r>
              <a:rPr lang="en-US" dirty="0" smtClean="0"/>
              <a:t/>
            </a:r>
            <a:br>
              <a:rPr lang="en-US" dirty="0" smtClean="0"/>
            </a:br>
            <a:r>
              <a:rPr lang="en-US" sz="1200" b="0" i="0" kern="1200" dirty="0" smtClean="0">
                <a:solidFill>
                  <a:schemeClr val="tx1"/>
                </a:solidFill>
                <a:latin typeface="+mn-lt"/>
                <a:ea typeface="+mn-ea"/>
                <a:cs typeface="+mn-cs"/>
              </a:rPr>
              <a:t>C ii,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sz="1200" b="0" i="0" kern="1200" dirty="0" smtClean="0">
                <a:solidFill>
                  <a:schemeClr val="tx1"/>
                </a:solidFill>
                <a:latin typeface="+mn-lt"/>
                <a:ea typeface="+mn-ea"/>
                <a:cs typeface="+mn-cs"/>
              </a:rPr>
              <a:t>Which of the following is a characteristic of good testing in any life cycle model?</a:t>
            </a:r>
          </a:p>
          <a:p>
            <a:r>
              <a:rPr lang="en-US" dirty="0" smtClean="0"/>
              <a:t/>
            </a:r>
            <a:br>
              <a:rPr lang="en-US" dirty="0" smtClean="0"/>
            </a:br>
            <a:r>
              <a:rPr lang="en-US" sz="1200" b="0" i="0" kern="1200" dirty="0" smtClean="0">
                <a:solidFill>
                  <a:schemeClr val="tx1"/>
                </a:solidFill>
                <a:latin typeface="+mn-lt"/>
                <a:ea typeface="+mn-ea"/>
                <a:cs typeface="+mn-cs"/>
              </a:rPr>
              <a:t>A All document reviews involve the development team.</a:t>
            </a:r>
            <a:r>
              <a:rPr lang="en-US" dirty="0" smtClean="0"/>
              <a:t/>
            </a:r>
            <a:br>
              <a:rPr lang="en-US" dirty="0" smtClean="0"/>
            </a:br>
            <a:r>
              <a:rPr lang="en-US" sz="1200" b="0" i="0" kern="1200" dirty="0" smtClean="0">
                <a:solidFill>
                  <a:schemeClr val="tx1"/>
                </a:solidFill>
                <a:latin typeface="+mn-lt"/>
                <a:ea typeface="+mn-ea"/>
                <a:cs typeface="+mn-cs"/>
              </a:rPr>
              <a:t>B Some, but not all, development activities have corresponding test activities.</a:t>
            </a:r>
            <a:r>
              <a:rPr lang="en-US" dirty="0" smtClean="0"/>
              <a:t/>
            </a:r>
            <a:br>
              <a:rPr lang="en-US" dirty="0" smtClean="0"/>
            </a:br>
            <a:r>
              <a:rPr lang="en-US" sz="1200" b="0" i="0" kern="1200" dirty="0" smtClean="0">
                <a:solidFill>
                  <a:schemeClr val="tx1"/>
                </a:solidFill>
                <a:latin typeface="+mn-lt"/>
                <a:ea typeface="+mn-ea"/>
                <a:cs typeface="+mn-cs"/>
              </a:rPr>
              <a:t>C Each test level has test objectives specific to that level.</a:t>
            </a:r>
            <a:r>
              <a:rPr lang="en-US" dirty="0" smtClean="0"/>
              <a:t/>
            </a:r>
            <a:br>
              <a:rPr lang="en-US" dirty="0" smtClean="0"/>
            </a:br>
            <a:r>
              <a:rPr lang="en-US" sz="1200" b="0" i="0" kern="1200" dirty="0" smtClean="0">
                <a:solidFill>
                  <a:schemeClr val="tx1"/>
                </a:solidFill>
                <a:latin typeface="+mn-lt"/>
                <a:ea typeface="+mn-ea"/>
                <a:cs typeface="+mn-cs"/>
              </a:rPr>
              <a:t>D Analysis and design of tests begins as soon as development is complete.</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sz="1200" b="0" i="0" kern="1200" dirty="0" smtClean="0">
                <a:solidFill>
                  <a:schemeClr val="tx1"/>
                </a:solidFill>
                <a:latin typeface="+mn-lt"/>
                <a:ea typeface="+mn-ea"/>
                <a:cs typeface="+mn-cs"/>
              </a:rPr>
              <a:t>To test a function, the programmer has to write a _________, which calls the function </a:t>
            </a:r>
          </a:p>
          <a:p>
            <a:r>
              <a:rPr lang="en-US" sz="1200" b="0" i="0" kern="1200" dirty="0" smtClean="0">
                <a:solidFill>
                  <a:schemeClr val="tx1"/>
                </a:solidFill>
                <a:latin typeface="+mn-lt"/>
                <a:ea typeface="+mn-ea"/>
                <a:cs typeface="+mn-cs"/>
              </a:rPr>
              <a:t>to be tested and passes it test data.</a:t>
            </a:r>
          </a:p>
          <a:p>
            <a:r>
              <a:rPr lang="en-US" dirty="0" smtClean="0"/>
              <a:t/>
            </a:r>
            <a:br>
              <a:rPr lang="en-US" dirty="0" smtClean="0"/>
            </a:br>
            <a:r>
              <a:rPr lang="en-US" sz="1200" b="0" i="0" kern="1200" dirty="0" smtClean="0">
                <a:solidFill>
                  <a:schemeClr val="tx1"/>
                </a:solidFill>
                <a:latin typeface="+mn-lt"/>
                <a:ea typeface="+mn-ea"/>
                <a:cs typeface="+mn-cs"/>
              </a:rPr>
              <a:t>A Stub</a:t>
            </a:r>
            <a:r>
              <a:rPr lang="en-US" dirty="0" smtClean="0"/>
              <a:t/>
            </a:r>
            <a:br>
              <a:rPr lang="en-US" dirty="0" smtClean="0"/>
            </a:br>
            <a:r>
              <a:rPr lang="en-US" sz="1200" b="0" i="0" kern="1200" dirty="0" smtClean="0">
                <a:solidFill>
                  <a:schemeClr val="tx1"/>
                </a:solidFill>
                <a:latin typeface="+mn-lt"/>
                <a:ea typeface="+mn-ea"/>
                <a:cs typeface="+mn-cs"/>
              </a:rPr>
              <a:t>B Driver</a:t>
            </a:r>
            <a:r>
              <a:rPr lang="en-US" dirty="0" smtClean="0"/>
              <a:t/>
            </a:r>
            <a:br>
              <a:rPr lang="en-US" dirty="0" smtClean="0"/>
            </a:br>
            <a:r>
              <a:rPr lang="en-US" sz="1200" b="0" i="0" kern="1200" dirty="0" smtClean="0">
                <a:solidFill>
                  <a:schemeClr val="tx1"/>
                </a:solidFill>
                <a:latin typeface="+mn-lt"/>
                <a:ea typeface="+mn-ea"/>
                <a:cs typeface="+mn-cs"/>
              </a:rPr>
              <a:t>C Proxy</a:t>
            </a:r>
            <a:r>
              <a:rPr lang="en-US" dirty="0" smtClean="0"/>
              <a:t/>
            </a:r>
            <a:br>
              <a:rPr lang="en-US" dirty="0" smtClean="0"/>
            </a:br>
            <a:r>
              <a:rPr lang="en-US" sz="1200" b="0" i="0" kern="1200" dirty="0" smtClean="0">
                <a:solidFill>
                  <a:schemeClr val="tx1"/>
                </a:solidFill>
                <a:latin typeface="+mn-lt"/>
                <a:ea typeface="+mn-ea"/>
                <a:cs typeface="+mn-cs"/>
              </a:rPr>
              <a:t>D None of the above</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dirty="0" smtClean="0"/>
          </a:p>
          <a:p>
            <a:r>
              <a:rPr lang="en-US" dirty="0" smtClean="0"/>
              <a:t>Which</a:t>
            </a:r>
            <a:r>
              <a:rPr lang="en-US" baseline="0" dirty="0" smtClean="0"/>
              <a:t> symbol should be between 4 and 5 to have a result</a:t>
            </a:r>
            <a:r>
              <a:rPr lang="ru-RU" baseline="0" dirty="0" smtClean="0"/>
              <a:t> </a:t>
            </a:r>
            <a:r>
              <a:rPr lang="en-US" baseline="0" dirty="0" smtClean="0"/>
              <a:t>more than 4 but less than 5?</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pPr rtl="0"/>
            <a:r>
              <a:rPr lang="ru-RU" b="1" dirty="0" smtClean="0"/>
              <a:t>Основные принципы</a:t>
            </a:r>
          </a:p>
          <a:p>
            <a:pPr rtl="0"/>
            <a:endParaRPr lang="ru-RU" dirty="0" smtClean="0"/>
          </a:p>
          <a:p>
            <a:pPr rtl="0"/>
            <a:r>
              <a:rPr lang="ru-RU" dirty="0" smtClean="0"/>
              <a:t>Основной принцип V-образной модели заключается в том, что детализация проекта возрастает при движении слева направо, одновременно с течением времени, и ни то, ни </a:t>
            </a:r>
            <a:r>
              <a:rPr lang="ru-RU" sz="1200" kern="1200" dirty="0" smtClean="0">
                <a:solidFill>
                  <a:schemeClr val="tx1"/>
                </a:solidFill>
                <a:latin typeface="+mn-lt"/>
                <a:ea typeface="+mn-ea"/>
                <a:cs typeface="+mn-cs"/>
              </a:rPr>
              <a:t>другое не может повернуть вспять. Итерации в проекте производятся по горизонтали, между левой и правой сторонами буквы.</a:t>
            </a:r>
          </a:p>
          <a:p>
            <a:pPr rtl="0"/>
            <a:endParaRPr lang="ru-RU" sz="1200" kern="1200" dirty="0" smtClean="0">
              <a:solidFill>
                <a:schemeClr val="tx1"/>
              </a:solidFill>
              <a:latin typeface="+mn-lt"/>
              <a:ea typeface="+mn-ea"/>
              <a:cs typeface="+mn-cs"/>
            </a:endParaRPr>
          </a:p>
          <a:p>
            <a:pPr rtl="0"/>
            <a:r>
              <a:rPr lang="ru-RU" sz="1200" kern="1200" dirty="0" smtClean="0">
                <a:solidFill>
                  <a:schemeClr val="tx1"/>
                </a:solidFill>
                <a:latin typeface="+mn-lt"/>
                <a:ea typeface="+mn-ea"/>
                <a:cs typeface="+mn-cs"/>
              </a:rPr>
              <a:t>Применительно к </a:t>
            </a:r>
            <a:r>
              <a:rPr lang="ru-RU" sz="1200" u="none" kern="1200" dirty="0" smtClean="0">
                <a:solidFill>
                  <a:schemeClr val="bg1"/>
                </a:solidFill>
                <a:latin typeface="+mn-lt"/>
                <a:ea typeface="+mn-ea"/>
                <a:cs typeface="+mn-cs"/>
              </a:rPr>
              <a:t>Разработке </a:t>
            </a:r>
            <a:r>
              <a:rPr lang="ru-RU" sz="1200" u="none" kern="1200" dirty="0" smtClean="0">
                <a:solidFill>
                  <a:schemeClr val="bg1"/>
                </a:solidFill>
                <a:latin typeface="+mn-lt"/>
                <a:ea typeface="+mn-ea"/>
                <a:cs typeface="+mn-cs"/>
                <a:hlinkClick r:id="rId3" tooltip="Информационная система"/>
              </a:rPr>
              <a:t>информационных систем</a:t>
            </a:r>
            <a:r>
              <a:rPr lang="ru-RU" sz="1200" u="none" kern="1200" dirty="0" smtClean="0">
                <a:solidFill>
                  <a:schemeClr val="bg1"/>
                </a:solidFill>
                <a:latin typeface="+mn-lt"/>
                <a:ea typeface="+mn-ea"/>
                <a:cs typeface="+mn-cs"/>
              </a:rPr>
              <a:t> </a:t>
            </a:r>
            <a:r>
              <a:rPr lang="ru-RU" sz="1200" u="none" kern="1200" dirty="0" err="1" smtClean="0">
                <a:solidFill>
                  <a:schemeClr val="bg1"/>
                </a:solidFill>
                <a:latin typeface="+mn-lt"/>
                <a:ea typeface="+mn-ea"/>
                <a:cs typeface="+mn-cs"/>
              </a:rPr>
              <a:t>v-model</a:t>
            </a:r>
            <a:r>
              <a:rPr lang="ru-RU" sz="1200" u="none" kern="1200" dirty="0" smtClean="0">
                <a:solidFill>
                  <a:schemeClr val="bg1"/>
                </a:solidFill>
                <a:latin typeface="+mn-lt"/>
                <a:ea typeface="+mn-ea"/>
                <a:cs typeface="+mn-cs"/>
              </a:rPr>
              <a:t> — вариация </a:t>
            </a:r>
            <a:r>
              <a:rPr lang="ru-RU" sz="1200" u="none" kern="1200" dirty="0" smtClean="0">
                <a:solidFill>
                  <a:schemeClr val="bg1"/>
                </a:solidFill>
                <a:latin typeface="+mn-lt"/>
                <a:ea typeface="+mn-ea"/>
                <a:cs typeface="+mn-cs"/>
                <a:hlinkClick r:id="rId4" tooltip="Модель водопада"/>
              </a:rPr>
              <a:t>каскадной модели</a:t>
            </a:r>
            <a:r>
              <a:rPr lang="ru-RU" sz="1200" u="none" kern="1200" dirty="0" smtClean="0">
                <a:solidFill>
                  <a:schemeClr val="bg1"/>
                </a:solidFill>
                <a:latin typeface="+mn-lt"/>
                <a:ea typeface="+mn-ea"/>
                <a:cs typeface="+mn-cs"/>
              </a:rPr>
              <a:t>, в которой </a:t>
            </a:r>
            <a:r>
              <a:rPr lang="ru-RU" sz="1200" kern="1200" dirty="0" smtClean="0">
                <a:solidFill>
                  <a:schemeClr val="tx1"/>
                </a:solidFill>
                <a:latin typeface="+mn-lt"/>
                <a:ea typeface="+mn-ea"/>
                <a:cs typeface="+mn-cs"/>
              </a:rPr>
              <a:t>задачи разработки идут сверху вниз по левой стороне буквы V, а задачи тестирования — вверх по правой стороне буквы V. Внутри V проводятся горизонтальные линии</a:t>
            </a:r>
            <a:r>
              <a:rPr lang="ru-RU" dirty="0" smtClean="0"/>
              <a:t>, показывающие, как результаты каждой из фаз разработки влияют на развитие системы тестирования на каждой из фаз тестирования. Модель базируется на том, что приемо-сдаточные испытания основываются, прежде всего, на требованиях, системное тестирование — на требованиях и архитектуре, комплексное тестирование — на требованиях, архитектуре и интерфейсах, а компонентное тестирование — на требованиях, архитектуре, интерфейсах и алгоритмах.</a:t>
            </a:r>
          </a:p>
          <a:p>
            <a:pPr rtl="0"/>
            <a:endParaRPr lang="ru-RU" b="1" dirty="0" smtClean="0"/>
          </a:p>
          <a:p>
            <a:pPr rtl="0"/>
            <a:r>
              <a:rPr lang="ru-RU" b="0" dirty="0" smtClean="0"/>
              <a:t>Каждая из стадий разработки (детальное проектирование, проектирование архитектуры, концепция) влияет на планирование тестов (хотя</a:t>
            </a:r>
            <a:r>
              <a:rPr lang="ru-RU" b="0" baseline="0" dirty="0" smtClean="0"/>
              <a:t> тесты все равно разрабатываются после полной реализации</a:t>
            </a:r>
            <a:r>
              <a:rPr lang="ru-RU" b="0" dirty="0" smtClean="0"/>
              <a:t>).</a:t>
            </a:r>
          </a:p>
          <a:p>
            <a:pPr rtl="0"/>
            <a:r>
              <a:rPr lang="ru-RU" b="0" dirty="0" smtClean="0"/>
              <a:t>Детальное проектирование имеет</a:t>
            </a:r>
            <a:r>
              <a:rPr lang="ru-RU" b="0" baseline="0" dirty="0" smtClean="0"/>
              <a:t> влияние на модульное тестирование, проектирование архитектуры – на тестирование и проверку всей системы, концепция – на приемочные испытания системы.</a:t>
            </a:r>
            <a:endParaRPr lang="ru-RU" b="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r>
              <a:rPr lang="ru-RU" sz="1200" u="sng" kern="1200" dirty="0" smtClean="0">
                <a:solidFill>
                  <a:schemeClr val="tx1"/>
                </a:solidFill>
                <a:latin typeface="+mn-lt"/>
                <a:ea typeface="+mn-ea"/>
                <a:cs typeface="+mn-cs"/>
              </a:rPr>
              <a:t>Итеративный</a:t>
            </a:r>
            <a:r>
              <a:rPr lang="ru-RU" sz="1200" kern="1200" dirty="0" smtClean="0">
                <a:solidFill>
                  <a:schemeClr val="tx1"/>
                </a:solidFill>
                <a:latin typeface="+mn-lt"/>
                <a:ea typeface="+mn-ea"/>
                <a:cs typeface="+mn-cs"/>
              </a:rPr>
              <a:t> подход (</a:t>
            </a:r>
            <a:r>
              <a:rPr lang="ru-RU" sz="1200" u="sng" kern="1200" dirty="0" smtClean="0">
                <a:solidFill>
                  <a:schemeClr val="tx1"/>
                </a:solidFill>
                <a:latin typeface="+mn-lt"/>
                <a:ea typeface="+mn-ea"/>
                <a:cs typeface="+mn-cs"/>
              </a:rPr>
              <a:t>англ.</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iteration</a:t>
            </a:r>
            <a:r>
              <a:rPr lang="ru-RU" sz="1200" kern="1200" dirty="0" smtClean="0">
                <a:solidFill>
                  <a:schemeClr val="tx1"/>
                </a:solidFill>
                <a:latin typeface="+mn-lt"/>
                <a:ea typeface="+mn-ea"/>
                <a:cs typeface="+mn-cs"/>
              </a:rPr>
              <a:t>, «повторение») в </a:t>
            </a:r>
            <a:r>
              <a:rPr lang="ru-RU" sz="1200" u="sng" kern="1200" dirty="0" smtClean="0">
                <a:solidFill>
                  <a:schemeClr val="tx1"/>
                </a:solidFill>
                <a:latin typeface="+mn-lt"/>
                <a:ea typeface="+mn-ea"/>
                <a:cs typeface="+mn-cs"/>
              </a:rPr>
              <a:t>разработке программного обеспечения</a:t>
            </a:r>
            <a:r>
              <a:rPr lang="ru-RU" sz="1200" kern="1200" dirty="0" smtClean="0">
                <a:solidFill>
                  <a:schemeClr val="tx1"/>
                </a:solidFill>
                <a:latin typeface="+mn-lt"/>
                <a:ea typeface="+mn-ea"/>
                <a:cs typeface="+mn-cs"/>
              </a:rPr>
              <a:t> — это выполнение работ параллельно с непрерывным анализом полученных результатов и корректировкой предыдущих этапов работы. Проект при этом подходе в каждой фазе развития проходит повторяющийся цикл </a:t>
            </a:r>
            <a:r>
              <a:rPr lang="ru-RU" sz="1200" u="sng" kern="1200" dirty="0" smtClean="0">
                <a:solidFill>
                  <a:schemeClr val="tx1"/>
                </a:solidFill>
                <a:latin typeface="+mn-lt"/>
                <a:ea typeface="+mn-ea"/>
                <a:cs typeface="+mn-cs"/>
              </a:rPr>
              <a:t>PDCA</a:t>
            </a:r>
            <a:r>
              <a:rPr lang="ru-RU" sz="1200" kern="1200" dirty="0" smtClean="0">
                <a:solidFill>
                  <a:schemeClr val="tx1"/>
                </a:solidFill>
                <a:latin typeface="+mn-lt"/>
                <a:ea typeface="+mn-ea"/>
                <a:cs typeface="+mn-cs"/>
              </a:rPr>
              <a:t>: </a:t>
            </a:r>
            <a:r>
              <a:rPr lang="ru-RU" sz="1200" i="1" kern="1200" dirty="0" smtClean="0">
                <a:solidFill>
                  <a:schemeClr val="tx1"/>
                </a:solidFill>
                <a:latin typeface="+mn-lt"/>
                <a:ea typeface="+mn-ea"/>
                <a:cs typeface="+mn-cs"/>
              </a:rPr>
              <a:t>Планирование — Реализация — Проверка — Оценка</a:t>
            </a:r>
            <a:r>
              <a:rPr lang="ru-RU" sz="1200" kern="1200" dirty="0" smtClean="0">
                <a:solidFill>
                  <a:schemeClr val="tx1"/>
                </a:solidFill>
                <a:latin typeface="+mn-lt"/>
                <a:ea typeface="+mn-ea"/>
                <a:cs typeface="+mn-cs"/>
              </a:rPr>
              <a:t> (</a:t>
            </a:r>
            <a:r>
              <a:rPr lang="ru-RU" sz="1200" kern="1200" dirty="0" smtClean="0">
                <a:solidFill>
                  <a:schemeClr val="tx1"/>
                </a:solidFill>
                <a:latin typeface="+mn-lt"/>
                <a:ea typeface="+mn-ea"/>
                <a:cs typeface="+mn-cs"/>
                <a:hlinkClick r:id="rId3" tooltip="Английский язык"/>
              </a:rPr>
              <a:t>англ.</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plan-do-check-act</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cycle</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Преимущества итеративного подхода:</a:t>
            </a:r>
          </a:p>
          <a:p>
            <a:pPr lvl="0"/>
            <a:r>
              <a:rPr lang="ru-RU" sz="1200" kern="1200" dirty="0" smtClean="0">
                <a:solidFill>
                  <a:schemeClr val="tx1"/>
                </a:solidFill>
                <a:latin typeface="+mn-lt"/>
                <a:ea typeface="+mn-ea"/>
                <a:cs typeface="+mn-cs"/>
              </a:rPr>
              <a:t>снижение воздействия серьёзных </a:t>
            </a:r>
            <a:r>
              <a:rPr lang="ru-RU" sz="1200" u="sng" kern="1200" dirty="0" smtClean="0">
                <a:solidFill>
                  <a:schemeClr val="tx1"/>
                </a:solidFill>
                <a:latin typeface="+mn-lt"/>
                <a:ea typeface="+mn-ea"/>
                <a:cs typeface="+mn-cs"/>
              </a:rPr>
              <a:t>рисков</a:t>
            </a:r>
            <a:r>
              <a:rPr lang="ru-RU" sz="1200" kern="1200" dirty="0" smtClean="0">
                <a:solidFill>
                  <a:schemeClr val="tx1"/>
                </a:solidFill>
                <a:latin typeface="+mn-lt"/>
                <a:ea typeface="+mn-ea"/>
                <a:cs typeface="+mn-cs"/>
              </a:rPr>
              <a:t> на ранних стадиях проекта, что ведет к минимизации затрат на их устранение;</a:t>
            </a:r>
          </a:p>
          <a:p>
            <a:pPr lvl="0"/>
            <a:r>
              <a:rPr lang="ru-RU" sz="1200" kern="1200" dirty="0" smtClean="0">
                <a:solidFill>
                  <a:schemeClr val="tx1"/>
                </a:solidFill>
                <a:latin typeface="+mn-lt"/>
                <a:ea typeface="+mn-ea"/>
                <a:cs typeface="+mn-cs"/>
              </a:rPr>
              <a:t>организация эффективной обратной связи проектной команды с потребителем (а также заказчиками, </a:t>
            </a:r>
            <a:r>
              <a:rPr lang="ru-RU" sz="1200" u="sng" kern="1200" dirty="0" err="1" smtClean="0">
                <a:solidFill>
                  <a:schemeClr val="tx1"/>
                </a:solidFill>
                <a:latin typeface="+mn-lt"/>
                <a:ea typeface="+mn-ea"/>
                <a:cs typeface="+mn-cs"/>
              </a:rPr>
              <a:t>стейкхолдерами</a:t>
            </a:r>
            <a:r>
              <a:rPr lang="ru-RU" sz="1200" kern="1200" dirty="0" smtClean="0">
                <a:solidFill>
                  <a:schemeClr val="tx1"/>
                </a:solidFill>
                <a:latin typeface="+mn-lt"/>
                <a:ea typeface="+mn-ea"/>
                <a:cs typeface="+mn-cs"/>
              </a:rPr>
              <a:t>) и создание продукта, реально отвечающего его потребностям;</a:t>
            </a:r>
          </a:p>
          <a:p>
            <a:pPr lvl="0"/>
            <a:r>
              <a:rPr lang="ru-RU" sz="1200" kern="1200" dirty="0" smtClean="0">
                <a:solidFill>
                  <a:schemeClr val="tx1"/>
                </a:solidFill>
                <a:latin typeface="+mn-lt"/>
                <a:ea typeface="+mn-ea"/>
                <a:cs typeface="+mn-cs"/>
              </a:rPr>
              <a:t>акцент усилий на наиболее важные и критичные направления проекта;</a:t>
            </a:r>
          </a:p>
          <a:p>
            <a:pPr lvl="0"/>
            <a:r>
              <a:rPr lang="ru-RU" sz="1200" kern="1200" dirty="0" smtClean="0">
                <a:solidFill>
                  <a:schemeClr val="tx1"/>
                </a:solidFill>
                <a:latin typeface="+mn-lt"/>
                <a:ea typeface="+mn-ea"/>
                <a:cs typeface="+mn-cs"/>
              </a:rPr>
              <a:t>непрерывное итеративное тестирование, позволяющее оценить успешность всего проекта в целом;</a:t>
            </a:r>
          </a:p>
          <a:p>
            <a:pPr lvl="0"/>
            <a:r>
              <a:rPr lang="ru-RU" sz="1200" kern="1200" dirty="0" smtClean="0">
                <a:solidFill>
                  <a:schemeClr val="tx1"/>
                </a:solidFill>
                <a:latin typeface="+mn-lt"/>
                <a:ea typeface="+mn-ea"/>
                <a:cs typeface="+mn-cs"/>
              </a:rPr>
              <a:t>раннее обнаружение конфликтов между требованиями, моделями и реализацией проекта;</a:t>
            </a:r>
          </a:p>
          <a:p>
            <a:pPr lvl="0"/>
            <a:r>
              <a:rPr lang="ru-RU" sz="1200" kern="1200" dirty="0" smtClean="0">
                <a:solidFill>
                  <a:schemeClr val="tx1"/>
                </a:solidFill>
                <a:latin typeface="+mn-lt"/>
                <a:ea typeface="+mn-ea"/>
                <a:cs typeface="+mn-cs"/>
              </a:rPr>
              <a:t>более равномерная загрузка участников проекта;</a:t>
            </a:r>
          </a:p>
          <a:p>
            <a:pPr lvl="0"/>
            <a:r>
              <a:rPr lang="ru-RU" sz="1200" kern="1200" dirty="0" smtClean="0">
                <a:solidFill>
                  <a:schemeClr val="tx1"/>
                </a:solidFill>
                <a:latin typeface="+mn-lt"/>
                <a:ea typeface="+mn-ea"/>
                <a:cs typeface="+mn-cs"/>
              </a:rPr>
              <a:t>эффективное использование накопленного </a:t>
            </a:r>
            <a:r>
              <a:rPr lang="ru-RU" sz="1200" u="sng" kern="1200" dirty="0" smtClean="0">
                <a:solidFill>
                  <a:schemeClr val="tx1"/>
                </a:solidFill>
                <a:latin typeface="+mn-lt"/>
                <a:ea typeface="+mn-ea"/>
                <a:cs typeface="+mn-cs"/>
              </a:rPr>
              <a:t>опыта</a:t>
            </a:r>
            <a:r>
              <a:rPr lang="ru-RU" sz="1200" kern="1200" dirty="0" smtClean="0">
                <a:solidFill>
                  <a:schemeClr val="tx1"/>
                </a:solidFill>
                <a:latin typeface="+mn-lt"/>
                <a:ea typeface="+mn-ea"/>
                <a:cs typeface="+mn-cs"/>
              </a:rPr>
              <a:t>;</a:t>
            </a:r>
          </a:p>
          <a:p>
            <a:pPr lvl="0"/>
            <a:r>
              <a:rPr lang="ru-RU" sz="1200" kern="1200" dirty="0" smtClean="0">
                <a:solidFill>
                  <a:schemeClr val="tx1"/>
                </a:solidFill>
                <a:latin typeface="+mn-lt"/>
                <a:ea typeface="+mn-ea"/>
                <a:cs typeface="+mn-cs"/>
              </a:rPr>
              <a:t>реальная оценка текущего состояния проекта и, как следствие, большая уверенность заказчиков и непосредственных участников в его успешном завершении.</a:t>
            </a:r>
          </a:p>
          <a:p>
            <a:r>
              <a:rPr lang="ru-RU" sz="1200" kern="1200" dirty="0" smtClean="0">
                <a:solidFill>
                  <a:schemeClr val="tx1"/>
                </a:solidFill>
                <a:latin typeface="+mn-lt"/>
                <a:ea typeface="+mn-ea"/>
                <a:cs typeface="+mn-cs"/>
              </a:rPr>
              <a:t>затраты распределяются по всему проекту, а не группируются в его конце</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Пример реализации итеративного подхода — </a:t>
            </a:r>
            <a:r>
              <a:rPr lang="ru-RU" sz="1200" u="sng" kern="1200" dirty="0" err="1" smtClean="0">
                <a:solidFill>
                  <a:schemeClr val="tx1"/>
                </a:solidFill>
                <a:latin typeface="+mn-lt"/>
                <a:ea typeface="+mn-ea"/>
                <a:cs typeface="+mn-cs"/>
                <a:hlinkClick r:id="rId4" tooltip="RUP"/>
              </a:rPr>
              <a:t>Rational</a:t>
            </a:r>
            <a:r>
              <a:rPr lang="ru-RU" sz="1200" u="sng" kern="1200" dirty="0" smtClean="0">
                <a:solidFill>
                  <a:schemeClr val="tx1"/>
                </a:solidFill>
                <a:latin typeface="+mn-lt"/>
                <a:ea typeface="+mn-ea"/>
                <a:cs typeface="+mn-cs"/>
                <a:hlinkClick r:id="rId4" tooltip="RUP"/>
              </a:rPr>
              <a:t> </a:t>
            </a:r>
            <a:r>
              <a:rPr lang="ru-RU" sz="1200" u="sng" kern="1200" dirty="0" err="1" smtClean="0">
                <a:solidFill>
                  <a:schemeClr val="tx1"/>
                </a:solidFill>
                <a:latin typeface="+mn-lt"/>
                <a:ea typeface="+mn-ea"/>
                <a:cs typeface="+mn-cs"/>
                <a:hlinkClick r:id="rId4" tooltip="RUP"/>
              </a:rPr>
              <a:t>Unified</a:t>
            </a:r>
            <a:r>
              <a:rPr lang="ru-RU" sz="1200" u="sng" kern="1200" dirty="0" smtClean="0">
                <a:solidFill>
                  <a:schemeClr val="tx1"/>
                </a:solidFill>
                <a:latin typeface="+mn-lt"/>
                <a:ea typeface="+mn-ea"/>
                <a:cs typeface="+mn-cs"/>
                <a:hlinkClick r:id="rId4" tooltip="RUP"/>
              </a:rPr>
              <a:t> </a:t>
            </a:r>
            <a:r>
              <a:rPr lang="ru-RU" sz="1200" u="sng" kern="1200" dirty="0" err="1" smtClean="0">
                <a:solidFill>
                  <a:schemeClr val="tx1"/>
                </a:solidFill>
                <a:latin typeface="+mn-lt"/>
                <a:ea typeface="+mn-ea"/>
                <a:cs typeface="+mn-cs"/>
                <a:hlinkClick r:id="rId4" tooltip="RUP"/>
              </a:rPr>
              <a:t>Process</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 </a:t>
            </a:r>
          </a:p>
          <a:p>
            <a:r>
              <a:rPr lang="ru-RU" sz="1200" b="1" kern="1200" dirty="0" smtClean="0">
                <a:solidFill>
                  <a:schemeClr val="tx1"/>
                </a:solidFill>
                <a:latin typeface="+mn-lt"/>
                <a:ea typeface="+mn-ea"/>
                <a:cs typeface="+mn-cs"/>
              </a:rPr>
              <a:t>Гибкая методология разработки</a:t>
            </a:r>
            <a:r>
              <a:rPr lang="ru-RU" sz="1200" kern="1200" dirty="0" smtClean="0">
                <a:solidFill>
                  <a:schemeClr val="tx1"/>
                </a:solidFill>
                <a:latin typeface="+mn-lt"/>
                <a:ea typeface="+mn-ea"/>
                <a:cs typeface="+mn-cs"/>
              </a:rPr>
              <a:t> (</a:t>
            </a:r>
            <a:r>
              <a:rPr lang="ru-RU" sz="1200" u="sng" kern="1200" dirty="0" smtClean="0">
                <a:solidFill>
                  <a:schemeClr val="tx1"/>
                </a:solidFill>
                <a:latin typeface="+mn-lt"/>
                <a:ea typeface="+mn-ea"/>
                <a:cs typeface="+mn-cs"/>
                <a:hlinkClick r:id="rId3" tooltip="Английский язык"/>
              </a:rPr>
              <a:t>англ.</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Agile</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software</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development</a:t>
            </a:r>
            <a:r>
              <a:rPr lang="ru-RU" sz="1200" i="1" kern="1200" dirty="0" smtClean="0">
                <a:solidFill>
                  <a:schemeClr val="tx1"/>
                </a:solidFill>
                <a:latin typeface="+mn-lt"/>
                <a:ea typeface="+mn-ea"/>
                <a:cs typeface="+mn-cs"/>
              </a:rPr>
              <a:t>, agile-методы) — серия подходов к </a:t>
            </a:r>
            <a:r>
              <a:rPr lang="ru-RU" sz="1200" i="1" u="sng" kern="1200" dirty="0" smtClean="0">
                <a:solidFill>
                  <a:schemeClr val="tx1"/>
                </a:solidFill>
                <a:latin typeface="+mn-lt"/>
                <a:ea typeface="+mn-ea"/>
                <a:cs typeface="+mn-cs"/>
                <a:hlinkClick r:id="rId5" tooltip="Разработка программного обеспечения"/>
              </a:rPr>
              <a:t>разработке программного обеспечения</a:t>
            </a:r>
            <a:r>
              <a:rPr lang="ru-RU" sz="1200" i="1" kern="1200" dirty="0" smtClean="0">
                <a:solidFill>
                  <a:schemeClr val="tx1"/>
                </a:solidFill>
                <a:latin typeface="+mn-lt"/>
                <a:ea typeface="+mn-ea"/>
                <a:cs typeface="+mn-cs"/>
              </a:rPr>
              <a:t>, ориентированных на использование </a:t>
            </a:r>
            <a:r>
              <a:rPr lang="ru-RU" sz="1200" i="1" u="sng" kern="1200" dirty="0" smtClean="0">
                <a:solidFill>
                  <a:schemeClr val="tx1"/>
                </a:solidFill>
                <a:latin typeface="+mn-lt"/>
                <a:ea typeface="+mn-ea"/>
                <a:cs typeface="+mn-cs"/>
                <a:hlinkClick r:id="rId6" tooltip="Итеративная разработка"/>
              </a:rPr>
              <a:t>итеративной разработки</a:t>
            </a:r>
            <a:r>
              <a:rPr lang="ru-RU" sz="1200" i="1" kern="1200" dirty="0" smtClean="0">
                <a:solidFill>
                  <a:schemeClr val="tx1"/>
                </a:solidFill>
                <a:latin typeface="+mn-lt"/>
                <a:ea typeface="+mn-ea"/>
                <a:cs typeface="+mn-cs"/>
              </a:rPr>
              <a:t>, динамическое формирование требований и обеспечение их реализации в результате постоянного взаимодействия внутри самоорганизующихся рабочих групп, состоящих из специалистов различного профиля. Существует несколько методик, относящихся к классу гибких методологий разработки, в частности </a:t>
            </a:r>
            <a:r>
              <a:rPr lang="ru-RU" sz="1200" i="1" u="sng" kern="1200" dirty="0" smtClean="0">
                <a:solidFill>
                  <a:schemeClr val="tx1"/>
                </a:solidFill>
                <a:latin typeface="+mn-lt"/>
                <a:ea typeface="+mn-ea"/>
                <a:cs typeface="+mn-cs"/>
                <a:hlinkClick r:id="rId7" tooltip="Экстремальное программирование"/>
              </a:rPr>
              <a:t>экстремальное программирование</a:t>
            </a:r>
            <a:r>
              <a:rPr lang="ru-RU" sz="1200" i="1" kern="1200" dirty="0" smtClean="0">
                <a:solidFill>
                  <a:schemeClr val="tx1"/>
                </a:solidFill>
                <a:latin typeface="+mn-lt"/>
                <a:ea typeface="+mn-ea"/>
                <a:cs typeface="+mn-cs"/>
              </a:rPr>
              <a:t>, </a:t>
            </a:r>
            <a:r>
              <a:rPr lang="ru-RU" sz="1200" i="1" u="sng" kern="1200" dirty="0" smtClean="0">
                <a:solidFill>
                  <a:schemeClr val="tx1"/>
                </a:solidFill>
                <a:latin typeface="+mn-lt"/>
                <a:ea typeface="+mn-ea"/>
                <a:cs typeface="+mn-cs"/>
                <a:hlinkClick r:id="rId8" tooltip="DSDM"/>
              </a:rPr>
              <a:t>DSDM</a:t>
            </a:r>
            <a:r>
              <a:rPr lang="ru-RU" sz="1200" i="1" kern="1200" dirty="0" smtClean="0">
                <a:solidFill>
                  <a:schemeClr val="tx1"/>
                </a:solidFill>
                <a:latin typeface="+mn-lt"/>
                <a:ea typeface="+mn-ea"/>
                <a:cs typeface="+mn-cs"/>
              </a:rPr>
              <a:t>, </a:t>
            </a:r>
            <a:r>
              <a:rPr lang="ru-RU" sz="1200" i="1" u="sng" kern="1200" dirty="0" err="1" smtClean="0">
                <a:solidFill>
                  <a:schemeClr val="tx1"/>
                </a:solidFill>
                <a:latin typeface="+mn-lt"/>
                <a:ea typeface="+mn-ea"/>
                <a:cs typeface="+mn-cs"/>
                <a:hlinkClick r:id="rId9" tooltip="Scrum"/>
              </a:rPr>
              <a:t>Scrum</a:t>
            </a:r>
            <a:r>
              <a:rPr lang="ru-RU" sz="1200" i="1" kern="1200" dirty="0" smtClean="0">
                <a:solidFill>
                  <a:schemeClr val="tx1"/>
                </a:solidFill>
                <a:latin typeface="+mn-lt"/>
                <a:ea typeface="+mn-ea"/>
                <a:cs typeface="+mn-cs"/>
              </a:rPr>
              <a:t>, </a:t>
            </a:r>
            <a:r>
              <a:rPr lang="ru-RU" sz="1200" i="1" u="sng" kern="1200" dirty="0" smtClean="0">
                <a:solidFill>
                  <a:schemeClr val="tx1"/>
                </a:solidFill>
                <a:latin typeface="+mn-lt"/>
                <a:ea typeface="+mn-ea"/>
                <a:cs typeface="+mn-cs"/>
                <a:hlinkClick r:id="rId10" tooltip="Feature driven development"/>
              </a:rPr>
              <a:t>FDD</a:t>
            </a:r>
            <a:r>
              <a:rPr lang="ru-RU" sz="1200" i="0" kern="1200" dirty="0" smtClean="0">
                <a:solidFill>
                  <a:schemeClr val="tx1"/>
                </a:solidFill>
                <a:latin typeface="+mn-lt"/>
                <a:ea typeface="+mn-ea"/>
                <a:cs typeface="+mn-cs"/>
              </a:rPr>
              <a:t>. </a:t>
            </a:r>
            <a:endParaRPr lang="ru-RU" sz="1200" i="0" kern="1200" dirty="0" smtClean="0">
              <a:solidFill>
                <a:schemeClr val="tx1"/>
              </a:solidFill>
              <a:latin typeface="+mn-lt"/>
              <a:ea typeface="+mn-ea"/>
              <a:cs typeface="+mn-cs"/>
            </a:endParaRPr>
          </a:p>
          <a:p>
            <a:endParaRPr lang="ru-RU" sz="1200" i="0" kern="1200" dirty="0" smtClean="0">
              <a:solidFill>
                <a:schemeClr val="tx1"/>
              </a:solidFill>
              <a:latin typeface="+mn-lt"/>
              <a:ea typeface="+mn-ea"/>
              <a:cs typeface="+mn-cs"/>
            </a:endParaRPr>
          </a:p>
          <a:p>
            <a:r>
              <a:rPr lang="ru-RU" sz="1200" i="0" kern="1200" dirty="0" smtClean="0">
                <a:solidFill>
                  <a:schemeClr val="tx1"/>
                </a:solidFill>
                <a:latin typeface="+mn-lt"/>
                <a:ea typeface="+mn-ea"/>
                <a:cs typeface="+mn-cs"/>
              </a:rPr>
              <a:t>Инкрементная модель</a:t>
            </a:r>
            <a:r>
              <a:rPr lang="ru-RU" sz="1200" i="0" kern="1200" baseline="0" dirty="0" smtClean="0">
                <a:solidFill>
                  <a:schemeClr val="tx1"/>
                </a:solidFill>
                <a:latin typeface="+mn-lt"/>
                <a:ea typeface="+mn-ea"/>
                <a:cs typeface="+mn-cs"/>
              </a:rPr>
              <a:t> – функциональность добавляется постепенно.</a:t>
            </a:r>
          </a:p>
          <a:p>
            <a:r>
              <a:rPr lang="ru-RU" sz="1200" i="0" kern="1200" baseline="0" dirty="0" smtClean="0">
                <a:solidFill>
                  <a:schemeClr val="tx1"/>
                </a:solidFill>
                <a:latin typeface="+mn-lt"/>
                <a:ea typeface="+mn-ea"/>
                <a:cs typeface="+mn-cs"/>
              </a:rPr>
              <a:t>Пример: выпуск1 – реализована работа с клиентами (регистрация, добавление, редактирование, удаления, логин и т.д.); выпуск2 – реализована работа с товарами и т.д.</a:t>
            </a:r>
          </a:p>
          <a:p>
            <a:endParaRPr lang="ru-RU" sz="1200" i="0" kern="1200" baseline="0" dirty="0" smtClean="0">
              <a:solidFill>
                <a:schemeClr val="tx1"/>
              </a:solidFill>
              <a:latin typeface="+mn-lt"/>
              <a:ea typeface="+mn-ea"/>
              <a:cs typeface="+mn-cs"/>
            </a:endParaRPr>
          </a:p>
          <a:p>
            <a:r>
              <a:rPr lang="ru-RU" sz="1200" i="0" kern="1200" baseline="0" dirty="0" smtClean="0">
                <a:solidFill>
                  <a:schemeClr val="tx1"/>
                </a:solidFill>
                <a:latin typeface="+mn-lt"/>
                <a:ea typeface="+mn-ea"/>
                <a:cs typeface="+mn-cs"/>
              </a:rPr>
              <a:t>Итеративная модель – функциональность от итерации к итерации наращивается.</a:t>
            </a:r>
          </a:p>
          <a:p>
            <a:r>
              <a:rPr lang="ru-RU" sz="1200" i="0" kern="1200" baseline="0" dirty="0" smtClean="0">
                <a:solidFill>
                  <a:schemeClr val="tx1"/>
                </a:solidFill>
                <a:latin typeface="+mn-lt"/>
                <a:ea typeface="+mn-ea"/>
                <a:cs typeface="+mn-cs"/>
              </a:rPr>
              <a:t>Пример: выпуск1 – добавление клиентов, регистрация, логин, добавление товаров, корзина; выпуск2 – редактирование, удаление информации о клиентах, редактирование, удаление товаров, поиск по сайту и т.д.</a:t>
            </a:r>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 любой модели ЖЦ ПО имеется несколько характеристик качественного тестирования: </a:t>
            </a:r>
            <a:endParaRPr lang="en-US" dirty="0" smtClean="0"/>
          </a:p>
          <a:p>
            <a:r>
              <a:rPr lang="ru-RU" dirty="0" smtClean="0"/>
              <a:t>• Каждому процессу разработки соответствует свой процесс тестирования </a:t>
            </a:r>
            <a:endParaRPr lang="en-US" dirty="0" smtClean="0"/>
          </a:p>
          <a:p>
            <a:r>
              <a:rPr lang="ru-RU" dirty="0" smtClean="0"/>
              <a:t>• Каждый уровень тестирования имеет свои цели тестирования </a:t>
            </a:r>
            <a:endParaRPr lang="en-US" dirty="0" smtClean="0"/>
          </a:p>
          <a:p>
            <a:r>
              <a:rPr lang="ru-RU" dirty="0" smtClean="0"/>
              <a:t>• Анализ и дизайн тестов для какого-либо уровня тестирования должны начинаться одновременно с соответствующей деятельностью разработчиков </a:t>
            </a:r>
            <a:endParaRPr lang="en-US" dirty="0" smtClean="0"/>
          </a:p>
          <a:p>
            <a:r>
              <a:rPr lang="ru-RU" dirty="0" smtClean="0"/>
              <a:t>• </a:t>
            </a:r>
            <a:r>
              <a:rPr lang="ru-RU" dirty="0" err="1" smtClean="0"/>
              <a:t>Тестировщики</a:t>
            </a:r>
            <a:r>
              <a:rPr lang="ru-RU" dirty="0" smtClean="0"/>
              <a:t> должны быть вовлечены в процесс просмотра и  рецензирования документов, как только становятся доступными их предварительные версии. </a:t>
            </a:r>
            <a:endParaRPr lang="en-US" dirty="0" smtClean="0"/>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Тестирование на разных уровнях производится на протяжении всего жизненного цикла разработки и сопровождения программного обеспечения. Уровень тестирования определяет то, </a:t>
            </a:r>
            <a:r>
              <a:rPr lang="ru-RU" sz="1200" b="1" kern="1200" dirty="0" smtClean="0">
                <a:solidFill>
                  <a:schemeClr val="tx1"/>
                </a:solidFill>
                <a:latin typeface="+mn-lt"/>
                <a:ea typeface="+mn-ea"/>
                <a:cs typeface="+mn-cs"/>
              </a:rPr>
              <a:t>над чем</a:t>
            </a:r>
            <a:r>
              <a:rPr lang="ru-RU" sz="1200" kern="1200" dirty="0" smtClean="0">
                <a:solidFill>
                  <a:schemeClr val="tx1"/>
                </a:solidFill>
                <a:latin typeface="+mn-lt"/>
                <a:ea typeface="+mn-ea"/>
                <a:cs typeface="+mn-cs"/>
              </a:rPr>
              <a:t> производятся тесты: над отдельным модулем, группой модулей или системой, в целом. Проведение тестирования на всех уровнях системы - это залог успешной реализации и сдачи проекта.</a:t>
            </a:r>
          </a:p>
          <a:p>
            <a:endParaRPr lang="en-US" sz="1200" b="1" kern="1200" dirty="0" smtClean="0">
              <a:solidFill>
                <a:schemeClr val="tx1"/>
              </a:solidFill>
              <a:latin typeface="+mn-lt"/>
              <a:ea typeface="+mn-ea"/>
              <a:cs typeface="+mn-cs"/>
            </a:endParaRPr>
          </a:p>
          <a:p>
            <a:r>
              <a:rPr lang="ru-RU" sz="1200" b="1" kern="1200" dirty="0" smtClean="0">
                <a:solidFill>
                  <a:schemeClr val="tx1"/>
                </a:solidFill>
                <a:latin typeface="+mn-lt"/>
                <a:ea typeface="+mn-ea"/>
                <a:cs typeface="+mn-cs"/>
              </a:rPr>
              <a:t>Компонентное тестирование проверяет функциональность и ищет дефекты в частях приложения</a:t>
            </a:r>
            <a:r>
              <a:rPr lang="ru-RU" sz="1200" kern="1200" dirty="0" smtClean="0">
                <a:solidFill>
                  <a:schemeClr val="tx1"/>
                </a:solidFill>
                <a:latin typeface="+mn-lt"/>
                <a:ea typeface="+mn-ea"/>
                <a:cs typeface="+mn-cs"/>
              </a:rPr>
              <a:t>, которые доступны и могут быть протестированы </a:t>
            </a:r>
            <a:r>
              <a:rPr lang="ru-RU" sz="1200" kern="1200" dirty="0" err="1" smtClean="0">
                <a:solidFill>
                  <a:schemeClr val="tx1"/>
                </a:solidFill>
                <a:latin typeface="+mn-lt"/>
                <a:ea typeface="+mn-ea"/>
                <a:cs typeface="+mn-cs"/>
              </a:rPr>
              <a:t>поотдельности</a:t>
            </a:r>
            <a:r>
              <a:rPr lang="ru-RU" sz="1200" kern="1200" dirty="0" smtClean="0">
                <a:solidFill>
                  <a:schemeClr val="tx1"/>
                </a:solidFill>
                <a:latin typeface="+mn-lt"/>
                <a:ea typeface="+mn-ea"/>
                <a:cs typeface="+mn-cs"/>
              </a:rPr>
              <a:t> (</a:t>
            </a:r>
            <a:r>
              <a:rPr lang="ru-RU" sz="1200" b="1" kern="1200" dirty="0" smtClean="0">
                <a:solidFill>
                  <a:schemeClr val="tx1"/>
                </a:solidFill>
                <a:latin typeface="+mn-lt"/>
                <a:ea typeface="+mn-ea"/>
                <a:cs typeface="+mn-cs"/>
              </a:rPr>
              <a:t>модули программ, объекты, классы, функции и т.д.</a:t>
            </a:r>
            <a:r>
              <a:rPr lang="ru-RU" sz="1200" kern="1200" dirty="0" smtClean="0">
                <a:solidFill>
                  <a:schemeClr val="tx1"/>
                </a:solidFill>
                <a:latin typeface="+mn-lt"/>
                <a:ea typeface="+mn-ea"/>
                <a:cs typeface="+mn-cs"/>
              </a:rPr>
              <a:t>). Обычно компонентное (модульное) тестирование проводится вызывая код, который необходимо проверить и при поддержке сред разработки, таких как </a:t>
            </a:r>
            <a:r>
              <a:rPr lang="ru-RU" sz="1200" kern="1200" dirty="0" err="1" smtClean="0">
                <a:solidFill>
                  <a:schemeClr val="tx1"/>
                </a:solidFill>
                <a:latin typeface="+mn-lt"/>
                <a:ea typeface="+mn-ea"/>
                <a:cs typeface="+mn-cs"/>
              </a:rPr>
              <a:t>фреймворки</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frameworks</a:t>
            </a:r>
            <a:r>
              <a:rPr lang="ru-RU" sz="1200" kern="1200" dirty="0" smtClean="0">
                <a:solidFill>
                  <a:schemeClr val="tx1"/>
                </a:solidFill>
                <a:latin typeface="+mn-lt"/>
                <a:ea typeface="+mn-ea"/>
                <a:cs typeface="+mn-cs"/>
              </a:rPr>
              <a:t> - каркасы) для модульного тестирования или инструменты для отладки. Все найденные </a:t>
            </a:r>
            <a:r>
              <a:rPr lang="ru-RU" sz="1200" u="sng" kern="1200" dirty="0" smtClean="0">
                <a:solidFill>
                  <a:schemeClr val="tx1"/>
                </a:solidFill>
                <a:latin typeface="+mn-lt"/>
                <a:ea typeface="+mn-ea"/>
                <a:cs typeface="+mn-cs"/>
                <a:hlinkClick r:id="rId3"/>
              </a:rPr>
              <a:t>дефекты</a:t>
            </a:r>
            <a:r>
              <a:rPr lang="ru-RU" sz="1200" kern="1200" dirty="0" smtClean="0">
                <a:solidFill>
                  <a:schemeClr val="tx1"/>
                </a:solidFill>
                <a:latin typeface="+mn-lt"/>
                <a:ea typeface="+mn-ea"/>
                <a:cs typeface="+mn-cs"/>
              </a:rPr>
              <a:t>, как правило исправляются в коде без формального их описания в системе менеджмента </a:t>
            </a:r>
            <a:r>
              <a:rPr lang="ru-RU" sz="1200" kern="1200" dirty="0" err="1" smtClean="0">
                <a:solidFill>
                  <a:schemeClr val="tx1"/>
                </a:solidFill>
                <a:latin typeface="+mn-lt"/>
                <a:ea typeface="+mn-ea"/>
                <a:cs typeface="+mn-cs"/>
              </a:rPr>
              <a:t>багов</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Bug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Tracking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System</a:t>
            </a:r>
            <a:r>
              <a:rPr lang="ru-RU" sz="1200"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Один из наиболее эффективных подходов к компонентному (модульному) тестированию - это </a:t>
            </a:r>
            <a:r>
              <a:rPr lang="ru-RU" sz="1200" b="1" kern="1200" dirty="0" smtClean="0">
                <a:solidFill>
                  <a:schemeClr val="tx1"/>
                </a:solidFill>
                <a:latin typeface="+mn-lt"/>
                <a:ea typeface="+mn-ea"/>
                <a:cs typeface="+mn-cs"/>
              </a:rPr>
              <a:t>подготовка автоматизированных тестов</a:t>
            </a:r>
            <a:r>
              <a:rPr lang="ru-RU" sz="1200" kern="1200" dirty="0" smtClean="0">
                <a:solidFill>
                  <a:schemeClr val="tx1"/>
                </a:solidFill>
                <a:latin typeface="+mn-lt"/>
                <a:ea typeface="+mn-ea"/>
                <a:cs typeface="+mn-cs"/>
              </a:rPr>
              <a:t> до начала основного кодирования (разработки) программного обеспечения. Это называется разработка от тестирования (</a:t>
            </a:r>
            <a:r>
              <a:rPr lang="ru-RU" sz="1200" b="1" kern="1200" dirty="0" err="1" smtClean="0">
                <a:solidFill>
                  <a:schemeClr val="tx1"/>
                </a:solidFill>
                <a:latin typeface="+mn-lt"/>
                <a:ea typeface="+mn-ea"/>
                <a:cs typeface="+mn-cs"/>
              </a:rPr>
              <a:t>test-driven</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development</a:t>
            </a:r>
            <a:r>
              <a:rPr lang="ru-RU" sz="1200" kern="1200" dirty="0" smtClean="0">
                <a:solidFill>
                  <a:schemeClr val="tx1"/>
                </a:solidFill>
                <a:latin typeface="+mn-lt"/>
                <a:ea typeface="+mn-ea"/>
                <a:cs typeface="+mn-cs"/>
              </a:rPr>
              <a:t>) или подход тестирования вначале (</a:t>
            </a:r>
            <a:r>
              <a:rPr lang="ru-RU" sz="1200" b="1" kern="1200" dirty="0" err="1" smtClean="0">
                <a:solidFill>
                  <a:schemeClr val="tx1"/>
                </a:solidFill>
                <a:latin typeface="+mn-lt"/>
                <a:ea typeface="+mn-ea"/>
                <a:cs typeface="+mn-cs"/>
              </a:rPr>
              <a:t>test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first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approach</a:t>
            </a:r>
            <a:r>
              <a:rPr lang="ru-RU" sz="1200" kern="1200" dirty="0" smtClean="0">
                <a:solidFill>
                  <a:schemeClr val="tx1"/>
                </a:solidFill>
                <a:latin typeface="+mn-lt"/>
                <a:ea typeface="+mn-ea"/>
                <a:cs typeface="+mn-cs"/>
              </a:rPr>
              <a:t>). При этом подходе создаются и интегрируются небольшие куски кода, напротив которых запускаются тесты, написанные до начала кодирования. Разработка ведется до тех пор пока все тесты не будут успешно пройдены. </a:t>
            </a:r>
          </a:p>
          <a:p>
            <a:endParaRPr lang="en-US" sz="1200" b="1" kern="1200" dirty="0" smtClean="0">
              <a:solidFill>
                <a:schemeClr val="tx1"/>
              </a:solidFill>
              <a:latin typeface="+mn-lt"/>
              <a:ea typeface="+mn-ea"/>
              <a:cs typeface="+mn-cs"/>
            </a:endParaRPr>
          </a:p>
          <a:p>
            <a:r>
              <a:rPr lang="ru-RU" sz="1200" b="1" i="1" kern="1200" dirty="0" smtClean="0">
                <a:solidFill>
                  <a:schemeClr val="tx1"/>
                </a:solidFill>
                <a:latin typeface="+mn-lt"/>
                <a:ea typeface="+mn-ea"/>
                <a:cs typeface="+mn-cs"/>
              </a:rPr>
              <a:t>Уровни интеграционного тестирования:</a:t>
            </a:r>
          </a:p>
          <a:p>
            <a:pPr lvl="0"/>
            <a:r>
              <a:rPr lang="ru-RU" sz="1200" b="1" kern="1200" dirty="0" smtClean="0">
                <a:solidFill>
                  <a:schemeClr val="tx1"/>
                </a:solidFill>
                <a:latin typeface="+mn-lt"/>
                <a:ea typeface="+mn-ea"/>
                <a:cs typeface="+mn-cs"/>
              </a:rPr>
              <a:t>Компонентный интеграционный уровень</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Component</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Integration</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testing</a:t>
            </a:r>
            <a:r>
              <a:rPr lang="ru-RU" sz="1200" kern="1200" dirty="0" smtClean="0">
                <a:solidFill>
                  <a:schemeClr val="tx1"/>
                </a:solidFill>
                <a:latin typeface="+mn-lt"/>
                <a:ea typeface="+mn-ea"/>
                <a:cs typeface="+mn-cs"/>
              </a:rPr>
              <a:t>) </a:t>
            </a:r>
          </a:p>
          <a:p>
            <a:r>
              <a:rPr lang="ru-RU" sz="1200" kern="1200" dirty="0" smtClean="0">
                <a:solidFill>
                  <a:schemeClr val="tx1"/>
                </a:solidFill>
                <a:latin typeface="+mn-lt"/>
                <a:ea typeface="+mn-ea"/>
                <a:cs typeface="+mn-cs"/>
              </a:rPr>
              <a:t>Проверяется взаимодействие между компонентами системы после проведения компонентного тестирования.</a:t>
            </a:r>
          </a:p>
          <a:p>
            <a:pPr lvl="0"/>
            <a:r>
              <a:rPr lang="ru-RU" sz="1200" b="1" kern="1200" dirty="0" smtClean="0">
                <a:solidFill>
                  <a:schemeClr val="tx1"/>
                </a:solidFill>
                <a:latin typeface="+mn-lt"/>
                <a:ea typeface="+mn-ea"/>
                <a:cs typeface="+mn-cs"/>
              </a:rPr>
              <a:t>Системный интеграционный уровень</a:t>
            </a:r>
            <a:r>
              <a:rPr lang="ru-RU" sz="1200"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System</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Integration</a:t>
            </a:r>
            <a:r>
              <a:rPr lang="ru-RU" sz="1200" i="1" kern="1200" dirty="0" smtClean="0">
                <a:solidFill>
                  <a:schemeClr val="tx1"/>
                </a:solidFill>
                <a:latin typeface="+mn-lt"/>
                <a:ea typeface="+mn-ea"/>
                <a:cs typeface="+mn-cs"/>
              </a:rPr>
              <a:t> </a:t>
            </a:r>
            <a:r>
              <a:rPr lang="ru-RU" sz="1200" i="1" kern="1200" dirty="0" err="1" smtClean="0">
                <a:solidFill>
                  <a:schemeClr val="tx1"/>
                </a:solidFill>
                <a:latin typeface="+mn-lt"/>
                <a:ea typeface="+mn-ea"/>
                <a:cs typeface="+mn-cs"/>
              </a:rPr>
              <a:t>Testing</a:t>
            </a:r>
            <a:r>
              <a:rPr lang="ru-RU" sz="1200" kern="1200" dirty="0" smtClean="0">
                <a:solidFill>
                  <a:schemeClr val="tx1"/>
                </a:solidFill>
                <a:latin typeface="+mn-lt"/>
                <a:ea typeface="+mn-ea"/>
                <a:cs typeface="+mn-cs"/>
              </a:rPr>
              <a:t>) </a:t>
            </a:r>
          </a:p>
          <a:p>
            <a:r>
              <a:rPr lang="ru-RU" sz="1200" kern="1200" dirty="0" smtClean="0">
                <a:solidFill>
                  <a:schemeClr val="tx1"/>
                </a:solidFill>
                <a:latin typeface="+mn-lt"/>
                <a:ea typeface="+mn-ea"/>
                <a:cs typeface="+mn-cs"/>
              </a:rPr>
              <a:t>Проверяется взаимодействие между разными системами после проведения системного тестирования.</a:t>
            </a:r>
          </a:p>
          <a:p>
            <a:r>
              <a:rPr lang="ru-RU" sz="1200" b="1" i="1" kern="1200" dirty="0" smtClean="0">
                <a:solidFill>
                  <a:schemeClr val="tx1"/>
                </a:solidFill>
                <a:latin typeface="+mn-lt"/>
                <a:ea typeface="+mn-ea"/>
                <a:cs typeface="+mn-cs"/>
              </a:rPr>
              <a:t>Подходы к интеграционному тестированию:</a:t>
            </a:r>
          </a:p>
          <a:p>
            <a:pPr lvl="0"/>
            <a:r>
              <a:rPr lang="ru-RU" sz="1200" b="1" kern="1200" dirty="0" smtClean="0">
                <a:solidFill>
                  <a:schemeClr val="tx1"/>
                </a:solidFill>
                <a:latin typeface="+mn-lt"/>
                <a:ea typeface="+mn-ea"/>
                <a:cs typeface="+mn-cs"/>
              </a:rPr>
              <a:t>Снизу вверх</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Bottom Up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Все низкоуровневые модули, процедуры или функции собираются воедино и затем тестируются. После чего собирается следующий уровень модулей для проведения интеграционного тестирования. Данный подход считается полезным, если все или практически все модули, разрабатываемого уровня, готовы. Также данный подход помогает определить по результатам тестирования уровень готовности приложения (см. также </a:t>
            </a:r>
            <a:r>
              <a:rPr lang="ru-RU" sz="1200" u="sng" kern="1200" dirty="0" err="1" smtClean="0">
                <a:solidFill>
                  <a:schemeClr val="tx1"/>
                </a:solidFill>
                <a:latin typeface="+mn-lt"/>
                <a:ea typeface="+mn-ea"/>
                <a:cs typeface="+mn-cs"/>
                <a:hlinkClick r:id="rId4"/>
              </a:rPr>
              <a:t>Integration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testing</a:t>
            </a:r>
            <a:r>
              <a:rPr lang="ru-RU" sz="1200" u="sng" kern="1200" dirty="0" smtClean="0">
                <a:solidFill>
                  <a:schemeClr val="tx1"/>
                </a:solidFill>
                <a:latin typeface="+mn-lt"/>
                <a:ea typeface="+mn-ea"/>
                <a:cs typeface="+mn-cs"/>
                <a:hlinkClick r:id="rId4"/>
              </a:rPr>
              <a:t> - </a:t>
            </a:r>
            <a:r>
              <a:rPr lang="ru-RU" sz="1200" u="sng" kern="1200" dirty="0" err="1" smtClean="0">
                <a:solidFill>
                  <a:schemeClr val="tx1"/>
                </a:solidFill>
                <a:latin typeface="+mn-lt"/>
                <a:ea typeface="+mn-ea"/>
                <a:cs typeface="+mn-cs"/>
                <a:hlinkClick r:id="rId4"/>
              </a:rPr>
              <a:t>Bottom</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Up</a:t>
            </a:r>
            <a:r>
              <a:rPr lang="ru-RU" sz="1200" kern="1200" dirty="0" smtClean="0">
                <a:solidFill>
                  <a:schemeClr val="tx1"/>
                </a:solidFill>
                <a:latin typeface="+mn-lt"/>
                <a:ea typeface="+mn-ea"/>
                <a:cs typeface="+mn-cs"/>
              </a:rPr>
              <a:t>)</a:t>
            </a:r>
          </a:p>
          <a:p>
            <a:pPr lvl="0"/>
            <a:r>
              <a:rPr lang="ru-RU" sz="1200" b="1" kern="1200" dirty="0" smtClean="0">
                <a:solidFill>
                  <a:schemeClr val="tx1"/>
                </a:solidFill>
                <a:latin typeface="+mn-lt"/>
                <a:ea typeface="+mn-ea"/>
                <a:cs typeface="+mn-cs"/>
              </a:rPr>
              <a:t>Сверху вниз</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Top Down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Вначале тестируются все высокоуровневые модули, и постепенно один за другим добавляются низкоуровневые. Все модули более низкого уровня симулируются заглушками с аналогичной функциональностью, затем по мере готовности они заменяются реальными активными компонентами. Таким образом мы проводим тестирование сверху вниз. (см. также </a:t>
            </a:r>
            <a:r>
              <a:rPr lang="ru-RU" sz="1200" u="sng" kern="1200" dirty="0" err="1" smtClean="0">
                <a:solidFill>
                  <a:schemeClr val="tx1"/>
                </a:solidFill>
                <a:latin typeface="+mn-lt"/>
                <a:ea typeface="+mn-ea"/>
                <a:cs typeface="+mn-cs"/>
                <a:hlinkClick r:id="rId4"/>
              </a:rPr>
              <a:t>Top</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Down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Integration</a:t>
            </a:r>
            <a:r>
              <a:rPr lang="ru-RU" sz="1200" kern="1200" dirty="0" smtClean="0">
                <a:solidFill>
                  <a:schemeClr val="tx1"/>
                </a:solidFill>
                <a:latin typeface="+mn-lt"/>
                <a:ea typeface="+mn-ea"/>
                <a:cs typeface="+mn-cs"/>
              </a:rPr>
              <a:t>)</a:t>
            </a:r>
          </a:p>
          <a:p>
            <a:pPr lvl="0"/>
            <a:r>
              <a:rPr lang="ru-RU" sz="1200" b="1" kern="1200" dirty="0" smtClean="0">
                <a:solidFill>
                  <a:schemeClr val="tx1"/>
                </a:solidFill>
                <a:latin typeface="+mn-lt"/>
                <a:ea typeface="+mn-ea"/>
                <a:cs typeface="+mn-cs"/>
              </a:rPr>
              <a:t>Большой взрыв</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"Big Bang" Integration</a:t>
            </a:r>
            <a:r>
              <a:rPr lang="en-US" sz="1200"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Все или практически все разработанные модули собираются вместе в виде законченной системы или ее основной части, и затем проводится интеграционное тестирование. Такой подход очень хорош для сохранения времени. Однако если тест кейсы и их результаты записаны не верно, то сам процесс интеграции сильно осложнится, что станет преградой для команды тестирования при достижении основной цели интеграционного тестирования (см. также </a:t>
            </a:r>
            <a:r>
              <a:rPr lang="ru-RU" sz="1200" u="sng" kern="1200" dirty="0" err="1" smtClean="0">
                <a:solidFill>
                  <a:schemeClr val="tx1"/>
                </a:solidFill>
                <a:latin typeface="+mn-lt"/>
                <a:ea typeface="+mn-ea"/>
                <a:cs typeface="+mn-cs"/>
                <a:hlinkClick r:id="rId4"/>
              </a:rPr>
              <a:t>Integration</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testing</a:t>
            </a:r>
            <a:r>
              <a:rPr lang="ru-RU" sz="1200" u="sng" kern="1200" dirty="0" smtClean="0">
                <a:solidFill>
                  <a:schemeClr val="tx1"/>
                </a:solidFill>
                <a:latin typeface="+mn-lt"/>
                <a:ea typeface="+mn-ea"/>
                <a:cs typeface="+mn-cs"/>
                <a:hlinkClick r:id="rId4"/>
              </a:rPr>
              <a:t> - </a:t>
            </a:r>
            <a:r>
              <a:rPr lang="ru-RU" sz="1200" u="sng" kern="1200" dirty="0" err="1" smtClean="0">
                <a:solidFill>
                  <a:schemeClr val="tx1"/>
                </a:solidFill>
                <a:latin typeface="+mn-lt"/>
                <a:ea typeface="+mn-ea"/>
                <a:cs typeface="+mn-cs"/>
                <a:hlinkClick r:id="rId4"/>
              </a:rPr>
              <a:t>Big</a:t>
            </a:r>
            <a:r>
              <a:rPr lang="ru-RU" sz="1200" u="sng" kern="1200" dirty="0" smtClean="0">
                <a:solidFill>
                  <a:schemeClr val="tx1"/>
                </a:solidFill>
                <a:latin typeface="+mn-lt"/>
                <a:ea typeface="+mn-ea"/>
                <a:cs typeface="+mn-cs"/>
                <a:hlinkClick r:id="rId4"/>
              </a:rPr>
              <a:t> </a:t>
            </a:r>
            <a:r>
              <a:rPr lang="ru-RU" sz="1200" u="sng" kern="1200" dirty="0" err="1" smtClean="0">
                <a:solidFill>
                  <a:schemeClr val="tx1"/>
                </a:solidFill>
                <a:latin typeface="+mn-lt"/>
                <a:ea typeface="+mn-ea"/>
                <a:cs typeface="+mn-cs"/>
                <a:hlinkClick r:id="rId4"/>
              </a:rPr>
              <a:t>Bang</a:t>
            </a:r>
            <a:r>
              <a:rPr lang="ru-RU"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endParaRPr lang="ru-RU" sz="1200" kern="1200" dirty="0" smtClean="0">
              <a:solidFill>
                <a:schemeClr val="tx1"/>
              </a:solidFill>
              <a:latin typeface="+mn-lt"/>
              <a:ea typeface="+mn-ea"/>
              <a:cs typeface="+mn-cs"/>
            </a:endParaRPr>
          </a:p>
          <a:p>
            <a:r>
              <a:rPr lang="ru-RU" sz="1200" b="1" kern="1200" dirty="0" smtClean="0">
                <a:solidFill>
                  <a:schemeClr val="tx1"/>
                </a:solidFill>
                <a:latin typeface="+mn-lt"/>
                <a:ea typeface="+mn-ea"/>
                <a:cs typeface="+mn-cs"/>
              </a:rPr>
              <a:t>Системное тестирование (</a:t>
            </a:r>
            <a:r>
              <a:rPr lang="ru-RU" sz="1200" b="1" kern="1200" dirty="0" err="1" smtClean="0">
                <a:solidFill>
                  <a:schemeClr val="tx1"/>
                </a:solidFill>
                <a:latin typeface="+mn-lt"/>
                <a:ea typeface="+mn-ea"/>
                <a:cs typeface="+mn-cs"/>
              </a:rPr>
              <a:t>System</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Testing</a:t>
            </a:r>
            <a:r>
              <a:rPr lang="ru-RU" sz="1200" b="1" kern="1200" dirty="0" smtClean="0">
                <a:solidFill>
                  <a:schemeClr val="tx1"/>
                </a:solidFill>
                <a:latin typeface="+mn-lt"/>
                <a:ea typeface="+mn-ea"/>
                <a:cs typeface="+mn-cs"/>
              </a:rPr>
              <a:t>)</a:t>
            </a:r>
          </a:p>
          <a:p>
            <a:r>
              <a:rPr lang="ru-RU" sz="1200" kern="1200" dirty="0" smtClean="0">
                <a:solidFill>
                  <a:schemeClr val="tx1"/>
                </a:solidFill>
                <a:latin typeface="+mn-lt"/>
                <a:ea typeface="+mn-ea"/>
                <a:cs typeface="+mn-cs"/>
              </a:rPr>
              <a:t>Основной задачей системного тестирования является </a:t>
            </a:r>
            <a:r>
              <a:rPr lang="ru-RU" sz="1200" b="1" kern="1200" dirty="0" smtClean="0">
                <a:solidFill>
                  <a:schemeClr val="tx1"/>
                </a:solidFill>
                <a:latin typeface="+mn-lt"/>
                <a:ea typeface="+mn-ea"/>
                <a:cs typeface="+mn-cs"/>
              </a:rPr>
              <a:t>проверка </a:t>
            </a:r>
            <a:r>
              <a:rPr lang="ru-RU" sz="1200" u="sng" kern="1200" dirty="0" smtClean="0">
                <a:solidFill>
                  <a:schemeClr val="tx1"/>
                </a:solidFill>
                <a:latin typeface="+mn-lt"/>
                <a:ea typeface="+mn-ea"/>
                <a:cs typeface="+mn-cs"/>
                <a:hlinkClick r:id="rId5"/>
              </a:rPr>
              <a:t>как функциональных, так и не функциональных требований</a:t>
            </a:r>
            <a:r>
              <a:rPr lang="ru-RU" sz="1200" b="1" kern="1200" dirty="0" smtClean="0">
                <a:solidFill>
                  <a:schemeClr val="tx1"/>
                </a:solidFill>
                <a:latin typeface="+mn-lt"/>
                <a:ea typeface="+mn-ea"/>
                <a:cs typeface="+mn-cs"/>
              </a:rPr>
              <a:t> в системе в целом</a:t>
            </a:r>
            <a:r>
              <a:rPr lang="ru-RU" sz="1200" kern="1200" dirty="0" smtClean="0">
                <a:solidFill>
                  <a:schemeClr val="tx1"/>
                </a:solidFill>
                <a:latin typeface="+mn-lt"/>
                <a:ea typeface="+mn-ea"/>
                <a:cs typeface="+mn-cs"/>
              </a:rPr>
              <a:t>. При этом выявляются </a:t>
            </a:r>
            <a:r>
              <a:rPr lang="ru-RU" sz="1200" u="sng" kern="1200" dirty="0" smtClean="0">
                <a:solidFill>
                  <a:schemeClr val="tx1"/>
                </a:solidFill>
                <a:latin typeface="+mn-lt"/>
                <a:ea typeface="+mn-ea"/>
                <a:cs typeface="+mn-cs"/>
                <a:hlinkClick r:id="rId3"/>
              </a:rPr>
              <a:t>дефекты</a:t>
            </a:r>
            <a:r>
              <a:rPr lang="ru-RU" sz="1200" kern="1200" dirty="0" smtClean="0">
                <a:solidFill>
                  <a:schemeClr val="tx1"/>
                </a:solidFill>
                <a:latin typeface="+mn-lt"/>
                <a:ea typeface="+mn-ea"/>
                <a:cs typeface="+mn-cs"/>
              </a:rPr>
              <a:t>, такие как неверное использование ресурсов системы, непредусмотренные комбинации данных пользовательского уровня, несовместимость с окружением, непредусмотренные сценарии использования, отсутствующая или неверная функциональность, неудобство использования и т.д. Для минимизации рисков, связанных с особенностями поведения в системы в той или иной среде, </a:t>
            </a:r>
            <a:r>
              <a:rPr lang="ru-RU" sz="1200" b="1" kern="1200" dirty="0" smtClean="0">
                <a:solidFill>
                  <a:schemeClr val="tx1"/>
                </a:solidFill>
                <a:latin typeface="+mn-lt"/>
                <a:ea typeface="+mn-ea"/>
                <a:cs typeface="+mn-cs"/>
              </a:rPr>
              <a:t>во время тестирования рекомендуется использовать окружение максимально приближенное к тому, на которое будет установлен продукт после выдачи</a:t>
            </a:r>
            <a:r>
              <a:rPr lang="ru-RU"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Приемочное тестирование </a:t>
            </a:r>
            <a:r>
              <a:rPr lang="ru-RU" sz="1200" b="1" kern="1200" dirty="0" smtClean="0">
                <a:solidFill>
                  <a:schemeClr val="tx1"/>
                </a:solidFill>
                <a:latin typeface="+mn-lt"/>
                <a:ea typeface="+mn-ea"/>
                <a:cs typeface="+mn-cs"/>
              </a:rPr>
              <a:t>выполняется на основании набора типичных </a:t>
            </a:r>
            <a:r>
              <a:rPr lang="ru-RU" sz="1200" b="1" kern="1200" dirty="0" smtClean="0">
                <a:solidFill>
                  <a:schemeClr val="tx1"/>
                </a:solidFill>
                <a:latin typeface="+mn-lt"/>
                <a:ea typeface="+mn-ea"/>
                <a:cs typeface="+mn-cs"/>
                <a:hlinkClick r:id="rId6"/>
              </a:rPr>
              <a:t>тестовых случаев</a:t>
            </a:r>
            <a:r>
              <a:rPr lang="ru-RU" sz="1200" b="1" kern="1200" dirty="0" smtClean="0">
                <a:solidFill>
                  <a:schemeClr val="tx1"/>
                </a:solidFill>
                <a:latin typeface="+mn-lt"/>
                <a:ea typeface="+mn-ea"/>
                <a:cs typeface="+mn-cs"/>
              </a:rPr>
              <a:t> и сценариев</a:t>
            </a:r>
            <a:r>
              <a:rPr lang="ru-RU" sz="1200" kern="1200" dirty="0" smtClean="0">
                <a:solidFill>
                  <a:schemeClr val="tx1"/>
                </a:solidFill>
                <a:latin typeface="+mn-lt"/>
                <a:ea typeface="+mn-ea"/>
                <a:cs typeface="+mn-cs"/>
              </a:rPr>
              <a:t>, разработанных на основании требований к данному приложению. </a:t>
            </a:r>
            <a:br>
              <a:rPr lang="ru-RU" sz="1200" kern="1200" dirty="0" smtClean="0">
                <a:solidFill>
                  <a:schemeClr val="tx1"/>
                </a:solidFill>
                <a:latin typeface="+mn-lt"/>
                <a:ea typeface="+mn-ea"/>
                <a:cs typeface="+mn-cs"/>
              </a:rPr>
            </a:br>
            <a:r>
              <a:rPr lang="ru-RU" sz="1200" b="1" kern="1200" dirty="0" smtClean="0">
                <a:solidFill>
                  <a:schemeClr val="tx1"/>
                </a:solidFill>
                <a:latin typeface="+mn-lt"/>
                <a:ea typeface="+mn-ea"/>
                <a:cs typeface="+mn-cs"/>
              </a:rPr>
              <a:t>Решение о проведении приемочного тестирования</a:t>
            </a:r>
            <a:r>
              <a:rPr lang="ru-RU" sz="1200" kern="1200" dirty="0" smtClean="0">
                <a:solidFill>
                  <a:schemeClr val="tx1"/>
                </a:solidFill>
                <a:latin typeface="+mn-lt"/>
                <a:ea typeface="+mn-ea"/>
                <a:cs typeface="+mn-cs"/>
              </a:rPr>
              <a:t> принимается, когда:</a:t>
            </a:r>
          </a:p>
          <a:p>
            <a:pPr lvl="0"/>
            <a:r>
              <a:rPr lang="ru-RU" sz="1200" kern="1200" dirty="0" smtClean="0">
                <a:solidFill>
                  <a:schemeClr val="tx1"/>
                </a:solidFill>
                <a:latin typeface="+mn-lt"/>
                <a:ea typeface="+mn-ea"/>
                <a:cs typeface="+mn-cs"/>
              </a:rPr>
              <a:t>продукт достиг необходимого уровня качества;</a:t>
            </a:r>
          </a:p>
          <a:p>
            <a:pPr lvl="0"/>
            <a:r>
              <a:rPr lang="ru-RU" sz="1200" kern="1200" dirty="0" smtClean="0">
                <a:solidFill>
                  <a:schemeClr val="tx1"/>
                </a:solidFill>
                <a:latin typeface="+mn-lt"/>
                <a:ea typeface="+mn-ea"/>
                <a:cs typeface="+mn-cs"/>
              </a:rPr>
              <a:t>заказчик ознакомлен с </a:t>
            </a:r>
            <a:r>
              <a:rPr lang="ru-RU" sz="1200" b="1" kern="1200" dirty="0" smtClean="0">
                <a:solidFill>
                  <a:schemeClr val="tx1"/>
                </a:solidFill>
                <a:latin typeface="+mn-lt"/>
                <a:ea typeface="+mn-ea"/>
                <a:cs typeface="+mn-cs"/>
              </a:rPr>
              <a:t>Планом Приемочных Работ</a:t>
            </a:r>
            <a:r>
              <a:rPr lang="ru-RU" sz="1200"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Product</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Acceptance</a:t>
            </a:r>
            <a:r>
              <a:rPr lang="ru-RU" sz="1200" b="1" kern="1200" dirty="0" smtClean="0">
                <a:solidFill>
                  <a:schemeClr val="tx1"/>
                </a:solidFill>
                <a:latin typeface="+mn-lt"/>
                <a:ea typeface="+mn-ea"/>
                <a:cs typeface="+mn-cs"/>
              </a:rPr>
              <a:t> </a:t>
            </a:r>
            <a:r>
              <a:rPr lang="ru-RU" sz="1200" b="1" kern="1200" dirty="0" err="1" smtClean="0">
                <a:solidFill>
                  <a:schemeClr val="tx1"/>
                </a:solidFill>
                <a:latin typeface="+mn-lt"/>
                <a:ea typeface="+mn-ea"/>
                <a:cs typeface="+mn-cs"/>
              </a:rPr>
              <a:t>Plan</a:t>
            </a:r>
            <a:r>
              <a:rPr lang="ru-RU" sz="1200" kern="1200" dirty="0" smtClean="0">
                <a:solidFill>
                  <a:schemeClr val="tx1"/>
                </a:solidFill>
                <a:latin typeface="+mn-lt"/>
                <a:ea typeface="+mn-ea"/>
                <a:cs typeface="+mn-cs"/>
              </a:rPr>
              <a:t>) или иным документом, где описан набор действий, связанных с проведением приемочного тестирования, дата проведения, ответственные и т.д. </a:t>
            </a:r>
          </a:p>
          <a:p>
            <a:r>
              <a:rPr lang="ru-RU" sz="1200" b="1" kern="1200" dirty="0" smtClean="0">
                <a:solidFill>
                  <a:schemeClr val="tx1"/>
                </a:solidFill>
                <a:latin typeface="+mn-lt"/>
                <a:ea typeface="+mn-ea"/>
                <a:cs typeface="+mn-cs"/>
              </a:rPr>
              <a:t>Фаза приемочного тестирования</a:t>
            </a:r>
            <a:r>
              <a:rPr lang="ru-RU" sz="1200" kern="1200" dirty="0" smtClean="0">
                <a:solidFill>
                  <a:schemeClr val="tx1"/>
                </a:solidFill>
                <a:latin typeface="+mn-lt"/>
                <a:ea typeface="+mn-ea"/>
                <a:cs typeface="+mn-cs"/>
              </a:rPr>
              <a:t> длится до тех пор, пока заказчик не выносит решение об отправлении приложения на доработку или выдаче приложения.</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u-RU" dirty="0" smtClean="0"/>
              <a:t>Типичные виды приемочного тестирования: </a:t>
            </a:r>
            <a:endParaRPr lang="en-US" dirty="0" smtClean="0"/>
          </a:p>
          <a:p>
            <a:endParaRPr lang="en-US" dirty="0" smtClean="0"/>
          </a:p>
          <a:p>
            <a:r>
              <a:rPr lang="ru-RU" dirty="0" smtClean="0"/>
              <a:t>Пользовательское приемочное тестирование </a:t>
            </a:r>
            <a:endParaRPr lang="en-US" dirty="0" smtClean="0"/>
          </a:p>
          <a:p>
            <a:r>
              <a:rPr lang="ru-RU" dirty="0" smtClean="0"/>
              <a:t>Обычно проверяет готовность системы для использования в бизнесе. </a:t>
            </a:r>
            <a:endParaRPr lang="en-US" dirty="0" smtClean="0"/>
          </a:p>
          <a:p>
            <a:endParaRPr lang="en-US" dirty="0" smtClean="0"/>
          </a:p>
          <a:p>
            <a:r>
              <a:rPr lang="ru-RU" dirty="0" smtClean="0"/>
              <a:t>Эксплуатационное (приемочное) тестирование </a:t>
            </a:r>
            <a:endParaRPr lang="en-US" dirty="0" smtClean="0"/>
          </a:p>
          <a:p>
            <a:r>
              <a:rPr lang="ru-RU" dirty="0" smtClean="0"/>
              <a:t>Приемочное тестирование, проводимое системными администраторами, включает: </a:t>
            </a:r>
            <a:endParaRPr lang="en-US" dirty="0" smtClean="0"/>
          </a:p>
          <a:p>
            <a:r>
              <a:rPr lang="ru-RU" dirty="0" smtClean="0"/>
              <a:t>• Тестирование резервного копирования \ восстановления </a:t>
            </a:r>
            <a:endParaRPr lang="en-US" dirty="0" smtClean="0"/>
          </a:p>
          <a:p>
            <a:r>
              <a:rPr lang="ru-RU" dirty="0" smtClean="0"/>
              <a:t>• Восстановление после сбоев </a:t>
            </a:r>
            <a:endParaRPr lang="en-US" dirty="0" smtClean="0"/>
          </a:p>
          <a:p>
            <a:r>
              <a:rPr lang="ru-RU" dirty="0" smtClean="0"/>
              <a:t>• Управление пользователями </a:t>
            </a:r>
            <a:endParaRPr lang="en-US" dirty="0" smtClean="0"/>
          </a:p>
          <a:p>
            <a:r>
              <a:rPr lang="ru-RU" dirty="0" smtClean="0"/>
              <a:t>• Задачи сопровождения </a:t>
            </a:r>
            <a:endParaRPr lang="en-US" dirty="0" smtClean="0"/>
          </a:p>
          <a:p>
            <a:r>
              <a:rPr lang="ru-RU" dirty="0" smtClean="0"/>
              <a:t>• Задачи загрузки и миграции данных  </a:t>
            </a:r>
            <a:endParaRPr lang="en-US" dirty="0" smtClean="0"/>
          </a:p>
          <a:p>
            <a:r>
              <a:rPr lang="ru-RU" dirty="0" smtClean="0"/>
              <a:t>• Периодическая проверка уязвимостей системы </a:t>
            </a:r>
            <a:endParaRPr lang="en-US" dirty="0" smtClean="0"/>
          </a:p>
          <a:p>
            <a:endParaRPr lang="en-US" dirty="0" smtClean="0"/>
          </a:p>
          <a:p>
            <a:r>
              <a:rPr lang="ru-RU" dirty="0" smtClean="0"/>
              <a:t>Контрактное и правовое приемочное тестирование </a:t>
            </a:r>
            <a:endParaRPr lang="en-US" dirty="0" smtClean="0"/>
          </a:p>
          <a:p>
            <a:r>
              <a:rPr lang="ru-RU" dirty="0" smtClean="0"/>
              <a:t>Контрактное приемочное тестирование выполняется  для проверки требований, предъявляемых контрактом в к разрабатываемому ПО. Критерий приема должен быть определен непосредственно в контракте. </a:t>
            </a:r>
            <a:endParaRPr lang="en-US" dirty="0" smtClean="0"/>
          </a:p>
          <a:p>
            <a:r>
              <a:rPr lang="ru-RU" dirty="0" smtClean="0"/>
              <a:t>Приемочное тестирование на соответствие стандартам выполняется для проверки соответствия стандартам государственным, юридическим или стандартам безопасности. </a:t>
            </a:r>
            <a:endParaRPr lang="en-US" dirty="0" smtClean="0"/>
          </a:p>
          <a:p>
            <a:endParaRPr lang="en-US" dirty="0" smtClean="0"/>
          </a:p>
          <a:p>
            <a:r>
              <a:rPr lang="ru-RU" dirty="0" smtClean="0"/>
              <a:t>Альфа и бета тестирование (или тестирование в условиях эксплуатации) </a:t>
            </a:r>
            <a:endParaRPr lang="en-US" dirty="0" smtClean="0"/>
          </a:p>
          <a:p>
            <a:r>
              <a:rPr lang="ru-RU" dirty="0" smtClean="0"/>
              <a:t>Разработчики рыночного, или коробочного, ПО часто хотят получить отзывы от потенциальных или существующих заказчиков до того, как начнется продажа продукта. </a:t>
            </a:r>
            <a:endParaRPr lang="en-US" dirty="0" smtClean="0"/>
          </a:p>
          <a:p>
            <a:endParaRPr lang="en-US" dirty="0" smtClean="0"/>
          </a:p>
          <a:p>
            <a:r>
              <a:rPr lang="ru-RU" dirty="0" smtClean="0"/>
              <a:t>Альфа тестирование выполняется организацией, разрабатывающей продукт, но не группой разработчиков. </a:t>
            </a:r>
            <a:endParaRPr lang="en-US" dirty="0" smtClean="0"/>
          </a:p>
          <a:p>
            <a:endParaRPr lang="en-US" dirty="0" smtClean="0"/>
          </a:p>
          <a:p>
            <a:r>
              <a:rPr lang="ru-RU" dirty="0" smtClean="0"/>
              <a:t>Бета тестирование, или тестирование в условиях эксплуатации, выполняется покупателями или потенциальными заказчиками на их собственных мощностях. </a:t>
            </a:r>
            <a:endParaRPr lang="en-US" dirty="0" smtClean="0"/>
          </a:p>
          <a:p>
            <a:endParaRPr lang="en-US" dirty="0" smtClean="0"/>
          </a:p>
          <a:p>
            <a:r>
              <a:rPr lang="ru-RU" dirty="0" smtClean="0"/>
              <a:t>В организации могут использоваться и другие термины приемочного тестирования, такие как производственное приемочное тестирование и стороннее приемочное тестирование для систем, которые проверяются до и после установки на стороне заказчика.</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117696"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 Levels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850712" cy="369332"/>
          </a:xfrm>
          <a:prstGeom prst="rect">
            <a:avLst/>
          </a:prstGeom>
        </p:spPr>
        <p:txBody>
          <a:bodyPr wrap="square">
            <a:spAutoFit/>
          </a:bodyPr>
          <a:lstStyle/>
          <a:p>
            <a:r>
              <a:rPr lang="en-US" dirty="0" smtClean="0"/>
              <a:t>Component testing</a:t>
            </a:r>
            <a:endParaRPr lang="en-US" dirty="0"/>
          </a:p>
        </p:txBody>
      </p:sp>
      <p:sp>
        <p:nvSpPr>
          <p:cNvPr id="6" name="Rectangle 5"/>
          <p:cNvSpPr/>
          <p:nvPr/>
        </p:nvSpPr>
        <p:spPr>
          <a:xfrm>
            <a:off x="1295400" y="3140968"/>
            <a:ext cx="6732984" cy="369332"/>
          </a:xfrm>
          <a:prstGeom prst="rect">
            <a:avLst/>
          </a:prstGeom>
        </p:spPr>
        <p:txBody>
          <a:bodyPr wrap="square">
            <a:spAutoFit/>
          </a:bodyPr>
          <a:lstStyle/>
          <a:p>
            <a:r>
              <a:rPr lang="en-US" dirty="0" smtClean="0"/>
              <a:t>System testing</a:t>
            </a:r>
            <a:endParaRPr lang="en-US" dirty="0"/>
          </a:p>
        </p:txBody>
      </p:sp>
      <p:sp>
        <p:nvSpPr>
          <p:cNvPr id="7" name="Rectangle 6"/>
          <p:cNvSpPr/>
          <p:nvPr/>
        </p:nvSpPr>
        <p:spPr>
          <a:xfrm>
            <a:off x="1249680" y="1916832"/>
            <a:ext cx="6778704" cy="923330"/>
          </a:xfrm>
          <a:prstGeom prst="rect">
            <a:avLst/>
          </a:prstGeom>
        </p:spPr>
        <p:txBody>
          <a:bodyPr wrap="square">
            <a:spAutoFit/>
          </a:bodyPr>
          <a:lstStyle/>
          <a:p>
            <a:r>
              <a:rPr lang="en-US" dirty="0" smtClean="0"/>
              <a:t>Integration testing</a:t>
            </a:r>
          </a:p>
          <a:p>
            <a:pPr lvl="1">
              <a:buFont typeface="Wingdings" pitchFamily="2" charset="2"/>
              <a:buChar char="Ø"/>
            </a:pPr>
            <a:r>
              <a:rPr lang="en-US" dirty="0" smtClean="0"/>
              <a:t>Component integration testing</a:t>
            </a:r>
          </a:p>
          <a:p>
            <a:pPr lvl="1">
              <a:buFont typeface="Wingdings" pitchFamily="2" charset="2"/>
              <a:buChar char="Ø"/>
            </a:pPr>
            <a:r>
              <a:rPr lang="en-US" dirty="0" smtClean="0"/>
              <a:t>System integration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73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2758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5024"/>
            <a:ext cx="6444952" cy="1754326"/>
          </a:xfrm>
          <a:prstGeom prst="rect">
            <a:avLst/>
          </a:prstGeom>
        </p:spPr>
        <p:txBody>
          <a:bodyPr wrap="square">
            <a:spAutoFit/>
          </a:bodyPr>
          <a:lstStyle/>
          <a:p>
            <a:r>
              <a:rPr lang="en-US" dirty="0" smtClean="0"/>
              <a:t>Acceptance testing</a:t>
            </a:r>
          </a:p>
          <a:p>
            <a:pPr lvl="1">
              <a:buFont typeface="Wingdings" pitchFamily="2" charset="2"/>
              <a:buChar char="Ø"/>
            </a:pPr>
            <a:r>
              <a:rPr lang="en-US" dirty="0" smtClean="0"/>
              <a:t>User acceptance testing</a:t>
            </a:r>
          </a:p>
          <a:p>
            <a:pPr lvl="1">
              <a:buFont typeface="Wingdings" pitchFamily="2" charset="2"/>
              <a:buChar char="Ø"/>
            </a:pPr>
            <a:r>
              <a:rPr lang="en-US" dirty="0" smtClean="0"/>
              <a:t>Operation (acceptance) testing</a:t>
            </a:r>
          </a:p>
          <a:p>
            <a:pPr lvl="1">
              <a:buFont typeface="Wingdings" pitchFamily="2" charset="2"/>
              <a:buChar char="Ø"/>
            </a:pPr>
            <a:r>
              <a:rPr lang="en-US" dirty="0" smtClean="0"/>
              <a:t>Contract and regulation acceptance testing</a:t>
            </a:r>
          </a:p>
          <a:p>
            <a:pPr lvl="1">
              <a:buFont typeface="Wingdings" pitchFamily="2" charset="2"/>
              <a:buChar char="Ø"/>
            </a:pPr>
            <a:r>
              <a:rPr lang="en-US" dirty="0" smtClean="0"/>
              <a:t>Alpha testing</a:t>
            </a:r>
          </a:p>
          <a:p>
            <a:pPr lvl="1">
              <a:buFont typeface="Wingdings" pitchFamily="2" charset="2"/>
              <a:buChar char="Ø"/>
            </a:pPr>
            <a:r>
              <a:rPr lang="en-US" dirty="0" smtClean="0"/>
              <a:t>Beta (or Field) testing</a:t>
            </a:r>
            <a:endParaRPr lang="en-US" dirty="0"/>
          </a:p>
        </p:txBody>
      </p:sp>
      <p:sp>
        <p:nvSpPr>
          <p:cNvPr id="20" name="Flowchart: Connector 19"/>
          <p:cNvSpPr/>
          <p:nvPr/>
        </p:nvSpPr>
        <p:spPr>
          <a:xfrm>
            <a:off x="944740" y="37799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1200329"/>
          </a:xfrm>
          <a:prstGeom prst="rect">
            <a:avLst/>
          </a:prstGeom>
        </p:spPr>
        <p:txBody>
          <a:bodyPr wrap="square">
            <a:spAutoFit/>
          </a:bodyPr>
          <a:lstStyle/>
          <a:p>
            <a:r>
              <a:rPr lang="en-US" u="sng" dirty="0" smtClean="0"/>
              <a:t>Alpha testing </a:t>
            </a:r>
            <a:r>
              <a:rPr lang="en-US" dirty="0" smtClean="0"/>
              <a:t>- simulated or actual operational testing by potential users/customers or an independent test team at the developers’ site, but outside the development organization. Alpha testing is often employed for off-the-shelf software as a form of internal acceptance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754794"/>
            <a:ext cx="7066736" cy="1754326"/>
          </a:xfrm>
          <a:prstGeom prst="rect">
            <a:avLst/>
          </a:prstGeom>
        </p:spPr>
        <p:txBody>
          <a:bodyPr wrap="square">
            <a:spAutoFit/>
          </a:bodyPr>
          <a:lstStyle/>
          <a:p>
            <a:r>
              <a:rPr lang="en-US" u="sng" dirty="0" smtClean="0"/>
              <a:t>Beta testing (Field Testing) </a:t>
            </a:r>
            <a:r>
              <a:rPr lang="en-US" dirty="0" smtClean="0"/>
              <a:t>- Operational testing by potential and/or existing users/customers at an external site not otherwise involved with the developers, to determine whether or not a component or system satisfies the user/customer needs and fits within the business processes. Beta testing is often employed as a form of external acceptance testing for off-the-shelf software in order to acquire feedback from the market</a:t>
            </a:r>
            <a:endParaRPr lang="en-US" dirty="0"/>
          </a:p>
        </p:txBody>
      </p:sp>
      <p:sp>
        <p:nvSpPr>
          <p:cNvPr id="22" name="Flowchart: Connector 12"/>
          <p:cNvSpPr/>
          <p:nvPr/>
        </p:nvSpPr>
        <p:spPr>
          <a:xfrm>
            <a:off x="899592" y="289741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4787860"/>
            <a:ext cx="7066736" cy="369332"/>
          </a:xfrm>
          <a:prstGeom prst="rect">
            <a:avLst/>
          </a:prstGeom>
        </p:spPr>
        <p:txBody>
          <a:bodyPr wrap="square">
            <a:spAutoFit/>
          </a:bodyPr>
          <a:lstStyle/>
          <a:p>
            <a:r>
              <a:rPr lang="en-US" u="sng" dirty="0" smtClean="0"/>
              <a:t>Component testing </a:t>
            </a:r>
            <a:r>
              <a:rPr lang="en-US" dirty="0" smtClean="0"/>
              <a:t>- the testing of individual software components</a:t>
            </a:r>
            <a:endParaRPr lang="en-US" dirty="0"/>
          </a:p>
        </p:txBody>
      </p:sp>
      <p:sp>
        <p:nvSpPr>
          <p:cNvPr id="24" name="Flowchart: Connector 12"/>
          <p:cNvSpPr/>
          <p:nvPr/>
        </p:nvSpPr>
        <p:spPr>
          <a:xfrm>
            <a:off x="899592" y="49304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09826"/>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1716088"/>
            <a:ext cx="7066736" cy="646331"/>
          </a:xfrm>
          <a:prstGeom prst="rect">
            <a:avLst/>
          </a:prstGeom>
        </p:spPr>
        <p:txBody>
          <a:bodyPr wrap="square">
            <a:spAutoFit/>
          </a:bodyPr>
          <a:lstStyle/>
          <a:p>
            <a:r>
              <a:rPr lang="en-US" u="sng" dirty="0" smtClean="0"/>
              <a:t>Integration </a:t>
            </a:r>
            <a:r>
              <a:rPr lang="en-US" dirty="0" smtClean="0"/>
              <a:t>- the process of combining components or systems into larger assemblies</a:t>
            </a:r>
            <a:endParaRPr lang="en-US" dirty="0"/>
          </a:p>
        </p:txBody>
      </p:sp>
      <p:sp>
        <p:nvSpPr>
          <p:cNvPr id="22" name="Flowchart: Connector 12"/>
          <p:cNvSpPr/>
          <p:nvPr/>
        </p:nvSpPr>
        <p:spPr>
          <a:xfrm>
            <a:off x="899592" y="185871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2436168"/>
            <a:ext cx="7066736" cy="646331"/>
          </a:xfrm>
          <a:prstGeom prst="rect">
            <a:avLst/>
          </a:prstGeom>
        </p:spPr>
        <p:txBody>
          <a:bodyPr wrap="square">
            <a:spAutoFit/>
          </a:bodyPr>
          <a:lstStyle/>
          <a:p>
            <a:r>
              <a:rPr lang="en-US" u="sng" dirty="0" smtClean="0"/>
              <a:t>Integration testing </a:t>
            </a:r>
            <a:r>
              <a:rPr lang="en-US" dirty="0" smtClean="0"/>
              <a:t>- testing performed to expose defects in the interfaces and in the interactions between integrated components or systems</a:t>
            </a:r>
            <a:endParaRPr lang="en-US" dirty="0"/>
          </a:p>
        </p:txBody>
      </p:sp>
      <p:sp>
        <p:nvSpPr>
          <p:cNvPr id="24" name="Flowchart: Connector 12"/>
          <p:cNvSpPr/>
          <p:nvPr/>
        </p:nvSpPr>
        <p:spPr>
          <a:xfrm>
            <a:off x="899592" y="25787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3"/>
          <p:cNvSpPr/>
          <p:nvPr/>
        </p:nvSpPr>
        <p:spPr>
          <a:xfrm>
            <a:off x="1249680" y="4238109"/>
            <a:ext cx="6418664" cy="923330"/>
          </a:xfrm>
          <a:prstGeom prst="rect">
            <a:avLst/>
          </a:prstGeom>
        </p:spPr>
        <p:txBody>
          <a:bodyPr wrap="square">
            <a:spAutoFit/>
          </a:bodyPr>
          <a:lstStyle/>
          <a:p>
            <a:r>
              <a:rPr lang="en-US" u="sng" dirty="0" smtClean="0"/>
              <a:t>Driver </a:t>
            </a:r>
            <a:r>
              <a:rPr lang="en-US" dirty="0" smtClean="0"/>
              <a:t>- a software component or test tool that replaces a component that takes care of the control and/or the calling of a component or system</a:t>
            </a:r>
            <a:endParaRPr lang="en-US" dirty="0"/>
          </a:p>
        </p:txBody>
      </p:sp>
      <p:sp>
        <p:nvSpPr>
          <p:cNvPr id="8" name="Flowchart: Connector 12"/>
          <p:cNvSpPr/>
          <p:nvPr/>
        </p:nvSpPr>
        <p:spPr>
          <a:xfrm>
            <a:off x="889641" y="4380731"/>
            <a:ext cx="77060"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3218964"/>
            <a:ext cx="7066736" cy="923330"/>
          </a:xfrm>
          <a:prstGeom prst="rect">
            <a:avLst/>
          </a:prstGeom>
        </p:spPr>
        <p:txBody>
          <a:bodyPr wrap="square">
            <a:spAutoFit/>
          </a:bodyPr>
          <a:lstStyle/>
          <a:p>
            <a:r>
              <a:rPr lang="en-US" u="sng" dirty="0" smtClean="0"/>
              <a:t>Stub </a:t>
            </a:r>
            <a:r>
              <a:rPr lang="en-US" dirty="0" smtClean="0"/>
              <a:t>- A skeletal or special-purpose implementation of a software component, used to develop or test a component that calls or is otherwise dependent on it. It replaces a called component</a:t>
            </a:r>
            <a:endParaRPr lang="en-US" dirty="0"/>
          </a:p>
        </p:txBody>
      </p:sp>
      <p:sp>
        <p:nvSpPr>
          <p:cNvPr id="12" name="Flowchart: Connector 12"/>
          <p:cNvSpPr/>
          <p:nvPr/>
        </p:nvSpPr>
        <p:spPr>
          <a:xfrm>
            <a:off x="944741" y="334433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1628800"/>
            <a:ext cx="7066736" cy="646331"/>
          </a:xfrm>
          <a:prstGeom prst="rect">
            <a:avLst/>
          </a:prstGeom>
        </p:spPr>
        <p:txBody>
          <a:bodyPr wrap="square">
            <a:spAutoFit/>
          </a:bodyPr>
          <a:lstStyle/>
          <a:p>
            <a:r>
              <a:rPr lang="en-US" u="sng" dirty="0" smtClean="0"/>
              <a:t>System testing </a:t>
            </a:r>
            <a:r>
              <a:rPr lang="en-US" dirty="0" smtClean="0"/>
              <a:t>-</a:t>
            </a:r>
            <a:r>
              <a:rPr lang="ru-RU" dirty="0" smtClean="0"/>
              <a:t> </a:t>
            </a:r>
            <a:r>
              <a:rPr lang="en-US" dirty="0" smtClean="0"/>
              <a:t>the process of testing an integrated system to verify that it meets specified requirements</a:t>
            </a:r>
            <a:endParaRPr lang="en-US" dirty="0"/>
          </a:p>
        </p:txBody>
      </p:sp>
      <p:sp>
        <p:nvSpPr>
          <p:cNvPr id="22" name="Flowchart: Connector 12"/>
          <p:cNvSpPr/>
          <p:nvPr/>
        </p:nvSpPr>
        <p:spPr>
          <a:xfrm>
            <a:off x="899592" y="17714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2516703"/>
            <a:ext cx="7066736" cy="923330"/>
          </a:xfrm>
          <a:prstGeom prst="rect">
            <a:avLst/>
          </a:prstGeom>
        </p:spPr>
        <p:txBody>
          <a:bodyPr wrap="square">
            <a:spAutoFit/>
          </a:bodyPr>
          <a:lstStyle/>
          <a:p>
            <a:r>
              <a:rPr lang="en-US" u="sng" dirty="0" smtClean="0"/>
              <a:t>Test environment </a:t>
            </a:r>
            <a:r>
              <a:rPr lang="en-US" dirty="0" smtClean="0"/>
              <a:t>- an environment containing hardware, instrumentation, simulators, software tools, and other support elements needed to conduct a test</a:t>
            </a:r>
            <a:endParaRPr lang="en-US" dirty="0"/>
          </a:p>
        </p:txBody>
      </p:sp>
      <p:sp>
        <p:nvSpPr>
          <p:cNvPr id="24" name="Flowchart: Connector 12"/>
          <p:cNvSpPr/>
          <p:nvPr/>
        </p:nvSpPr>
        <p:spPr>
          <a:xfrm>
            <a:off x="899592" y="2659325"/>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3812847"/>
            <a:ext cx="6634688" cy="1200329"/>
          </a:xfrm>
          <a:prstGeom prst="rect">
            <a:avLst/>
          </a:prstGeom>
        </p:spPr>
        <p:txBody>
          <a:bodyPr wrap="square">
            <a:spAutoFit/>
          </a:bodyPr>
          <a:lstStyle/>
          <a:p>
            <a:r>
              <a:rPr lang="en-US" u="sng" dirty="0" smtClean="0"/>
              <a:t>Test level </a:t>
            </a:r>
            <a:r>
              <a:rPr lang="en-US" dirty="0" smtClean="0"/>
              <a:t>- a group of test activities that are organized and managed together. A test level is linked to the responsibilities in a project. Examples of test levels are component test, integration test, system test and acceptance test</a:t>
            </a:r>
            <a:endParaRPr lang="en-US" dirty="0"/>
          </a:p>
        </p:txBody>
      </p:sp>
      <p:sp>
        <p:nvSpPr>
          <p:cNvPr id="28" name="Flowchart: Connector 12"/>
          <p:cNvSpPr/>
          <p:nvPr/>
        </p:nvSpPr>
        <p:spPr>
          <a:xfrm>
            <a:off x="889640" y="395546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923330"/>
          </a:xfrm>
          <a:prstGeom prst="rect">
            <a:avLst/>
          </a:prstGeom>
        </p:spPr>
        <p:txBody>
          <a:bodyPr wrap="square">
            <a:spAutoFit/>
          </a:bodyPr>
          <a:lstStyle/>
          <a:p>
            <a:r>
              <a:rPr lang="en-US" u="sng" dirty="0" smtClean="0"/>
              <a:t>Test driven development </a:t>
            </a:r>
            <a:r>
              <a:rPr lang="en-US" dirty="0" smtClean="0"/>
              <a:t>- a way of developing software where the test cases are developed, and often automated, before the software is developed to run those test cases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411596"/>
            <a:ext cx="7066736" cy="1477328"/>
          </a:xfrm>
          <a:prstGeom prst="rect">
            <a:avLst/>
          </a:prstGeom>
        </p:spPr>
        <p:txBody>
          <a:bodyPr wrap="square">
            <a:spAutoFit/>
          </a:bodyPr>
          <a:lstStyle/>
          <a:p>
            <a:r>
              <a:rPr lang="en-US" u="sng" dirty="0" smtClean="0"/>
              <a:t>User acceptance testing (Acceptance Testing) </a:t>
            </a:r>
            <a:r>
              <a:rPr lang="en-US" dirty="0" smtClean="0"/>
              <a:t>- formal testing with respect to user needs, requirements, and business processes conducted to determine whether or not a system satisfies the acceptance criteria and to enable the user, customers or other authorized entity to determine whether or not to accept the system</a:t>
            </a:r>
            <a:endParaRPr lang="en-US" dirty="0"/>
          </a:p>
        </p:txBody>
      </p:sp>
      <p:sp>
        <p:nvSpPr>
          <p:cNvPr id="22" name="Flowchart: Connector 12"/>
          <p:cNvSpPr/>
          <p:nvPr/>
        </p:nvSpPr>
        <p:spPr>
          <a:xfrm>
            <a:off x="899592" y="25542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646331"/>
          </a:xfrm>
          <a:prstGeom prst="rect">
            <a:avLst/>
          </a:prstGeom>
        </p:spPr>
        <p:txBody>
          <a:bodyPr wrap="square">
            <a:spAutoFit/>
          </a:bodyPr>
          <a:lstStyle/>
          <a:p>
            <a:r>
              <a:rPr lang="en-US" b="1" dirty="0" smtClean="0"/>
              <a:t>Write tests for a pen on each test </a:t>
            </a:r>
            <a:r>
              <a:rPr lang="en-US" b="1" dirty="0" smtClean="0"/>
              <a:t>level</a:t>
            </a:r>
            <a:r>
              <a:rPr lang="ru-RU" b="1" dirty="0" smtClean="0"/>
              <a:t> (</a:t>
            </a:r>
            <a:r>
              <a:rPr lang="en-US" b="1" dirty="0" smtClean="0"/>
              <a:t>component, integration</a:t>
            </a:r>
            <a:r>
              <a:rPr lang="en-US" b="1" smtClean="0"/>
              <a:t>, system, </a:t>
            </a:r>
            <a:r>
              <a:rPr lang="en-US" b="1" dirty="0" smtClean="0"/>
              <a:t>acceptance</a:t>
            </a:r>
            <a:r>
              <a:rPr lang="ru-RU" b="1" dirty="0" smtClean="0"/>
              <a:t>)</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the terms from the lesson:</a:t>
            </a:r>
          </a:p>
          <a:p>
            <a:r>
              <a:rPr lang="en-US" b="1" i="1" dirty="0" smtClean="0"/>
              <a:t>validation, verification, alpha testing, filed testing, component testing, integration testing, system testing, acceptance testing </a:t>
            </a:r>
          </a:p>
        </p:txBody>
      </p:sp>
      <p:sp>
        <p:nvSpPr>
          <p:cNvPr id="9"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Explain difference between error and defect</a:t>
            </a:r>
          </a:p>
          <a:p>
            <a:pPr>
              <a:buFont typeface="Wingdings" pitchFamily="2" charset="2"/>
              <a:buChar char="ü"/>
            </a:pPr>
            <a:endParaRPr lang="en-US" sz="2000" i="1" dirty="0" smtClean="0"/>
          </a:p>
          <a:p>
            <a:pPr>
              <a:buFont typeface="Wingdings" pitchFamily="2" charset="2"/>
              <a:buChar char="ü"/>
            </a:pPr>
            <a:r>
              <a:rPr lang="en-US" sz="2000" i="1" dirty="0" smtClean="0"/>
              <a:t>Why is testing necessary?</a:t>
            </a:r>
          </a:p>
          <a:p>
            <a:pPr>
              <a:buFont typeface="Wingdings" pitchFamily="2" charset="2"/>
              <a:buChar char="ü"/>
            </a:pPr>
            <a:endParaRPr lang="en-US" sz="2000" i="1" dirty="0" smtClean="0"/>
          </a:p>
          <a:p>
            <a:pPr>
              <a:buFont typeface="Wingdings" pitchFamily="2" charset="2"/>
              <a:buChar char="ü"/>
            </a:pPr>
            <a:r>
              <a:rPr lang="en-US" sz="2000" i="1" dirty="0" smtClean="0"/>
              <a:t>Explain “</a:t>
            </a:r>
            <a:r>
              <a:rPr lang="en-US" sz="2000" dirty="0" smtClean="0"/>
              <a:t>defect clustering </a:t>
            </a:r>
            <a:r>
              <a:rPr lang="en-US" sz="2000" i="1" dirty="0" smtClean="0"/>
              <a:t>” principle</a:t>
            </a:r>
          </a:p>
          <a:p>
            <a:pPr>
              <a:buFont typeface="Wingdings" pitchFamily="2" charset="2"/>
              <a:buChar char="ü"/>
            </a:pPr>
            <a:endParaRPr lang="en-US" sz="2000" i="1" dirty="0" smtClean="0"/>
          </a:p>
          <a:p>
            <a:pPr>
              <a:buFont typeface="Wingdings" pitchFamily="2" charset="2"/>
              <a:buChar char="ü"/>
            </a:pPr>
            <a:r>
              <a:rPr lang="en-US" sz="2000" i="1" dirty="0" smtClean="0"/>
              <a:t>Explain “</a:t>
            </a:r>
            <a:r>
              <a:rPr lang="en-US" sz="2000" dirty="0" smtClean="0"/>
              <a:t>pesticide paradox </a:t>
            </a:r>
            <a:r>
              <a:rPr lang="en-US" sz="2000" i="1" dirty="0" smtClean="0"/>
              <a:t>” principle</a:t>
            </a:r>
          </a:p>
          <a:p>
            <a:pPr>
              <a:buFont typeface="Wingdings" pitchFamily="2" charset="2"/>
              <a:buChar char="ü"/>
            </a:pPr>
            <a:endParaRPr lang="en-US" sz="2000" i="1" dirty="0" smtClean="0"/>
          </a:p>
          <a:p>
            <a:pPr>
              <a:buFont typeface="Wingdings" pitchFamily="2" charset="2"/>
              <a:buChar char="ü"/>
            </a:pPr>
            <a:r>
              <a:rPr lang="en-US" sz="2000" i="1" dirty="0" smtClean="0"/>
              <a:t>Let’s discuss your emailing home-tasks</a:t>
            </a:r>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9449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Testing Throughout the Software Life Cycle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700808"/>
            <a:ext cx="3106296" cy="923330"/>
          </a:xfrm>
          <a:prstGeom prst="rect">
            <a:avLst/>
          </a:prstGeom>
        </p:spPr>
        <p:txBody>
          <a:bodyPr wrap="square">
            <a:spAutoFit/>
          </a:bodyPr>
          <a:lstStyle/>
          <a:p>
            <a:r>
              <a:rPr lang="en-US" dirty="0" smtClean="0"/>
              <a:t>Software Development Models</a:t>
            </a:r>
          </a:p>
          <a:p>
            <a:endParaRPr lang="en-US" dirty="0" smtClean="0"/>
          </a:p>
          <a:p>
            <a:endParaRPr lang="en-US" dirty="0"/>
          </a:p>
        </p:txBody>
      </p:sp>
      <p:sp>
        <p:nvSpPr>
          <p:cNvPr id="7" name="Rectangle 6"/>
          <p:cNvSpPr/>
          <p:nvPr/>
        </p:nvSpPr>
        <p:spPr>
          <a:xfrm>
            <a:off x="5282128" y="1712098"/>
            <a:ext cx="1180901" cy="646331"/>
          </a:xfrm>
          <a:prstGeom prst="rect">
            <a:avLst/>
          </a:prstGeom>
        </p:spPr>
        <p:txBody>
          <a:bodyPr wrap="none">
            <a:spAutoFit/>
          </a:bodyPr>
          <a:lstStyle/>
          <a:p>
            <a:r>
              <a:rPr lang="en-US" dirty="0" smtClean="0"/>
              <a:t>Test Levels</a:t>
            </a:r>
          </a:p>
          <a:p>
            <a:endParaRPr lang="en-US" dirty="0"/>
          </a:p>
        </p:txBody>
      </p:sp>
      <p:sp>
        <p:nvSpPr>
          <p:cNvPr id="13" name="Flowchart: Connector 12"/>
          <p:cNvSpPr/>
          <p:nvPr/>
        </p:nvSpPr>
        <p:spPr>
          <a:xfrm>
            <a:off x="944741" y="182618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4964227" y="184699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pic>
        <p:nvPicPr>
          <p:cNvPr id="8" name="Рисунок 7" descr="model-humor.jpg"/>
          <p:cNvPicPr>
            <a:picLocks noChangeAspect="1"/>
          </p:cNvPicPr>
          <p:nvPr/>
        </p:nvPicPr>
        <p:blipFill>
          <a:blip r:embed="rId2" cstate="print"/>
          <a:stretch>
            <a:fillRect/>
          </a:stretch>
        </p:blipFill>
        <p:spPr>
          <a:xfrm>
            <a:off x="971600" y="2078162"/>
            <a:ext cx="2857500" cy="1905000"/>
          </a:xfrm>
          <a:prstGeom prst="rect">
            <a:avLst/>
          </a:prstGeom>
        </p:spPr>
      </p:pic>
      <p:pic>
        <p:nvPicPr>
          <p:cNvPr id="9" name="Рисунок 8" descr="level.jpg"/>
          <p:cNvPicPr>
            <a:picLocks noChangeAspect="1"/>
          </p:cNvPicPr>
          <p:nvPr/>
        </p:nvPicPr>
        <p:blipFill>
          <a:blip r:embed="rId3" cstate="print"/>
          <a:stretch>
            <a:fillRect/>
          </a:stretch>
        </p:blipFill>
        <p:spPr>
          <a:xfrm>
            <a:off x="5076056" y="2144146"/>
            <a:ext cx="2520280" cy="1839016"/>
          </a:xfrm>
          <a:prstGeom prst="rect">
            <a:avLst/>
          </a:prstGeom>
        </p:spPr>
      </p:pic>
      <p:sp>
        <p:nvSpPr>
          <p:cNvPr id="10" name="Rectangle 3"/>
          <p:cNvSpPr/>
          <p:nvPr/>
        </p:nvSpPr>
        <p:spPr>
          <a:xfrm>
            <a:off x="1402080" y="4809926"/>
            <a:ext cx="6482288" cy="1477328"/>
          </a:xfrm>
          <a:prstGeom prst="rect">
            <a:avLst/>
          </a:prstGeom>
        </p:spPr>
        <p:txBody>
          <a:bodyPr wrap="square">
            <a:spAutoFit/>
          </a:bodyPr>
          <a:lstStyle/>
          <a:p>
            <a:r>
              <a:rPr lang="en-US" i="1" dirty="0" smtClean="0"/>
              <a:t>“Test Types” and “Maintenance Testing” as a part of the “Testing Throughout the Software Life Cycle”</a:t>
            </a:r>
            <a:r>
              <a:rPr lang="ru-RU" i="1" dirty="0" smtClean="0"/>
              <a:t> </a:t>
            </a:r>
            <a:r>
              <a:rPr lang="en-US" i="1" dirty="0" smtClean="0"/>
              <a:t>area will be</a:t>
            </a:r>
            <a:r>
              <a:rPr lang="ru-RU" i="1" dirty="0" smtClean="0"/>
              <a:t> </a:t>
            </a:r>
            <a:r>
              <a:rPr lang="en-US" i="1" dirty="0" smtClean="0"/>
              <a:t>examined on the next lesson</a:t>
            </a:r>
          </a:p>
          <a:p>
            <a:endParaRPr lang="en-US" dirty="0" smtClean="0"/>
          </a:p>
          <a:p>
            <a:endParaRPr lang="en-US" dirty="0"/>
          </a:p>
        </p:txBody>
      </p:sp>
      <p:sp>
        <p:nvSpPr>
          <p:cNvPr id="11" name="Flowchart: Connector 12"/>
          <p:cNvSpPr/>
          <p:nvPr/>
        </p:nvSpPr>
        <p:spPr>
          <a:xfrm>
            <a:off x="1097141" y="493529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1345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a:t>
            </a:r>
            <a:r>
              <a:rPr lang="ru-RU" sz="3500" dirty="0" err="1" smtClean="0">
                <a:solidFill>
                  <a:schemeClr val="tx1">
                    <a:lumMod val="65000"/>
                    <a:lumOff val="35000"/>
                  </a:schemeClr>
                </a:solidFill>
                <a:effectLst>
                  <a:outerShdw blurRad="38100" dist="38100" dir="2700000" algn="tl">
                    <a:srgbClr val="000000">
                      <a:alpha val="43137"/>
                    </a:srgbClr>
                  </a:outerShdw>
                </a:effectLst>
              </a:rPr>
              <a:t>aterfall</a:t>
            </a:r>
            <a:r>
              <a:rPr lang="ru-RU" sz="3500" dirty="0" smtClean="0">
                <a:solidFill>
                  <a:schemeClr val="tx1">
                    <a:lumMod val="65000"/>
                    <a:lumOff val="35000"/>
                  </a:schemeClr>
                </a:solidFill>
                <a:effectLst>
                  <a:outerShdw blurRad="38100" dist="38100" dir="2700000" algn="tl">
                    <a:srgbClr val="000000">
                      <a:alpha val="43137"/>
                    </a:srgbClr>
                  </a:outerShdw>
                </a:effectLst>
              </a:rPr>
              <a:t> </a:t>
            </a:r>
            <a:r>
              <a:rPr lang="en-US" sz="3500" dirty="0" err="1" smtClean="0">
                <a:solidFill>
                  <a:schemeClr val="tx1">
                    <a:lumMod val="65000"/>
                    <a:lumOff val="35000"/>
                  </a:schemeClr>
                </a:solidFill>
                <a:effectLst>
                  <a:outerShdw blurRad="38100" dist="38100" dir="2700000" algn="tl">
                    <a:srgbClr val="000000">
                      <a:alpha val="43137"/>
                    </a:srgbClr>
                  </a:outerShdw>
                </a:effectLst>
              </a:rPr>
              <a:t>M</a:t>
            </a:r>
            <a:r>
              <a:rPr lang="ru-RU" sz="3500" dirty="0" err="1" smtClean="0">
                <a:solidFill>
                  <a:schemeClr val="tx1">
                    <a:lumMod val="65000"/>
                    <a:lumOff val="35000"/>
                  </a:schemeClr>
                </a:solidFill>
                <a:effectLst>
                  <a:outerShdw blurRad="38100" dist="38100" dir="2700000" algn="tl">
                    <a:srgbClr val="000000">
                      <a:alpha val="43137"/>
                    </a:srgbClr>
                  </a:outerShdw>
                </a:effectLst>
              </a:rPr>
              <a:t>odel</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pic>
        <p:nvPicPr>
          <p:cNvPr id="18" name="Содержимое 17" descr="Waterfall_model.png"/>
          <p:cNvPicPr>
            <a:picLocks noGrp="1" noChangeAspect="1"/>
          </p:cNvPicPr>
          <p:nvPr>
            <p:ph idx="1"/>
          </p:nvPr>
        </p:nvPicPr>
        <p:blipFill>
          <a:blip r:embed="rId3" cstate="print"/>
          <a:stretch>
            <a:fillRect/>
          </a:stretch>
        </p:blipFill>
        <p:spPr>
          <a:xfrm>
            <a:off x="1835696" y="1700808"/>
            <a:ext cx="5188991" cy="4048323"/>
          </a:xfr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73477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V-model</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1" name="Заголовок 10"/>
          <p:cNvSpPr>
            <a:spLocks noGrp="1"/>
          </p:cNvSpPr>
          <p:nvPr>
            <p:ph type="title"/>
          </p:nvPr>
        </p:nvSpPr>
        <p:spPr/>
        <p:txBody>
          <a:bodyPr/>
          <a:lstStyle/>
          <a:p>
            <a:endParaRPr lang="ru-RU"/>
          </a:p>
        </p:txBody>
      </p:sp>
      <p:pic>
        <p:nvPicPr>
          <p:cNvPr id="16" name="Содержимое 15" descr="599px-Systems_Engineering_Process_II_svg.png"/>
          <p:cNvPicPr>
            <a:picLocks noGrp="1" noChangeAspect="1"/>
          </p:cNvPicPr>
          <p:nvPr>
            <p:ph idx="1"/>
          </p:nvPr>
        </p:nvPicPr>
        <p:blipFill>
          <a:blip r:embed="rId3" cstate="print"/>
          <a:stretch>
            <a:fillRect/>
          </a:stretch>
        </p:blipFill>
        <p:spPr>
          <a:xfrm>
            <a:off x="1719262" y="1916833"/>
            <a:ext cx="5705475" cy="3532262"/>
          </a:xfr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1425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Iterative-incremental Development Model</a:t>
            </a:r>
          </a:p>
        </p:txBody>
      </p:sp>
      <p:pic>
        <p:nvPicPr>
          <p:cNvPr id="5" name="Содержимое 4" descr="Iterative_development_model_svg.png"/>
          <p:cNvPicPr>
            <a:picLocks noGrp="1" noChangeAspect="1"/>
          </p:cNvPicPr>
          <p:nvPr>
            <p:ph idx="1"/>
          </p:nvPr>
        </p:nvPicPr>
        <p:blipFill>
          <a:blip r:embed="rId3" cstate="print"/>
          <a:stretch>
            <a:fillRect/>
          </a:stretch>
        </p:blipFill>
        <p:spPr>
          <a:xfrm>
            <a:off x="894764" y="1916832"/>
            <a:ext cx="6115636" cy="3236987"/>
          </a:xfr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1" y="533400"/>
            <a:ext cx="8147248" cy="1169551"/>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Characteristics of good testing in any lifecycle model</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2012483"/>
            <a:ext cx="6850712" cy="369332"/>
          </a:xfrm>
          <a:prstGeom prst="rect">
            <a:avLst/>
          </a:prstGeom>
        </p:spPr>
        <p:txBody>
          <a:bodyPr wrap="square">
            <a:spAutoFit/>
          </a:bodyPr>
          <a:lstStyle/>
          <a:p>
            <a:r>
              <a:rPr lang="en-US" dirty="0" smtClean="0"/>
              <a:t>For every development activity there is a corresponding testing activity</a:t>
            </a:r>
            <a:endParaRPr lang="en-US" dirty="0"/>
          </a:p>
        </p:txBody>
      </p:sp>
      <p:sp>
        <p:nvSpPr>
          <p:cNvPr id="6" name="Rectangle 5"/>
          <p:cNvSpPr/>
          <p:nvPr/>
        </p:nvSpPr>
        <p:spPr>
          <a:xfrm>
            <a:off x="1295400" y="3142709"/>
            <a:ext cx="6732984" cy="646331"/>
          </a:xfrm>
          <a:prstGeom prst="rect">
            <a:avLst/>
          </a:prstGeom>
        </p:spPr>
        <p:txBody>
          <a:bodyPr wrap="square">
            <a:spAutoFit/>
          </a:bodyPr>
          <a:lstStyle/>
          <a:p>
            <a:r>
              <a:rPr lang="en-US" dirty="0" smtClean="0"/>
              <a:t>The analysis and design of tests for a given test level should begin during the corresponding development activity</a:t>
            </a:r>
            <a:endParaRPr lang="en-US" dirty="0"/>
          </a:p>
        </p:txBody>
      </p:sp>
      <p:sp>
        <p:nvSpPr>
          <p:cNvPr id="7" name="Rectangle 6"/>
          <p:cNvSpPr/>
          <p:nvPr/>
        </p:nvSpPr>
        <p:spPr>
          <a:xfrm>
            <a:off x="1249680" y="2566645"/>
            <a:ext cx="6778704" cy="369332"/>
          </a:xfrm>
          <a:prstGeom prst="rect">
            <a:avLst/>
          </a:prstGeom>
        </p:spPr>
        <p:txBody>
          <a:bodyPr wrap="square">
            <a:spAutoFit/>
          </a:bodyPr>
          <a:lstStyle/>
          <a:p>
            <a:r>
              <a:rPr lang="en-US" dirty="0" smtClean="0"/>
              <a:t>Each test level has test objectives specific to that level</a:t>
            </a:r>
            <a:endParaRPr lang="en-US" dirty="0"/>
          </a:p>
        </p:txBody>
      </p:sp>
      <p:sp>
        <p:nvSpPr>
          <p:cNvPr id="13" name="Flowchart: Connector 12"/>
          <p:cNvSpPr/>
          <p:nvPr/>
        </p:nvSpPr>
        <p:spPr>
          <a:xfrm>
            <a:off x="944741" y="213785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7015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27760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4078813"/>
            <a:ext cx="6444952" cy="646331"/>
          </a:xfrm>
          <a:prstGeom prst="rect">
            <a:avLst/>
          </a:prstGeom>
        </p:spPr>
        <p:txBody>
          <a:bodyPr wrap="square">
            <a:spAutoFit/>
          </a:bodyPr>
          <a:lstStyle/>
          <a:p>
            <a:r>
              <a:rPr lang="en-US" dirty="0" smtClean="0"/>
              <a:t>Testers should be involved in reviewing documents as soon as drafts are available in the development life cycle</a:t>
            </a:r>
            <a:endParaRPr lang="en-US" dirty="0"/>
          </a:p>
        </p:txBody>
      </p:sp>
      <p:sp>
        <p:nvSpPr>
          <p:cNvPr id="20" name="Flowchart: Connector 19"/>
          <p:cNvSpPr/>
          <p:nvPr/>
        </p:nvSpPr>
        <p:spPr>
          <a:xfrm>
            <a:off x="944740" y="4213711"/>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923330"/>
          </a:xfrm>
          <a:prstGeom prst="rect">
            <a:avLst/>
          </a:prstGeom>
        </p:spPr>
        <p:txBody>
          <a:bodyPr wrap="square">
            <a:spAutoFit/>
          </a:bodyPr>
          <a:lstStyle/>
          <a:p>
            <a:r>
              <a:rPr lang="en-US" u="sng" dirty="0" smtClean="0"/>
              <a:t>Commercial Off-The-Shelf (COTS, off-the-shelf software) </a:t>
            </a:r>
            <a:r>
              <a:rPr lang="en-US" dirty="0" smtClean="0"/>
              <a:t>- a software product that is developed for the general market, i.e. for a large number of customers, and that is delivered to many customers in identical format</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276872"/>
            <a:ext cx="7066736" cy="3416320"/>
          </a:xfrm>
          <a:prstGeom prst="rect">
            <a:avLst/>
          </a:prstGeom>
        </p:spPr>
        <p:txBody>
          <a:bodyPr wrap="square">
            <a:spAutoFit/>
          </a:bodyPr>
          <a:lstStyle/>
          <a:p>
            <a:r>
              <a:rPr lang="en-US" u="sng" dirty="0" smtClean="0"/>
              <a:t>Incremental Development Model </a:t>
            </a:r>
            <a:r>
              <a:rPr lang="en-US" dirty="0" smtClean="0"/>
              <a:t>- a development life cycle where a project is broken into a series of increments, each of which delivers a portion of the functionality in the overall project requirements. The requirements are prioritized and delivered in priority order in the appropriate increment. In some (but not all) versions of this life cycle model, each subproject follows a ‘mini V-model’ with its own design, coding and testing phases.</a:t>
            </a:r>
          </a:p>
          <a:p>
            <a:r>
              <a:rPr lang="en-US" u="sng" dirty="0" smtClean="0"/>
              <a:t>Iterative Development Model </a:t>
            </a:r>
            <a:r>
              <a:rPr lang="en-US" dirty="0" smtClean="0"/>
              <a:t>- a development life cycle where a project is broken into a usually large number of iterations. An iteration is a complete development loop resulting in a release (internal or external) of an executable product, a subset of the final product under development, which grows from iteration to iteration to become the final product</a:t>
            </a:r>
            <a:endParaRPr lang="en-US" dirty="0"/>
          </a:p>
        </p:txBody>
      </p:sp>
      <p:sp>
        <p:nvSpPr>
          <p:cNvPr id="22" name="Flowchart: Connector 12"/>
          <p:cNvSpPr/>
          <p:nvPr/>
        </p:nvSpPr>
        <p:spPr>
          <a:xfrm>
            <a:off x="899592" y="241949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1" name="Rectangle 3"/>
          <p:cNvSpPr/>
          <p:nvPr/>
        </p:nvSpPr>
        <p:spPr>
          <a:xfrm>
            <a:off x="1259632" y="1628800"/>
            <a:ext cx="7066736" cy="923330"/>
          </a:xfrm>
          <a:prstGeom prst="rect">
            <a:avLst/>
          </a:prstGeom>
        </p:spPr>
        <p:txBody>
          <a:bodyPr wrap="square">
            <a:spAutoFit/>
          </a:bodyPr>
          <a:lstStyle/>
          <a:p>
            <a:r>
              <a:rPr lang="en-US" u="sng" dirty="0" smtClean="0"/>
              <a:t>Validation </a:t>
            </a:r>
            <a:r>
              <a:rPr lang="en-US" dirty="0" smtClean="0"/>
              <a:t>- confirmation by examination and through provision of objective evidence that the requirements for a specific intended use or application have been fulfilled</a:t>
            </a:r>
            <a:endParaRPr lang="en-US" dirty="0"/>
          </a:p>
        </p:txBody>
      </p:sp>
      <p:sp>
        <p:nvSpPr>
          <p:cNvPr id="12" name="Flowchart: Connector 12"/>
          <p:cNvSpPr/>
          <p:nvPr/>
        </p:nvSpPr>
        <p:spPr>
          <a:xfrm>
            <a:off x="899592" y="17714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3048635"/>
            <a:ext cx="7066736" cy="646331"/>
          </a:xfrm>
          <a:prstGeom prst="rect">
            <a:avLst/>
          </a:prstGeom>
        </p:spPr>
        <p:txBody>
          <a:bodyPr wrap="square">
            <a:spAutoFit/>
          </a:bodyPr>
          <a:lstStyle/>
          <a:p>
            <a:r>
              <a:rPr lang="en-US" u="sng" dirty="0" smtClean="0"/>
              <a:t>Verification </a:t>
            </a:r>
            <a:r>
              <a:rPr lang="en-US" dirty="0" smtClean="0"/>
              <a:t>- confirmation by examination and through provision of objective evidence that specified requirements have been fulfilled</a:t>
            </a:r>
            <a:endParaRPr lang="en-US" dirty="0"/>
          </a:p>
        </p:txBody>
      </p:sp>
      <p:sp>
        <p:nvSpPr>
          <p:cNvPr id="15" name="Flowchart: Connector 12"/>
          <p:cNvSpPr/>
          <p:nvPr/>
        </p:nvSpPr>
        <p:spPr>
          <a:xfrm>
            <a:off x="889640" y="319125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3"/>
          <p:cNvSpPr/>
          <p:nvPr/>
        </p:nvSpPr>
        <p:spPr>
          <a:xfrm>
            <a:off x="1249680" y="4211796"/>
            <a:ext cx="6634688" cy="1200329"/>
          </a:xfrm>
          <a:prstGeom prst="rect">
            <a:avLst/>
          </a:prstGeom>
        </p:spPr>
        <p:txBody>
          <a:bodyPr wrap="square">
            <a:spAutoFit/>
          </a:bodyPr>
          <a:lstStyle/>
          <a:p>
            <a:r>
              <a:rPr lang="en-US" u="sng" dirty="0" smtClean="0"/>
              <a:t>V-model </a:t>
            </a:r>
            <a:r>
              <a:rPr lang="en-US" dirty="0" smtClean="0"/>
              <a:t>- a framework to describe the software development life cycle activities from requirements specification to maintenance. The V-model illustrates how testing activities can be integrated into each phase of the software development life cycle</a:t>
            </a:r>
            <a:endParaRPr lang="en-US" dirty="0"/>
          </a:p>
        </p:txBody>
      </p:sp>
      <p:sp>
        <p:nvSpPr>
          <p:cNvPr id="17" name="Flowchart: Connector 12"/>
          <p:cNvSpPr/>
          <p:nvPr/>
        </p:nvSpPr>
        <p:spPr>
          <a:xfrm>
            <a:off x="889640" y="43544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16459</TotalTime>
  <Words>1789</Words>
  <Application>Microsoft Office PowerPoint</Application>
  <PresentationFormat>Экран (4:3)</PresentationFormat>
  <Paragraphs>252</Paragraphs>
  <Slides>15</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523</cp:revision>
  <dcterms:created xsi:type="dcterms:W3CDTF">2006-08-16T00:00:00Z</dcterms:created>
  <dcterms:modified xsi:type="dcterms:W3CDTF">2015-01-15T07:23:54Z</dcterms:modified>
</cp:coreProperties>
</file>