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80" r:id="rId2"/>
    <p:sldId id="308" r:id="rId3"/>
    <p:sldId id="281" r:id="rId4"/>
    <p:sldId id="310" r:id="rId5"/>
    <p:sldId id="329" r:id="rId6"/>
    <p:sldId id="330" r:id="rId7"/>
    <p:sldId id="331" r:id="rId8"/>
    <p:sldId id="325" r:id="rId9"/>
    <p:sldId id="326" r:id="rId10"/>
    <p:sldId id="327" r:id="rId11"/>
    <p:sldId id="328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63892" autoAdjust="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4%D0%BE%D1%80%D0%BC%D0%B0%D1%86%D0%B8%D0%BE%D0%BD%D0%BD%D0%B0%D1%8F_%D1%81%D0%B8%D1%81%D1%82%D0%B5%D0%BC%D0%B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C%D0%BE%D0%B4%D0%B5%D0%BB%D1%8C_%D0%B2%D0%BE%D0%B4%D0%BE%D0%BF%D0%B0%D0%B4%D0%B0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DSDM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AD%D0%BA%D1%81%D1%82%D1%80%D0%B5%D0%BC%D0%B0%D0%BB%D1%8C%D0%BD%D0%BE%D0%B5_%D0%BF%D1%80%D0%BE%D0%B3%D1%80%D0%B0%D0%BC%D0%BC%D0%B8%D1%80%D0%BE%D0%B2%D0%B0%D0%BD%D0%B8%D0%B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8%D1%82%D0%B5%D1%80%D0%B0%D1%82%D0%B8%D0%B2%D0%BD%D0%B0%D1%8F_%D1%80%D0%B0%D0%B7%D1%80%D0%B0%D0%B1%D0%BE%D1%82%D0%BA%D0%B0" TargetMode="External"/><Relationship Id="rId5" Type="http://schemas.openxmlformats.org/officeDocument/2006/relationships/hyperlink" Target="https://ru.wikipedia.org/wiki/%D0%A0%D0%B0%D0%B7%D1%80%D0%B0%D0%B1%D0%BE%D1%82%D0%BA%D0%B0_%D0%BF%D1%80%D0%BE%D0%B3%D1%80%D0%B0%D0%BC%D0%BC%D0%BD%D0%BE%D0%B3%D0%BE_%D0%BE%D0%B1%D0%B5%D1%81%D0%BF%D0%B5%D1%87%D0%B5%D0%BD%D0%B8%D1%8F" TargetMode="External"/><Relationship Id="rId10" Type="http://schemas.openxmlformats.org/officeDocument/2006/relationships/hyperlink" Target="https://ru.wikipedia.org/wiki/Feature_driven_development" TargetMode="External"/><Relationship Id="rId4" Type="http://schemas.openxmlformats.org/officeDocument/2006/relationships/hyperlink" Target="https://ru.wikipedia.org/wiki/RUP" TargetMode="External"/><Relationship Id="rId9" Type="http://schemas.openxmlformats.org/officeDocument/2006/relationships/hyperlink" Target="https://ru.wikipedia.org/wiki/Scrum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Русский перевод всех этих терминов можно посмотреть тут: </a:t>
            </a:r>
            <a:r>
              <a:rPr lang="en-US" dirty="0" smtClean="0"/>
              <a:t>https://dl.dropboxusercontent.com/u/15190453/Published/Books%20about%20testing/ISTQB_Glossary_Russian_v2_2.pdf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Каскадная модель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(англ. 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waterfall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иногда переводят, как модель "Водопад") — модель процесса 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ru-RU" b="1" dirty="0" smtClean="0"/>
              <a:t>Основные принципы</a:t>
            </a:r>
          </a:p>
          <a:p>
            <a:pPr rtl="0"/>
            <a:endParaRPr lang="ru-RU" dirty="0" smtClean="0"/>
          </a:p>
          <a:p>
            <a:pPr rtl="0"/>
            <a:r>
              <a:rPr lang="ru-RU" dirty="0" smtClean="0"/>
              <a:t>Основной принцип V-образной модели заключается в том, что детализация проекта возрастает при движении слева направо, одновременно с течением времени, и ни то, ни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другое не может повернуть вспять. Итерации в проекте производятся по горизонтали, между левой и правой сторонами буквы.</a:t>
            </a:r>
          </a:p>
          <a:p>
            <a:pPr rtl="0"/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Применительно к </a:t>
            </a:r>
            <a:r>
              <a:rPr lang="ru-RU" sz="120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Разработке </a:t>
            </a:r>
            <a:r>
              <a:rPr lang="ru-RU" sz="120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hlinkClick r:id="rId3" tooltip="Информационная система"/>
              </a:rPr>
              <a:t>информационных систем</a:t>
            </a:r>
            <a:r>
              <a:rPr lang="ru-RU" sz="120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u="none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v-model</a:t>
            </a:r>
            <a:r>
              <a:rPr lang="ru-RU" sz="120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— вариация </a:t>
            </a:r>
            <a:r>
              <a:rPr lang="ru-RU" sz="120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hlinkClick r:id="rId4" tooltip="Модель водопада"/>
              </a:rPr>
              <a:t>каскадной модели</a:t>
            </a:r>
            <a:r>
              <a:rPr lang="ru-RU" sz="120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в которой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 разработки идут сверху вниз по левой стороне буквы V, а задачи тестирования — вверх по правой стороне буквы V. Внутри V проводятся горизонтальные линии</a:t>
            </a:r>
            <a:r>
              <a:rPr lang="ru-RU" dirty="0" smtClean="0"/>
              <a:t>, показывающие, как результаты каждой из фаз разработки влияют на развитие системы тестирования на каждой из фаз тестирования. Модель базируется на том, что приемо-сдаточные испытания основываются, прежде всего, на требованиях, системное тестирование — на требованиях и архитектуре, комплексное тестирование — на требованиях, архитектуре и интерфейсах, а компонентное тестирование — на требованиях, архитектуре, интерфейсах и алгоритмах.</a:t>
            </a:r>
          </a:p>
          <a:p>
            <a:pPr rtl="0"/>
            <a:endParaRPr lang="ru-RU" b="1" dirty="0" smtClean="0"/>
          </a:p>
          <a:p>
            <a:pPr rtl="0"/>
            <a:r>
              <a:rPr lang="ru-RU" b="1" dirty="0" smtClean="0"/>
              <a:t>Цели</a:t>
            </a:r>
          </a:p>
          <a:p>
            <a:pPr rtl="0"/>
            <a:endParaRPr lang="ru-RU" b="1" dirty="0" smtClean="0"/>
          </a:p>
          <a:p>
            <a:pPr rtl="0"/>
            <a:r>
              <a:rPr lang="ru-RU" dirty="0" smtClean="0"/>
              <a:t>V-модель обеспечивает поддержку в планировании и реализации проекта. В ходе проекта ставятся следующие задачи:</a:t>
            </a:r>
          </a:p>
          <a:p>
            <a:pPr rtl="0"/>
            <a:endParaRPr lang="ru-RU" b="0" dirty="0" smtClean="0"/>
          </a:p>
          <a:p>
            <a:pPr rtl="0"/>
            <a:r>
              <a:rPr lang="ru-RU" b="0" dirty="0" smtClean="0"/>
              <a:t>Минимизация рисков: </a:t>
            </a:r>
            <a:r>
              <a:rPr lang="ru-RU" dirty="0" smtClean="0"/>
              <a:t>V-образная модель делает проект более прозрачным и повышает качество контроля проекта путём стандартизации промежуточных целей и описания соответствующих им результатов и ответственных лиц. Это позволяет выявлять отклонения в проекте и риски на ранних стадиях и улучшает качество управления проектов, уменьшая риски.</a:t>
            </a:r>
          </a:p>
          <a:p>
            <a:pPr rtl="0"/>
            <a:endParaRPr lang="ru-RU" b="0" dirty="0" smtClean="0"/>
          </a:p>
          <a:p>
            <a:pPr rtl="0"/>
            <a:r>
              <a:rPr lang="ru-RU" b="0" dirty="0" smtClean="0"/>
              <a:t>Повышение и гарантии качества: </a:t>
            </a:r>
            <a:r>
              <a:rPr lang="ru-RU" dirty="0" err="1" smtClean="0"/>
              <a:t>V-Model</a:t>
            </a:r>
            <a:r>
              <a:rPr lang="ru-RU" dirty="0" smtClean="0"/>
              <a:t> — стандартизованная модель разработки, что позволяет добиться от проекта результатов желаемого качества. Промежуточные результаты могут быть проверены на ранних стадиях. Универсальное документирование облегчает читаемость, понятность и </a:t>
            </a:r>
            <a:r>
              <a:rPr lang="ru-RU" dirty="0" err="1" smtClean="0"/>
              <a:t>проверяемость</a:t>
            </a:r>
            <a:r>
              <a:rPr lang="ru-RU" dirty="0" smtClean="0"/>
              <a:t>.</a:t>
            </a:r>
          </a:p>
          <a:p>
            <a:pPr rtl="0"/>
            <a:endParaRPr lang="ru-RU" b="0" dirty="0" smtClean="0"/>
          </a:p>
          <a:p>
            <a:pPr rtl="0"/>
            <a:r>
              <a:rPr lang="ru-RU" b="0" dirty="0" smtClean="0"/>
              <a:t>Уменьшение общей стоимости проекта: </a:t>
            </a:r>
            <a:r>
              <a:rPr lang="ru-RU" dirty="0" smtClean="0"/>
              <a:t>Ресурсы на разработку, производство, управление и поддержку могут быть заранее просчитаны и проконтролированы. Получаемые результаты также универсальны и легко прогнозируются. Это уменьшает затраты на последующие стадии и проекты.</a:t>
            </a:r>
          </a:p>
          <a:p>
            <a:pPr rtl="0"/>
            <a:endParaRPr lang="ru-RU" b="0" dirty="0" smtClean="0"/>
          </a:p>
          <a:p>
            <a:pPr rtl="0"/>
            <a:r>
              <a:rPr lang="ru-RU" b="0" dirty="0" smtClean="0"/>
              <a:t>Повышение качества коммуникации между участниками проекта: </a:t>
            </a:r>
            <a:r>
              <a:rPr lang="ru-RU" dirty="0" smtClean="0"/>
              <a:t>Универсальное описание всех элементов и условий облегчает взаимопонимание всех участников проекта. Таким образом, уменьшаются неточности в понимании между пользователем, покупателем, поставщиком и разработчиком.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Итеративный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подход (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англ.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«повторение») в 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разработке программного обеспечения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это выполнение работ параллельно с непрерывным анализом полученных результатов и корректировкой предыдущих этапов работы. Проект при этом подходе в каждой фазе развития проходит повторяющийся цикл 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PDCA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Планирование — Реализация — Проверка — Оценка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plan-do-check-act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Преимущества итеративного подхода: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снижение воздействия серьёзных 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рисков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ранних стадиях проекта, что ведет к минимизации затрат на их устранение;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организация эффективной обратной связи проектной команды с потребителем (а также заказчиками, </a:t>
            </a:r>
            <a:r>
              <a:rPr lang="ru-RU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стейкхолдерами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создание продукта, реально отвечающего его потребностям;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акцент усилий на наиболее важные и критичные направления проекта;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непрерывное итеративное тестирование, позволяющее оценить успешность всего проекта в целом;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раннее обнаружение конфликтов между требованиями, моделями и реализацией проекта;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равномерная загрузка участников проекта;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эффективное использование накопленного 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опыта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реальная оценка текущего состояния проекта и, как следствие, большая уверенность заказчиков и непосредственных участников в его успешном завершении.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затраты распределяются по всему проекту, а не группируются в его конце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реализации итеративного подхода — </a:t>
            </a:r>
            <a:r>
              <a:rPr lang="ru-RU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UP"/>
              </a:rPr>
              <a:t>Rational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UP"/>
              </a:rPr>
              <a:t> </a:t>
            </a:r>
            <a:r>
              <a:rPr lang="ru-RU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UP"/>
              </a:rPr>
              <a:t>Unified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UP"/>
              </a:rPr>
              <a:t> </a:t>
            </a:r>
            <a:r>
              <a:rPr lang="ru-RU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UP"/>
              </a:rPr>
              <a:t>Process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Гибкая методология разработки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Agile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agile-методы) — серия подходов к </a:t>
            </a:r>
            <a:r>
              <a:rPr lang="ru-RU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Разработка программного обеспечения"/>
              </a:rPr>
              <a:t>разработке программного обеспечения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ориентированных на использование </a:t>
            </a:r>
            <a:r>
              <a:rPr lang="ru-RU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Итеративная разработка"/>
              </a:rPr>
              <a:t>итеративной разработки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динамическое формирование требований и обеспечение их реализации в результате постоянного взаимодействия внутри самоорганизующихся рабочих групп, состоящих из специалистов различного профиля. Существует несколько методик, относящихся к классу гибких методологий разработки, в частности </a:t>
            </a:r>
            <a:r>
              <a:rPr lang="ru-RU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Экстремальное программирование"/>
              </a:rPr>
              <a:t>экстремальное программирование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DSDM"/>
              </a:rPr>
              <a:t>DSDM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Scrum"/>
              </a:rPr>
              <a:t>Scrum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Feature driven development"/>
              </a:rPr>
              <a:t>FDD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Throughout the Software Life Cycle 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9671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(continuation)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Stub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1259632" y="206084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System testing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Flowchart: Connector 12"/>
          <p:cNvSpPr/>
          <p:nvPr/>
        </p:nvSpPr>
        <p:spPr>
          <a:xfrm>
            <a:off x="899592" y="220347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1259632" y="278092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Test environment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Flowchart: Connector 12"/>
          <p:cNvSpPr/>
          <p:nvPr/>
        </p:nvSpPr>
        <p:spPr>
          <a:xfrm>
            <a:off x="899592" y="292355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249680" y="342900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Non-functional requirement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Flowchart: Connector 12"/>
          <p:cNvSpPr/>
          <p:nvPr/>
        </p:nvSpPr>
        <p:spPr>
          <a:xfrm>
            <a:off x="889640" y="357162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1249680" y="5014917"/>
            <a:ext cx="663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Test level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Flowchart: Connector 12"/>
          <p:cNvSpPr/>
          <p:nvPr/>
        </p:nvSpPr>
        <p:spPr>
          <a:xfrm>
            <a:off x="889640" y="5157539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9671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(continuation)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Test driven development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1259632" y="206084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User acceptance testing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Flowchart: Connector 12"/>
          <p:cNvSpPr/>
          <p:nvPr/>
        </p:nvSpPr>
        <p:spPr>
          <a:xfrm>
            <a:off x="899592" y="220347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48453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and Home Task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92376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???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3568" y="2996952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Answer the test questions given by the trainer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Remember and understand terms from the </a:t>
            </a:r>
            <a:r>
              <a:rPr lang="en-US" b="1" dirty="0" smtClean="0"/>
              <a:t>lesson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40959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Task Questions</a:t>
            </a:r>
            <a:endParaRPr lang="en-US" sz="35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1628800"/>
            <a:ext cx="5688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i="1" dirty="0" smtClean="0"/>
              <a:t>???</a:t>
            </a:r>
            <a:endParaRPr lang="en-US" sz="2000" i="1" dirty="0" smtClean="0"/>
          </a:p>
          <a:p>
            <a:pPr>
              <a:buFont typeface="Wingdings" pitchFamily="2" charset="2"/>
              <a:buChar char="ü"/>
            </a:pPr>
            <a:endParaRPr lang="en-US" sz="2000" i="1" dirty="0" smtClean="0"/>
          </a:p>
          <a:p>
            <a:pPr>
              <a:buFont typeface="Wingdings" pitchFamily="2" charset="2"/>
              <a:buChar char="ü"/>
            </a:pPr>
            <a:r>
              <a:rPr lang="en-US" sz="2000" i="1" dirty="0" smtClean="0"/>
              <a:t>???</a:t>
            </a:r>
            <a:endParaRPr lang="en-US" sz="20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2921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7944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Throughout the Software Life Cycle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Software Development Models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Test Types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9680" y="1916668"/>
            <a:ext cx="118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Levels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779" y="20515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5626" y="25849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2998594"/>
            <a:ext cx="644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Maintenance Testing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740" y="313349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2781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Commercial Off-The-Shelf (COTS)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1259632" y="206084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Iterative-incremental </a:t>
            </a:r>
            <a:r>
              <a:rPr lang="en-US" u="sng" dirty="0" smtClean="0"/>
              <a:t>development model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Flowchart: Connector 12"/>
          <p:cNvSpPr/>
          <p:nvPr/>
        </p:nvSpPr>
        <p:spPr>
          <a:xfrm>
            <a:off x="899592" y="220347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1259632" y="278092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Validation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Flowchart: Connector 12"/>
          <p:cNvSpPr/>
          <p:nvPr/>
        </p:nvSpPr>
        <p:spPr>
          <a:xfrm>
            <a:off x="899592" y="292355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249680" y="342900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Verification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Flowchart: Connector 12"/>
          <p:cNvSpPr/>
          <p:nvPr/>
        </p:nvSpPr>
        <p:spPr>
          <a:xfrm>
            <a:off x="889640" y="357162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1249680" y="5014917"/>
            <a:ext cx="663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V-model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Flowchart: Connector 12"/>
          <p:cNvSpPr/>
          <p:nvPr/>
        </p:nvSpPr>
        <p:spPr>
          <a:xfrm>
            <a:off x="889640" y="5157539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134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ru-RU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aterfall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ru-RU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Содержимое 17" descr="Waterfall_mode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35696" y="1700808"/>
            <a:ext cx="5188991" cy="4048323"/>
          </a:xfrm>
        </p:spPr>
      </p:pic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7347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V-model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" name="Содержимое 15" descr="599px-Systems_Engineering_Process_II_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9262" y="1916833"/>
            <a:ext cx="5705475" cy="3532262"/>
          </a:xfrm>
        </p:spPr>
      </p:pic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78142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Iterative-incremental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Model</a:t>
            </a:r>
            <a:endParaRPr lang="en-US" sz="35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Содержимое 4" descr="Iterative_development_model_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94764" y="1916832"/>
            <a:ext cx="6115636" cy="3236987"/>
          </a:xfrm>
        </p:spPr>
      </p:pic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2781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Alpha testing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1259632" y="206084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Beta testing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Flowchart: Connector 12"/>
          <p:cNvSpPr/>
          <p:nvPr/>
        </p:nvSpPr>
        <p:spPr>
          <a:xfrm>
            <a:off x="899592" y="220347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1259632" y="278092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Component testing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Flowchart: Connector 12"/>
          <p:cNvSpPr/>
          <p:nvPr/>
        </p:nvSpPr>
        <p:spPr>
          <a:xfrm>
            <a:off x="899592" y="292355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249680" y="342900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Driver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Flowchart: Connector 12"/>
          <p:cNvSpPr/>
          <p:nvPr/>
        </p:nvSpPr>
        <p:spPr>
          <a:xfrm>
            <a:off x="889640" y="357162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1249680" y="5014917"/>
            <a:ext cx="663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Field testing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Flowchart: Connector 12"/>
          <p:cNvSpPr/>
          <p:nvPr/>
        </p:nvSpPr>
        <p:spPr>
          <a:xfrm>
            <a:off x="889640" y="5157539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9671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(continuation)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Functional requirement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1259632" y="206084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Integration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Flowchart: Connector 12"/>
          <p:cNvSpPr/>
          <p:nvPr/>
        </p:nvSpPr>
        <p:spPr>
          <a:xfrm>
            <a:off x="899592" y="220347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1259632" y="2780928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Integration testing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Flowchart: Connector 12"/>
          <p:cNvSpPr/>
          <p:nvPr/>
        </p:nvSpPr>
        <p:spPr>
          <a:xfrm>
            <a:off x="899592" y="292355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249680" y="3429000"/>
            <a:ext cx="706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Non-functional requirement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Flowchart: Connector 12"/>
          <p:cNvSpPr/>
          <p:nvPr/>
        </p:nvSpPr>
        <p:spPr>
          <a:xfrm>
            <a:off x="889640" y="357162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1249680" y="5014917"/>
            <a:ext cx="663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Robustness </a:t>
            </a:r>
            <a:r>
              <a:rPr lang="en-US" u="sng" dirty="0" smtClean="0"/>
              <a:t>testing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Flowchart: Connector 12"/>
          <p:cNvSpPr/>
          <p:nvPr/>
        </p:nvSpPr>
        <p:spPr>
          <a:xfrm>
            <a:off x="889640" y="5157539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14794</TotalTime>
  <Words>496</Words>
  <Application>Microsoft Office PowerPoint</Application>
  <PresentationFormat>Экран (4:3)</PresentationFormat>
  <Paragraphs>88</Paragraphs>
  <Slides>12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smar</cp:lastModifiedBy>
  <cp:revision>393</cp:revision>
  <dcterms:created xsi:type="dcterms:W3CDTF">2006-08-16T00:00:00Z</dcterms:created>
  <dcterms:modified xsi:type="dcterms:W3CDTF">2014-12-30T17:49:38Z</dcterms:modified>
</cp:coreProperties>
</file>