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5"/>
  </p:notesMasterIdLst>
  <p:sldIdLst>
    <p:sldId id="280" r:id="rId2"/>
    <p:sldId id="330" r:id="rId3"/>
    <p:sldId id="329" r:id="rId4"/>
    <p:sldId id="338" r:id="rId5"/>
    <p:sldId id="340" r:id="rId6"/>
    <p:sldId id="339" r:id="rId7"/>
    <p:sldId id="327" r:id="rId8"/>
    <p:sldId id="281" r:id="rId9"/>
    <p:sldId id="297" r:id="rId10"/>
    <p:sldId id="298" r:id="rId11"/>
    <p:sldId id="332" r:id="rId12"/>
    <p:sldId id="299" r:id="rId13"/>
    <p:sldId id="333" r:id="rId14"/>
    <p:sldId id="265" r:id="rId15"/>
    <p:sldId id="300" r:id="rId16"/>
    <p:sldId id="301" r:id="rId17"/>
    <p:sldId id="304" r:id="rId18"/>
    <p:sldId id="306" r:id="rId19"/>
    <p:sldId id="307" r:id="rId20"/>
    <p:sldId id="334" r:id="rId21"/>
    <p:sldId id="302" r:id="rId22"/>
    <p:sldId id="309" r:id="rId23"/>
    <p:sldId id="310" r:id="rId24"/>
    <p:sldId id="311" r:id="rId25"/>
    <p:sldId id="313" r:id="rId26"/>
    <p:sldId id="314" r:id="rId27"/>
    <p:sldId id="315" r:id="rId28"/>
    <p:sldId id="321" r:id="rId29"/>
    <p:sldId id="322" r:id="rId30"/>
    <p:sldId id="335" r:id="rId31"/>
    <p:sldId id="308" r:id="rId32"/>
    <p:sldId id="285" r:id="rId33"/>
    <p:sldId id="317" r:id="rId34"/>
    <p:sldId id="316" r:id="rId35"/>
    <p:sldId id="318" r:id="rId36"/>
    <p:sldId id="319" r:id="rId37"/>
    <p:sldId id="320" r:id="rId38"/>
    <p:sldId id="336" r:id="rId39"/>
    <p:sldId id="324" r:id="rId40"/>
    <p:sldId id="323" r:id="rId41"/>
    <p:sldId id="325" r:id="rId42"/>
    <p:sldId id="326" r:id="rId43"/>
    <p:sldId id="33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45E"/>
    <a:srgbClr val="F68B32"/>
    <a:srgbClr val="FFFBF7"/>
    <a:srgbClr val="FFF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8972" autoAdjust="0"/>
  </p:normalViewPr>
  <p:slideViewPr>
    <p:cSldViewPr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C3321-CD16-4B19-8BBD-DA41B5514AE9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4AA7C-4BF2-4DCC-B6D3-024C03F3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3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strings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 values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заключаются в одинарные кавычки;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values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чувствительны к регистру, значения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чувствительны к формату.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Дефалтовый формат дат: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Alias </a:t>
            </a:r>
            <a:r>
              <a:rPr lang="ru-RU" dirty="0" smtClean="0"/>
              <a:t>не могут быть использованы в </a:t>
            </a:r>
            <a:r>
              <a:rPr lang="en-US" dirty="0" smtClean="0"/>
              <a:t>WHERE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Символы != и ^= используются для не равно.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%   -   обозначает множество симоволов или ни одного;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_   -  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обозначает один символ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sz="1200" b="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ASC: ascending order, default </a:t>
            </a:r>
          </a:p>
          <a:p>
            <a:pPr marL="457200" indent="-457200">
              <a:buFontTx/>
              <a:buChar char="-"/>
            </a:pPr>
            <a:r>
              <a:rPr lang="en-US" sz="1200" b="0" dirty="0" smtClean="0">
                <a:latin typeface="Calibri" pitchFamily="34" charset="0"/>
                <a:cs typeface="Times New Roman" pitchFamily="18" charset="0"/>
              </a:rPr>
              <a:t>DESC: descending order</a:t>
            </a:r>
          </a:p>
          <a:p>
            <a:pPr marL="457200" indent="-457200">
              <a:buFontTx/>
              <a:buChar char="-"/>
            </a:pPr>
            <a:r>
              <a:rPr lang="en-US" sz="1200" b="0" dirty="0" smtClean="0">
                <a:latin typeface="Calibri" pitchFamily="34" charset="0"/>
                <a:cs typeface="Times New Roman" pitchFamily="18" charset="0"/>
              </a:rPr>
              <a:t>The is possibility to sort by</a:t>
            </a:r>
            <a:r>
              <a:rPr lang="en-US" sz="1200" b="0" baseline="0" dirty="0" smtClean="0">
                <a:latin typeface="Calibri" pitchFamily="34" charset="0"/>
                <a:cs typeface="Times New Roman" pitchFamily="18" charset="0"/>
              </a:rPr>
              <a:t> multiple clauses</a:t>
            </a:r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SUBSTR (string, position, length)</a:t>
            </a:r>
          </a:p>
          <a:p>
            <a:r>
              <a:rPr lang="en-US" dirty="0" smtClean="0"/>
              <a:t>INSTR </a:t>
            </a:r>
            <a:r>
              <a:rPr lang="en-US" baseline="0" dirty="0" smtClean="0"/>
              <a:t> - finds numeric position of named character</a:t>
            </a:r>
          </a:p>
          <a:p>
            <a:r>
              <a:rPr lang="en-US" baseline="0" dirty="0" smtClean="0"/>
              <a:t>LPAD, RPAD – pads the character values right or left- justified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</a:t>
            </a:r>
            <a:r>
              <a:rPr lang="en-US" baseline="0" dirty="0" smtClean="0"/>
              <a:t>e default date format is DD-MON-RR.</a:t>
            </a:r>
          </a:p>
          <a:p>
            <a:r>
              <a:rPr lang="en-US" baseline="0" dirty="0" smtClean="0"/>
              <a:t>SELECT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STDDEV</a:t>
            </a:r>
            <a:r>
              <a:rPr lang="en-US" baseline="0" dirty="0" smtClean="0"/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Возвращает статистическое стандартное отклонение всех значений в указанном выражении. 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дисперсию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301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767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15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Eliminating Duplicate Rows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Осуществляется с помощью слова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DESTINCT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операторе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SELECT. </a:t>
            </a:r>
          </a:p>
          <a:p>
            <a:pPr marL="0" indent="0">
              <a:buFont typeface="Arial" pitchFamily="34" charset="0"/>
              <a:buNone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SQL-Practice1.doc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qlfidd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qlzoo.net/wiki/SELEC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Oracle&amp;SQL%20-%20Practice2.doc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Oracle&amp;SQL%20-%20Practice3.doc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47120" y="2420888"/>
            <a:ext cx="4297288" cy="630942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SQL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6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6725" y="404664"/>
            <a:ext cx="434093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Expressions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603618"/>
              </p:ext>
            </p:extLst>
          </p:nvPr>
        </p:nvGraphicFramePr>
        <p:xfrm>
          <a:off x="1140296" y="1340768"/>
          <a:ext cx="6096000" cy="1849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48000"/>
                <a:gridCol w="3048000"/>
              </a:tblGrid>
              <a:tr h="298832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40296" y="3429000"/>
            <a:ext cx="6048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SELECT</a:t>
            </a:r>
            <a:r>
              <a:rPr lang="en-US" sz="2400" dirty="0"/>
              <a:t> </a:t>
            </a:r>
            <a:r>
              <a:rPr lang="en-US" sz="2400" dirty="0" err="1"/>
              <a:t>last_name</a:t>
            </a:r>
            <a:r>
              <a:rPr lang="en-US" sz="2400" dirty="0"/>
              <a:t>, salary, salary+300</a:t>
            </a:r>
          </a:p>
          <a:p>
            <a:r>
              <a:rPr lang="en-US" sz="2400" b="1" dirty="0"/>
              <a:t>FROM</a:t>
            </a:r>
            <a:r>
              <a:rPr lang="en-US" sz="2400" dirty="0"/>
              <a:t> employees</a:t>
            </a:r>
            <a:r>
              <a:rPr lang="ru-RU" sz="2400" dirty="0"/>
              <a:t>;</a:t>
            </a:r>
            <a:endParaRPr lang="en-US" sz="2400" dirty="0"/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56336"/>
          <a:stretch/>
        </p:blipFill>
        <p:spPr>
          <a:xfrm>
            <a:off x="1141858" y="4259997"/>
            <a:ext cx="5543053" cy="15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6725" y="404664"/>
            <a:ext cx="55454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column aliases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11560" y="1134576"/>
            <a:ext cx="826876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114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AS name,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comission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“Commission  value”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/>
              <a:t>FROM</a:t>
            </a:r>
            <a:r>
              <a:rPr lang="en-US" sz="2400" dirty="0" smtClean="0"/>
              <a:t> </a:t>
            </a:r>
            <a:r>
              <a:rPr lang="en-US" sz="2400" dirty="0"/>
              <a:t>employees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5"/>
            <a:ext cx="2483866" cy="294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45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6725" y="404664"/>
            <a:ext cx="5545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 Operator (||) </a:t>
            </a:r>
          </a:p>
          <a:p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character string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14374" y="1700808"/>
            <a:ext cx="79338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114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||’   is a   ‘||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AS “Employee Details”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/>
              <a:t>FROM</a:t>
            </a:r>
            <a:r>
              <a:rPr lang="en-US" sz="2400" dirty="0" smtClean="0"/>
              <a:t> </a:t>
            </a:r>
            <a:r>
              <a:rPr lang="en-US" sz="2400" dirty="0"/>
              <a:t>employees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pic>
        <p:nvPicPr>
          <p:cNvPr id="3073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7" t="37671"/>
          <a:stretch/>
        </p:blipFill>
        <p:spPr bwMode="auto">
          <a:xfrm>
            <a:off x="714374" y="3288523"/>
            <a:ext cx="6305898" cy="193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0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67869"/>
            <a:ext cx="19627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1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679" y="1967905"/>
            <a:ext cx="2958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Here is the first practical task:</a:t>
            </a:r>
            <a:endParaRPr lang="en-US" dirty="0"/>
          </a:p>
        </p:txBody>
      </p:sp>
      <p:pic>
        <p:nvPicPr>
          <p:cNvPr id="7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59" y="2564904"/>
            <a:ext cx="10953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4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055" y="404664"/>
            <a:ext cx="494706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Limiting the rows selected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1412776"/>
            <a:ext cx="7344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*|{[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DISTINCT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]    </a:t>
            </a:r>
            <a:r>
              <a:rPr lang="en-US" sz="2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column|expression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[alias],…}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table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condition(s)];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5576" y="3501008"/>
            <a:ext cx="7344816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16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16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employee_id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lang="en-US" sz="16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16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16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</a:t>
            </a:r>
            <a:endParaRPr lang="en-US" sz="16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= 90;</a:t>
            </a:r>
            <a:endParaRPr lang="en-US" sz="16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13" name="Picture 1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6" t="69211" r="2305" b="10996"/>
          <a:stretch/>
        </p:blipFill>
        <p:spPr bwMode="auto">
          <a:xfrm>
            <a:off x="755576" y="4663121"/>
            <a:ext cx="6840760" cy="10081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723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44326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Conditions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" t="23990" r="3684" b="5107"/>
          <a:stretch/>
        </p:blipFill>
        <p:spPr>
          <a:xfrm>
            <a:off x="395536" y="1437953"/>
            <a:ext cx="2808312" cy="24482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5536" y="4507377"/>
            <a:ext cx="324036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…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hire_date</a:t>
            </a:r>
            <a:r>
              <a:rPr lang="en-US" dirty="0"/>
              <a:t>=’01-JAN-95’</a:t>
            </a:r>
          </a:p>
          <a:p>
            <a:pPr>
              <a:lnSpc>
                <a:spcPct val="150000"/>
              </a:lnSpc>
            </a:pPr>
            <a:r>
              <a:rPr lang="en-US" dirty="0"/>
              <a:t>… </a:t>
            </a:r>
            <a:r>
              <a:rPr lang="en-US" b="1" dirty="0"/>
              <a:t>WHERE</a:t>
            </a:r>
            <a:r>
              <a:rPr lang="en-US" dirty="0"/>
              <a:t> salary&gt;=6000</a:t>
            </a:r>
          </a:p>
          <a:p>
            <a:pPr>
              <a:lnSpc>
                <a:spcPct val="150000"/>
              </a:lnSpc>
            </a:pPr>
            <a:r>
              <a:rPr lang="en-US" dirty="0"/>
              <a:t>…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last_name</a:t>
            </a:r>
            <a:r>
              <a:rPr lang="en-US" dirty="0"/>
              <a:t>=’</a:t>
            </a:r>
            <a:r>
              <a:rPr lang="en-US" dirty="0" err="1"/>
              <a:t>Simth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5536" y="4076490"/>
            <a:ext cx="11789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Example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27562" r="2284" b="3863"/>
          <a:stretch/>
        </p:blipFill>
        <p:spPr>
          <a:xfrm>
            <a:off x="3923928" y="1451298"/>
            <a:ext cx="4493840" cy="24482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67944" y="4538004"/>
            <a:ext cx="45365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…</a:t>
            </a:r>
            <a:r>
              <a:rPr lang="en-US" b="1" dirty="0"/>
              <a:t>WHERE</a:t>
            </a:r>
            <a:r>
              <a:rPr lang="en-US" dirty="0" smtClean="0"/>
              <a:t> </a:t>
            </a:r>
            <a:r>
              <a:rPr lang="en-US" dirty="0"/>
              <a:t>salary </a:t>
            </a:r>
            <a:r>
              <a:rPr lang="en-US" b="1" dirty="0"/>
              <a:t>BETWEEN</a:t>
            </a:r>
            <a:r>
              <a:rPr lang="en-US" dirty="0"/>
              <a:t> 2000 </a:t>
            </a:r>
            <a:r>
              <a:rPr lang="en-US" b="1" dirty="0"/>
              <a:t>AND</a:t>
            </a:r>
            <a:r>
              <a:rPr lang="en-US" dirty="0"/>
              <a:t> 3000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… </a:t>
            </a:r>
            <a:r>
              <a:rPr lang="en-US" b="1" dirty="0"/>
              <a:t>WHERE</a:t>
            </a:r>
            <a:r>
              <a:rPr lang="en-US" dirty="0" smtClean="0"/>
              <a:t> </a:t>
            </a:r>
            <a:r>
              <a:rPr lang="en-US" dirty="0" err="1" smtClean="0"/>
              <a:t>manager_id</a:t>
            </a:r>
            <a:r>
              <a:rPr lang="en-US" dirty="0" smtClean="0"/>
              <a:t> </a:t>
            </a:r>
            <a:r>
              <a:rPr lang="en-US" b="1" dirty="0"/>
              <a:t>IN</a:t>
            </a:r>
            <a:r>
              <a:rPr lang="en-US" dirty="0" smtClean="0"/>
              <a:t> (100, 200, 300)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…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manager_id</a:t>
            </a:r>
            <a:r>
              <a:rPr lang="en-US" dirty="0" smtClean="0"/>
              <a:t> </a:t>
            </a:r>
            <a:r>
              <a:rPr lang="en-US" b="1" dirty="0"/>
              <a:t>IS NULL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7944" y="4107117"/>
            <a:ext cx="11789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5794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410881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LIKE Conditions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126876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last</a:t>
            </a:r>
            <a:r>
              <a:rPr lang="ru-RU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_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name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LIKE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‘_o%’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9" y="3212976"/>
            <a:ext cx="71437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83568" y="4509120"/>
            <a:ext cx="3792000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SYMBOLS :         ”%”          “_”</a:t>
            </a:r>
          </a:p>
        </p:txBody>
      </p:sp>
    </p:spTree>
    <p:extLst>
      <p:ext uri="{BB962C8B-B14F-4D97-AF65-F5344CB8AC3E}">
        <p14:creationId xmlns:p14="http://schemas.microsoft.com/office/powerpoint/2010/main" val="18486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34815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Conditions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1721" y="2996952"/>
            <a:ext cx="6768752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</a:t>
            </a:r>
            <a:r>
              <a:rPr lang="ru-RU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_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id,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salary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salary &gt;=10000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AND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LIKE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‘%MAN%’;</a:t>
            </a: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21" y="5130899"/>
            <a:ext cx="71532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341051"/>
              </p:ext>
            </p:extLst>
          </p:nvPr>
        </p:nvGraphicFramePr>
        <p:xfrm>
          <a:off x="711721" y="1268760"/>
          <a:ext cx="7604696" cy="1478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44057"/>
                <a:gridCol w="5760639"/>
              </a:tblGrid>
              <a:tr h="298832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TRUE if both conditions are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either</a:t>
                      </a:r>
                      <a:r>
                        <a:rPr lang="en-US" baseline="0" dirty="0" smtClean="0"/>
                        <a:t> component condition is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the following condition</a:t>
                      </a:r>
                      <a:r>
                        <a:rPr lang="en-US" baseline="0" dirty="0" smtClean="0"/>
                        <a:t> is 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2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325634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BY clause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3608" y="1988840"/>
            <a:ext cx="67687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expr</a:t>
            </a:r>
            <a:endParaRPr lang="en-US" sz="24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table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[WHERE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condition(s)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ORDER BY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{column,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expr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} [ASC|DESC]];</a:t>
            </a:r>
            <a:endParaRPr lang="en-US" sz="24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1359792"/>
            <a:ext cx="119160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Syntax: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230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51365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BY clause -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0135" y="1412776"/>
            <a:ext cx="67687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hire_date</a:t>
            </a:r>
            <a:endParaRPr lang="en-US" sz="24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ORDER BY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hire_date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  <a:endParaRPr lang="en-US" sz="24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35" y="3284984"/>
            <a:ext cx="72390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0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59498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to trainee Database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98884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hlinkClick r:id="rId3"/>
              </a:rPr>
              <a:t>http://sqlfiddle.com</a:t>
            </a:r>
            <a:r>
              <a:rPr lang="en-US" sz="2800" dirty="0" smtClean="0">
                <a:hlinkClick r:id="rId3"/>
              </a:rPr>
              <a:t>/</a:t>
            </a:r>
            <a:endParaRPr lang="ru-RU" sz="2800" dirty="0" smtClean="0"/>
          </a:p>
          <a:p>
            <a:endParaRPr lang="ru-RU" sz="2800" dirty="0"/>
          </a:p>
          <a:p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sqlzoo.net/wiki/SELECT</a:t>
            </a:r>
            <a:endParaRPr lang="ru-RU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36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67869"/>
            <a:ext cx="19627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2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679" y="1967905"/>
            <a:ext cx="3260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Here is the second practical task:</a:t>
            </a:r>
            <a:endParaRPr lang="en-US" dirty="0"/>
          </a:p>
        </p:txBody>
      </p:sp>
      <p:pic>
        <p:nvPicPr>
          <p:cNvPr id="4098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10382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30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48063" y="2420888"/>
            <a:ext cx="3391619" cy="630942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Functions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61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2" b="12601"/>
          <a:stretch/>
        </p:blipFill>
        <p:spPr bwMode="auto">
          <a:xfrm>
            <a:off x="1631851" y="1268760"/>
            <a:ext cx="5256584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1143" y="476672"/>
            <a:ext cx="51004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Types of SQL functions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3688" y="3501008"/>
            <a:ext cx="20882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Character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Number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Date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Conversion</a:t>
            </a: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6016" y="3649216"/>
            <a:ext cx="2088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 Functions</a:t>
            </a: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43" y="476672"/>
            <a:ext cx="38222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 Functions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1052736"/>
            <a:ext cx="34345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manipulation functions</a:t>
            </a:r>
            <a:endParaRPr lang="en-US" sz="2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57" y="2276872"/>
            <a:ext cx="72294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55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43" y="476672"/>
            <a:ext cx="73362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Manipulation Functions -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4886" y="1412776"/>
            <a:ext cx="67687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‘The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for  ’||UPPER(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)||’  is  ’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||LOWER(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 AS “EMPLOYEE DETAILS”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34" y="3133194"/>
            <a:ext cx="78486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0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43" y="476672"/>
            <a:ext cx="660892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 - Manipulation Functions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2771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4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43" y="476672"/>
            <a:ext cx="72987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 - Manipulation Functions - Example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1268760"/>
            <a:ext cx="80648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employee_id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CONCAT(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first_name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 NAME, 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LENGTH(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), INSTR(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last_name,’a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’) “Contains ‘a’?”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SUBSTR(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4)=‘REP’;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73" y="3717032"/>
            <a:ext cx="77914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4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43" y="476672"/>
            <a:ext cx="52283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and Date functions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1128599"/>
            <a:ext cx="75608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ROUND: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rounds value to specified decimal, ROUND(45.926, 2)-&gt;45.93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TRUNC: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truncates value to specified decimal, TRUNC(45.926,2)-&gt;45.92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MOD: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returns reminder of division, MOD(1600, 300)-&gt;100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SYSDATE: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returns Date and Time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MONTHS_BETWEEN: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number of month between two dates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ADD_MONTH: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add calendar month to date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NEXT_DATE: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next date of the date specified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LAST_DAY: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 day of the month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ROUND: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round date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TRUNC: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truncate date</a:t>
            </a:r>
            <a:endParaRPr lang="en-US" sz="2000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8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143" y="448519"/>
            <a:ext cx="52733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Functions - Syntax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9170" y="1412776"/>
            <a:ext cx="80648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	</a:t>
            </a:r>
            <a:r>
              <a:rPr lang="en-US" sz="22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column, </a:t>
            </a:r>
            <a:r>
              <a:rPr lang="en-US" sz="2200" i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group_function</a:t>
            </a:r>
            <a:r>
              <a:rPr lang="en-US" sz="22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(column)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2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	table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2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condition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 BY 	</a:t>
            </a:r>
            <a:r>
              <a:rPr lang="en-US" sz="2200" i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group_by_expression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HAVING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	</a:t>
            </a:r>
            <a:r>
              <a:rPr lang="en-US" sz="2200" i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group_condition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ORDER BY 	</a:t>
            </a:r>
            <a:r>
              <a:rPr lang="en-US" sz="2200" i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colunm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];</a:t>
            </a:r>
          </a:p>
        </p:txBody>
      </p:sp>
      <p:sp>
        <p:nvSpPr>
          <p:cNvPr id="4" name="Rectangle 3"/>
          <p:cNvSpPr/>
          <p:nvPr/>
        </p:nvSpPr>
        <p:spPr>
          <a:xfrm>
            <a:off x="531143" y="4797152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AVG, COUNT, SUM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MAX, MIN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STDDEV, VARIANCE</a:t>
            </a:r>
            <a:endParaRPr lang="en-US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7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143" y="448519"/>
            <a:ext cx="56275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Functions -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268760"/>
            <a:ext cx="80648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MAX(salary)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 BY 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endParaRPr lang="en-US" sz="2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HAVING 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MAX(salary)&gt;10000</a:t>
            </a:r>
            <a:endParaRPr lang="en-US" sz="2200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65785"/>
            <a:ext cx="71532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7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288" y="404664"/>
            <a:ext cx="173855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Glossary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7969" y="1292076"/>
            <a:ext cx="7111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Database</a:t>
            </a:r>
            <a:r>
              <a:rPr lang="en-US" sz="2000" b="1" dirty="0" smtClean="0"/>
              <a:t> </a:t>
            </a:r>
            <a:r>
              <a:rPr lang="en-US" sz="2000" b="1" dirty="0" smtClean="0"/>
              <a:t>(</a:t>
            </a:r>
            <a:r>
              <a:rPr lang="ru-RU" sz="2000" b="1" dirty="0" smtClean="0"/>
              <a:t>ДБ</a:t>
            </a:r>
            <a:r>
              <a:rPr lang="en-US" sz="2000" b="1" dirty="0" smtClean="0"/>
              <a:t>) </a:t>
            </a:r>
            <a:r>
              <a:rPr lang="en-US" dirty="0" smtClean="0"/>
              <a:t>is </a:t>
            </a:r>
            <a:r>
              <a:rPr lang="en-US" dirty="0" smtClean="0"/>
              <a:t>an organized collection of information.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3568" y="1876762"/>
            <a:ext cx="777686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Database Management System </a:t>
            </a:r>
            <a:r>
              <a:rPr lang="ru-RU" sz="2000" b="1" dirty="0" smtClean="0"/>
              <a:t>(СУБД )</a:t>
            </a:r>
            <a:r>
              <a:rPr lang="en-US" sz="2000" b="1" dirty="0" smtClean="0"/>
              <a:t> </a:t>
            </a:r>
            <a:r>
              <a:rPr lang="en-US" dirty="0" smtClean="0"/>
              <a:t>is </a:t>
            </a:r>
            <a:r>
              <a:rPr lang="en-US" dirty="0" smtClean="0"/>
              <a:t>a program that stores, retrieves and modifies data in the database on request.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0608" y="2751892"/>
            <a:ext cx="7111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Table</a:t>
            </a:r>
            <a:r>
              <a:rPr lang="en-US" sz="2000" b="1" dirty="0" smtClean="0"/>
              <a:t> </a:t>
            </a:r>
            <a:r>
              <a:rPr lang="ru-RU" sz="2000" b="1" dirty="0" smtClean="0"/>
              <a:t>(Таблица) </a:t>
            </a:r>
            <a:r>
              <a:rPr lang="en-US" dirty="0" smtClean="0"/>
              <a:t>is </a:t>
            </a:r>
            <a:r>
              <a:rPr lang="en-US" dirty="0" smtClean="0"/>
              <a:t>the basic storage structure of DBMS.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0608" y="3388930"/>
            <a:ext cx="7111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Row</a:t>
            </a:r>
            <a:r>
              <a:rPr lang="en-US" sz="2000" b="1" dirty="0" smtClean="0"/>
              <a:t> </a:t>
            </a:r>
            <a:r>
              <a:rPr lang="ru-RU" sz="2000" b="1" dirty="0" smtClean="0"/>
              <a:t>(Строка) </a:t>
            </a:r>
            <a:r>
              <a:rPr lang="en-US" dirty="0" smtClean="0"/>
              <a:t>represents </a:t>
            </a:r>
            <a:r>
              <a:rPr lang="en-US" dirty="0" smtClean="0"/>
              <a:t>all data for a particular object. 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0608" y="4037002"/>
            <a:ext cx="7111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Column</a:t>
            </a:r>
            <a:r>
              <a:rPr lang="en-US" sz="2000" b="1" dirty="0" smtClean="0"/>
              <a:t> </a:t>
            </a:r>
            <a:r>
              <a:rPr lang="ru-RU" sz="2000" b="1" dirty="0" smtClean="0"/>
              <a:t>(Колонка) </a:t>
            </a:r>
            <a:r>
              <a:rPr lang="en-US" dirty="0" smtClean="0"/>
              <a:t>represents </a:t>
            </a:r>
            <a:r>
              <a:rPr lang="en-US" dirty="0" smtClean="0"/>
              <a:t>one kind of data in a table.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0608" y="4685074"/>
            <a:ext cx="7111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Field</a:t>
            </a:r>
            <a:r>
              <a:rPr lang="en-US" sz="2000" b="1" dirty="0" smtClean="0"/>
              <a:t> </a:t>
            </a:r>
            <a:r>
              <a:rPr lang="en-US" dirty="0" smtClean="0"/>
              <a:t>is a value at the intersection of a row and a column.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67869"/>
            <a:ext cx="19627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3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679" y="1967905"/>
            <a:ext cx="3044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Here is the third practical task:</a:t>
            </a:r>
            <a:endParaRPr lang="en-US" dirty="0"/>
          </a:p>
        </p:txBody>
      </p:sp>
      <p:pic>
        <p:nvPicPr>
          <p:cNvPr id="5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1"/>
            <a:ext cx="10287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5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44007" y="2420888"/>
            <a:ext cx="3895675" cy="630942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Joining tables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79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04664"/>
            <a:ext cx="41771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Joining Tables - Syntax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507" y="1556792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 FIELD [,… n]</a:t>
            </a:r>
            <a:endParaRPr lang="en-US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table1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{INNER |{LEFT|RIGHT|FULL} OUTER | CROSS} JOIN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table2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&lt;condition&gt;;</a:t>
            </a:r>
          </a:p>
        </p:txBody>
      </p:sp>
    </p:spTree>
    <p:extLst>
      <p:ext uri="{BB962C8B-B14F-4D97-AF65-F5344CB8AC3E}">
        <p14:creationId xmlns:p14="http://schemas.microsoft.com/office/powerpoint/2010/main" val="18723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13761"/>
            <a:ext cx="196880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 Join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2067" y="1044703"/>
            <a:ext cx="666646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 </a:t>
            </a: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INNER JOIN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departments</a:t>
            </a:r>
            <a:endParaRPr lang="en-US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ON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employees.departments_id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departments.depatrments_id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822066" y="2276872"/>
            <a:ext cx="670226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SELECT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FROM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employees, departments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WHERE </a:t>
            </a:r>
            <a:r>
              <a:rPr lang="en-US" dirty="0" err="1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employees.departments_id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departments.depatrments_id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829519" y="3501008"/>
            <a:ext cx="665901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SELECT 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FROM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</a:t>
            </a: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JOIN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ON </a:t>
            </a:r>
            <a:r>
              <a:rPr lang="en-US" dirty="0" err="1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employees.departments_id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departments.depatrments_id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822065" y="4903142"/>
            <a:ext cx="666646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SELECT 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FROM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</a:t>
            </a: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INNER JOIN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USING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departments_id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974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198240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Join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9097" y="1340768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l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ast_name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department_name</a:t>
            </a:r>
            <a:endParaRPr lang="en-US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CROSS JOIN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departments;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42" y="2818096"/>
            <a:ext cx="7524130" cy="21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62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404664"/>
            <a:ext cx="4737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Outer Join -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9097" y="1340768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e.last_name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d.department_name</a:t>
            </a:r>
            <a:endParaRPr lang="en-US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 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LEFT OUTER JOIN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departments d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ON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);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19" y="3399606"/>
            <a:ext cx="68961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0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404664"/>
            <a:ext cx="49830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Outer Join -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9097" y="1340768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e.last_name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d.department_name</a:t>
            </a:r>
            <a:endParaRPr lang="en-US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 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RIGTH OUTER JOIN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departments d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ON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4" y="3308707"/>
            <a:ext cx="70008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404664"/>
            <a:ext cx="469064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Outer Join -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9097" y="1340768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e.last_name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d.department_name</a:t>
            </a:r>
            <a:endParaRPr lang="en-US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 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FULL OUTER JOIN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departments d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ON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);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50" y="3279759"/>
            <a:ext cx="69913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01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67869"/>
            <a:ext cx="19627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4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679" y="1967905"/>
            <a:ext cx="3044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Here is the third practical task: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28" y="2708920"/>
            <a:ext cx="10668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44007" y="2420888"/>
            <a:ext cx="3895675" cy="630942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Manipulating Data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877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288" y="404664"/>
            <a:ext cx="54487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Типы БД по модели данных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7969" y="1292076"/>
            <a:ext cx="71117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Иерархическая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Сетевая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Реляционная</a:t>
            </a:r>
            <a:endParaRPr lang="en-US" sz="2400" dirty="0" smtClean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Объектно-реляционная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554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404664"/>
            <a:ext cx="34687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Statement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9097" y="1340768"/>
            <a:ext cx="8064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INSERT INTO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table [(column [, column…])]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VALUES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(value [, value…]);</a:t>
            </a:r>
          </a:p>
        </p:txBody>
      </p:sp>
      <p:sp>
        <p:nvSpPr>
          <p:cNvPr id="2" name="Rectangle 1"/>
          <p:cNvSpPr/>
          <p:nvPr/>
        </p:nvSpPr>
        <p:spPr>
          <a:xfrm>
            <a:off x="664915" y="3068960"/>
            <a:ext cx="11354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4915" y="3469070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INSERT INTO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departments (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department_name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manger_id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location_id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VALUES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(70,’Public Relations’, 100, 1700);</a:t>
            </a:r>
          </a:p>
        </p:txBody>
      </p:sp>
    </p:spTree>
    <p:extLst>
      <p:ext uri="{BB962C8B-B14F-4D97-AF65-F5344CB8AC3E}">
        <p14:creationId xmlns:p14="http://schemas.microsoft.com/office/powerpoint/2010/main" val="36224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404664"/>
            <a:ext cx="36333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Statement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4976" y="1348036"/>
            <a:ext cx="6471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UPDATE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table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SET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column = value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column = value,…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condition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];</a:t>
            </a:r>
          </a:p>
        </p:txBody>
      </p:sp>
      <p:sp>
        <p:nvSpPr>
          <p:cNvPr id="2" name="Rectangle 1"/>
          <p:cNvSpPr/>
          <p:nvPr/>
        </p:nvSpPr>
        <p:spPr>
          <a:xfrm>
            <a:off x="764976" y="3138686"/>
            <a:ext cx="1350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89065" y="40364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row updated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66766" y="530454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 rows updated</a:t>
            </a:r>
            <a:endParaRPr lang="en-US" dirty="0"/>
          </a:p>
        </p:txBody>
      </p:sp>
      <p:sp>
        <p:nvSpPr>
          <p:cNvPr id="5" name="Right Arrow Callout 4"/>
          <p:cNvSpPr/>
          <p:nvPr/>
        </p:nvSpPr>
        <p:spPr>
          <a:xfrm>
            <a:off x="764976" y="3645024"/>
            <a:ext cx="3302968" cy="1152128"/>
          </a:xfrm>
          <a:prstGeom prst="rightArrowCallout">
            <a:avLst>
              <a:gd name="adj1" fmla="val 10287"/>
              <a:gd name="adj2" fmla="val 15637"/>
              <a:gd name="adj3" fmla="val 16305"/>
              <a:gd name="adj4" fmla="val 87052"/>
            </a:avLst>
          </a:prstGeom>
          <a:ln w="127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UPDATE 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SET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= 70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emplotee_id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= 113;</a:t>
            </a:r>
            <a:endParaRPr lang="en-US" dirty="0"/>
          </a:p>
        </p:txBody>
      </p:sp>
      <p:sp>
        <p:nvSpPr>
          <p:cNvPr id="10" name="Right Arrow Callout 9"/>
          <p:cNvSpPr/>
          <p:nvPr/>
        </p:nvSpPr>
        <p:spPr>
          <a:xfrm>
            <a:off x="764976" y="4913585"/>
            <a:ext cx="3302968" cy="1152128"/>
          </a:xfrm>
          <a:prstGeom prst="rightArrowCallout">
            <a:avLst>
              <a:gd name="adj1" fmla="val 10287"/>
              <a:gd name="adj2" fmla="val 15637"/>
              <a:gd name="adj3" fmla="val 16305"/>
              <a:gd name="adj4" fmla="val 87052"/>
            </a:avLst>
          </a:prstGeom>
          <a:ln w="127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UPDATE 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SET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70;</a:t>
            </a:r>
            <a:endParaRPr lang="en-US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20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404664"/>
            <a:ext cx="348723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statement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4976" y="1348036"/>
            <a:ext cx="64713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DELETE [FROM]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table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condition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];</a:t>
            </a:r>
          </a:p>
        </p:txBody>
      </p:sp>
      <p:sp>
        <p:nvSpPr>
          <p:cNvPr id="2" name="Rectangle 1"/>
          <p:cNvSpPr/>
          <p:nvPr/>
        </p:nvSpPr>
        <p:spPr>
          <a:xfrm>
            <a:off x="764976" y="2924944"/>
            <a:ext cx="1350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9200" y="371466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row deleted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97176" y="493415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 rows deleted</a:t>
            </a:r>
            <a:endParaRPr lang="en-US" dirty="0"/>
          </a:p>
        </p:txBody>
      </p:sp>
      <p:sp>
        <p:nvSpPr>
          <p:cNvPr id="5" name="Right Arrow Callout 4"/>
          <p:cNvSpPr/>
          <p:nvPr/>
        </p:nvSpPr>
        <p:spPr>
          <a:xfrm>
            <a:off x="764975" y="3431282"/>
            <a:ext cx="4432201" cy="936104"/>
          </a:xfrm>
          <a:prstGeom prst="rightArrowCallout">
            <a:avLst>
              <a:gd name="adj1" fmla="val 10287"/>
              <a:gd name="adj2" fmla="val 15637"/>
              <a:gd name="adj3" fmla="val 16305"/>
              <a:gd name="adj4" fmla="val 87052"/>
            </a:avLst>
          </a:prstGeom>
          <a:ln w="127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DELETE FROM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</a:t>
            </a:r>
            <a:endParaRPr lang="en-US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department_name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=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‘Finance’;</a:t>
            </a:r>
            <a:endParaRPr lang="en-US" dirty="0"/>
          </a:p>
        </p:txBody>
      </p:sp>
      <p:sp>
        <p:nvSpPr>
          <p:cNvPr id="10" name="Right Arrow Callout 9"/>
          <p:cNvSpPr/>
          <p:nvPr/>
        </p:nvSpPr>
        <p:spPr>
          <a:xfrm>
            <a:off x="764976" y="4699843"/>
            <a:ext cx="4455096" cy="891679"/>
          </a:xfrm>
          <a:prstGeom prst="rightArrowCallout">
            <a:avLst>
              <a:gd name="adj1" fmla="val 10287"/>
              <a:gd name="adj2" fmla="val 15637"/>
              <a:gd name="adj3" fmla="val 16305"/>
              <a:gd name="adj4" fmla="val 87052"/>
            </a:avLst>
          </a:prstGeom>
          <a:ln w="127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DELETE FROM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copy_emp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  <a:endParaRPr lang="en-US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6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399" y="404664"/>
            <a:ext cx="10021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399" y="1196752"/>
            <a:ext cx="755332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Give definition of the following concepts: Column, Row, Field.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Write the syntax and give an example of the SELECT statement. 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What is column aliases? How the user can apply them?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What the statement can limit the rows selected? Give an example.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What “LIKE” operator is applied for? What is wildcards? Give an example.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What kind of SQL functions do you know? 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Name Character- manipulation functions. 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Write the syntax of grouping functions. Name grouping functions and give an example.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Name JOIN functions. What is the difference between them? Give an examples. </a:t>
            </a:r>
          </a:p>
        </p:txBody>
      </p:sp>
    </p:spTree>
    <p:extLst>
      <p:ext uri="{BB962C8B-B14F-4D97-AF65-F5344CB8AC3E}">
        <p14:creationId xmlns:p14="http://schemas.microsoft.com/office/powerpoint/2010/main" val="33313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288" y="404664"/>
            <a:ext cx="763279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Типы БД </a:t>
            </a:r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степени </a:t>
            </a:r>
            <a:r>
              <a:rPr lang="ru-RU" sz="35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распределённости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7969" y="1292076"/>
            <a:ext cx="71117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Централизованная, или сосредоточенная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Распределённая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Неоднородная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Однородная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495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288" y="404664"/>
            <a:ext cx="48628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Реляционная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модель БД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7969" y="1292076"/>
            <a:ext cx="71117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Реляционная модель ориентирована на организацию данных в виде двумерных таблиц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Каждая </a:t>
            </a:r>
            <a:r>
              <a:rPr lang="ru-RU" dirty="0"/>
              <a:t>реляционная таблица представляет собой двумерный массив и обладает следующими свойствами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каждый элемент таблицы — один элемент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все </a:t>
            </a:r>
            <a:r>
              <a:rPr lang="ru-RU" dirty="0"/>
              <a:t>ячейки в столбце таблицы однородные, то есть все элементы в столбце имеют одинаковый тип (числовой, символьный и т. д.)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каждый </a:t>
            </a:r>
            <a:r>
              <a:rPr lang="ru-RU" dirty="0"/>
              <a:t>столбец имеет уникальное имя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одинаковые </a:t>
            </a:r>
            <a:r>
              <a:rPr lang="ru-RU" dirty="0"/>
              <a:t>строки в таблице отсутствуют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порядок </a:t>
            </a:r>
            <a:r>
              <a:rPr lang="ru-RU" dirty="0"/>
              <a:t>следования строк и столбцов может быть произвольным</a:t>
            </a:r>
          </a:p>
        </p:txBody>
      </p:sp>
    </p:spTree>
    <p:extLst>
      <p:ext uri="{BB962C8B-B14F-4D97-AF65-F5344CB8AC3E}">
        <p14:creationId xmlns:p14="http://schemas.microsoft.com/office/powerpoint/2010/main" val="17006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47120" y="2420888"/>
            <a:ext cx="4297288" cy="1169551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basic SQL statements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2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34344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statement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1556792"/>
            <a:ext cx="7111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SELECT</a:t>
            </a:r>
            <a:r>
              <a:rPr lang="en-US" sz="2400" dirty="0"/>
              <a:t> *|{[DISTINCT] </a:t>
            </a:r>
            <a:r>
              <a:rPr lang="en-US" sz="2400" i="1" dirty="0" err="1"/>
              <a:t>column</a:t>
            </a:r>
            <a:r>
              <a:rPr lang="en-US" sz="2400" dirty="0" err="1"/>
              <a:t>|</a:t>
            </a:r>
            <a:r>
              <a:rPr lang="en-US" sz="2400" i="1" dirty="0" err="1"/>
              <a:t>expression</a:t>
            </a:r>
            <a:r>
              <a:rPr lang="en-US" sz="2400" dirty="0"/>
              <a:t> [alias], …} </a:t>
            </a:r>
            <a:endParaRPr lang="en-US" sz="2400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</a:t>
            </a:r>
            <a:r>
              <a:rPr lang="en-US" sz="2400" i="1" dirty="0"/>
              <a:t>table;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17104" y="256490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ru-RU" dirty="0" smtClean="0"/>
              <a:t>- </a:t>
            </a:r>
            <a:r>
              <a:rPr lang="en-US" dirty="0" smtClean="0"/>
              <a:t>identifies </a:t>
            </a:r>
            <a:r>
              <a:rPr lang="en-US" i="1" dirty="0"/>
              <a:t>what</a:t>
            </a:r>
            <a:r>
              <a:rPr lang="en-US" dirty="0"/>
              <a:t> columns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ru-RU" dirty="0" smtClean="0"/>
              <a:t>- </a:t>
            </a:r>
            <a:r>
              <a:rPr lang="en-US" dirty="0" smtClean="0"/>
              <a:t>identifies </a:t>
            </a:r>
            <a:r>
              <a:rPr lang="en-US" i="1" dirty="0"/>
              <a:t>which</a:t>
            </a:r>
            <a:r>
              <a:rPr lang="en-US" dirty="0"/>
              <a:t>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67196" y="4221088"/>
            <a:ext cx="70011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departments;     </a:t>
            </a:r>
            <a:r>
              <a:rPr lang="en-US" dirty="0" smtClean="0"/>
              <a:t>		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select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columns of all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rows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department_id</a:t>
            </a:r>
            <a:r>
              <a:rPr lang="en-US" dirty="0"/>
              <a:t>, </a:t>
            </a:r>
            <a:r>
              <a:rPr lang="en-US" dirty="0" err="1"/>
              <a:t>location_id</a:t>
            </a:r>
            <a:endParaRPr lang="en-US" dirty="0"/>
          </a:p>
          <a:p>
            <a:r>
              <a:rPr lang="en-US" dirty="0"/>
              <a:t>FROM departments; </a:t>
            </a:r>
            <a:r>
              <a:rPr lang="en-US" dirty="0" smtClean="0"/>
              <a:t>		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selecting specific columns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690817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Capabilities of SQL SELECT statement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" t="21463" r="7115"/>
          <a:stretch/>
        </p:blipFill>
        <p:spPr>
          <a:xfrm>
            <a:off x="611560" y="1340768"/>
            <a:ext cx="5256584" cy="34563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00192" y="1376611"/>
            <a:ext cx="201622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200" dirty="0" smtClean="0"/>
              <a:t>Projection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200" dirty="0" smtClean="0"/>
              <a:t>Selection</a:t>
            </a:r>
            <a:endParaRPr lang="en-US" sz="2200" dirty="0"/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200" dirty="0" smtClean="0"/>
              <a:t>Joining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85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8161</TotalTime>
  <Words>1270</Words>
  <Application>Microsoft Office PowerPoint</Application>
  <PresentationFormat>On-screen Show (4:3)</PresentationFormat>
  <Paragraphs>308</Paragraphs>
  <Slides>43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Aharoni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Kaduk</dc:creator>
  <cp:lastModifiedBy>Olexandr Vedmid'</cp:lastModifiedBy>
  <cp:revision>265</cp:revision>
  <dcterms:created xsi:type="dcterms:W3CDTF">2006-08-16T00:00:00Z</dcterms:created>
  <dcterms:modified xsi:type="dcterms:W3CDTF">2013-02-20T15:37:54Z</dcterms:modified>
</cp:coreProperties>
</file>