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76" r:id="rId2"/>
    <p:sldId id="280" r:id="rId3"/>
    <p:sldId id="258" r:id="rId4"/>
    <p:sldId id="259" r:id="rId5"/>
    <p:sldId id="260" r:id="rId6"/>
    <p:sldId id="264" r:id="rId7"/>
    <p:sldId id="266" r:id="rId8"/>
    <p:sldId id="269" r:id="rId9"/>
    <p:sldId id="265" r:id="rId10"/>
    <p:sldId id="263" r:id="rId11"/>
    <p:sldId id="270" r:id="rId12"/>
    <p:sldId id="271" r:id="rId13"/>
    <p:sldId id="272" r:id="rId14"/>
    <p:sldId id="273" r:id="rId15"/>
    <p:sldId id="279" r:id="rId16"/>
    <p:sldId id="282" r:id="rId17"/>
    <p:sldId id="281" r:id="rId18"/>
    <p:sldId id="283" r:id="rId19"/>
    <p:sldId id="286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6800E"/>
    <a:srgbClr val="1A780A"/>
    <a:srgbClr val="37E729"/>
    <a:srgbClr val="1EA913"/>
    <a:srgbClr val="7EC234"/>
    <a:srgbClr val="273C10"/>
    <a:srgbClr val="91F28A"/>
    <a:srgbClr val="D9FAD6"/>
    <a:srgbClr val="81F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660"/>
  </p:normalViewPr>
  <p:slideViewPr>
    <p:cSldViewPr>
      <p:cViewPr varScale="1">
        <p:scale>
          <a:sx n="120" d="100"/>
          <a:sy n="120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323D9-D30A-431F-9993-71F1669326D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E4B38644-B36A-4CA0-9552-A69D9BAB449E}">
      <dgm:prSet phldrT="[Text]"/>
      <dgm:spPr>
        <a:solidFill>
          <a:srgbClr val="1EA913">
            <a:alpha val="49804"/>
          </a:srgbClr>
        </a:solidFill>
      </dgm:spPr>
      <dgm:t>
        <a:bodyPr/>
        <a:lstStyle/>
        <a:p>
          <a:r>
            <a:rPr lang="en-US" dirty="0" smtClean="0"/>
            <a:t>Detection</a:t>
          </a:r>
          <a:endParaRPr lang="en-US" dirty="0"/>
        </a:p>
      </dgm:t>
    </dgm:pt>
    <dgm:pt modelId="{CEA4280E-C545-4B75-B54E-BC41506A146D}" type="parTrans" cxnId="{8C30C079-B64A-4832-9317-EA417432C856}">
      <dgm:prSet/>
      <dgm:spPr/>
      <dgm:t>
        <a:bodyPr/>
        <a:lstStyle/>
        <a:p>
          <a:endParaRPr lang="en-US"/>
        </a:p>
      </dgm:t>
    </dgm:pt>
    <dgm:pt modelId="{EE582B36-B32A-40B5-8E8B-3CB5FDC29F2A}" type="sibTrans" cxnId="{8C30C079-B64A-4832-9317-EA417432C856}">
      <dgm:prSet/>
      <dgm:spPr/>
      <dgm:t>
        <a:bodyPr/>
        <a:lstStyle/>
        <a:p>
          <a:endParaRPr lang="en-US"/>
        </a:p>
      </dgm:t>
    </dgm:pt>
    <dgm:pt modelId="{D67F64EC-3F57-436C-85D9-832611209B71}">
      <dgm:prSet phldrT="[Text]"/>
      <dgm:spPr>
        <a:solidFill>
          <a:srgbClr val="16800E">
            <a:alpha val="49804"/>
          </a:srgbClr>
        </a:solidFill>
      </dgm:spPr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EF34FB4E-1E50-44EE-8EE1-E4A211C3972E}" type="parTrans" cxnId="{45339EC0-8587-4599-84E2-48C5BAAA0176}">
      <dgm:prSet/>
      <dgm:spPr/>
      <dgm:t>
        <a:bodyPr/>
        <a:lstStyle/>
        <a:p>
          <a:endParaRPr lang="en-US"/>
        </a:p>
      </dgm:t>
    </dgm:pt>
    <dgm:pt modelId="{6C09271C-3EA2-494B-BDA7-56DBCD42B132}" type="sibTrans" cxnId="{45339EC0-8587-4599-84E2-48C5BAAA0176}">
      <dgm:prSet/>
      <dgm:spPr/>
      <dgm:t>
        <a:bodyPr/>
        <a:lstStyle/>
        <a:p>
          <a:endParaRPr lang="en-US"/>
        </a:p>
      </dgm:t>
    </dgm:pt>
    <dgm:pt modelId="{D1F2F227-965B-4980-8CEF-7C4AFE4E55E2}">
      <dgm:prSet phldrT="[Text]"/>
      <dgm:spPr>
        <a:solidFill>
          <a:srgbClr val="D9FAD6">
            <a:alpha val="49804"/>
          </a:srgbClr>
        </a:solidFill>
      </dgm:spPr>
      <dgm:t>
        <a:bodyPr/>
        <a:lstStyle/>
        <a:p>
          <a:r>
            <a:rPr lang="en-US" dirty="0" smtClean="0"/>
            <a:t>Format of messages</a:t>
          </a:r>
          <a:endParaRPr lang="en-US" dirty="0"/>
        </a:p>
      </dgm:t>
    </dgm:pt>
    <dgm:pt modelId="{BA67EDE7-16C6-4374-8602-41196F80ED89}" type="parTrans" cxnId="{B8199202-AFDD-4EB0-A884-7DC44EA415C7}">
      <dgm:prSet/>
      <dgm:spPr/>
      <dgm:t>
        <a:bodyPr/>
        <a:lstStyle/>
        <a:p>
          <a:endParaRPr lang="en-US"/>
        </a:p>
      </dgm:t>
    </dgm:pt>
    <dgm:pt modelId="{02053538-60ED-4F07-89D5-4A4F2FA4BC35}" type="sibTrans" cxnId="{B8199202-AFDD-4EB0-A884-7DC44EA415C7}">
      <dgm:prSet/>
      <dgm:spPr/>
      <dgm:t>
        <a:bodyPr/>
        <a:lstStyle/>
        <a:p>
          <a:endParaRPr lang="en-US"/>
        </a:p>
      </dgm:t>
    </dgm:pt>
    <dgm:pt modelId="{1A96A63A-4380-477C-97AE-7EA83B51C915}">
      <dgm:prSet phldrT="[Text]"/>
      <dgm:spPr>
        <a:solidFill>
          <a:srgbClr val="37E729">
            <a:alpha val="49804"/>
          </a:srgbClr>
        </a:solidFill>
      </dgm:spPr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34D13A24-4F1E-4E78-8245-C8FD30D9E5AF}" type="parTrans" cxnId="{EC3FE39F-EC60-4465-999F-E834FDA95320}">
      <dgm:prSet/>
      <dgm:spPr/>
      <dgm:t>
        <a:bodyPr/>
        <a:lstStyle/>
        <a:p>
          <a:endParaRPr lang="en-US"/>
        </a:p>
      </dgm:t>
    </dgm:pt>
    <dgm:pt modelId="{C538CB8F-D144-4F3F-95EF-F26CF4A4DAA5}" type="sibTrans" cxnId="{EC3FE39F-EC60-4465-999F-E834FDA95320}">
      <dgm:prSet/>
      <dgm:spPr/>
      <dgm:t>
        <a:bodyPr/>
        <a:lstStyle/>
        <a:p>
          <a:endParaRPr lang="en-US"/>
        </a:p>
      </dgm:t>
    </dgm:pt>
    <dgm:pt modelId="{9F8BDCF6-6607-429C-90B8-7B6D4858A2DC}">
      <dgm:prSet phldrT="[Text]"/>
      <dgm:spPr>
        <a:solidFill>
          <a:srgbClr val="91F28A">
            <a:alpha val="49804"/>
          </a:srgbClr>
        </a:solidFill>
      </dgm:spPr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B9292846-196B-4E22-BEAF-BF8F44F4A8D8}" type="parTrans" cxnId="{15D7EFBB-CFC5-440F-A0B0-447FFA62059D}">
      <dgm:prSet/>
      <dgm:spPr/>
      <dgm:t>
        <a:bodyPr/>
        <a:lstStyle/>
        <a:p>
          <a:endParaRPr lang="en-US"/>
        </a:p>
      </dgm:t>
    </dgm:pt>
    <dgm:pt modelId="{50B6C7AD-6FEE-4859-A161-E3560FCE85A9}" type="sibTrans" cxnId="{15D7EFBB-CFC5-440F-A0B0-447FFA62059D}">
      <dgm:prSet/>
      <dgm:spPr/>
      <dgm:t>
        <a:bodyPr/>
        <a:lstStyle/>
        <a:p>
          <a:endParaRPr lang="en-US"/>
        </a:p>
      </dgm:t>
    </dgm:pt>
    <dgm:pt modelId="{E1525142-C605-46CC-BB39-967ED9526A85}" type="pres">
      <dgm:prSet presAssocID="{D62323D9-D30A-431F-9993-71F1669326DD}" presName="Name0" presStyleCnt="0">
        <dgm:presLayoutVars>
          <dgm:chMax val="7"/>
          <dgm:dir/>
          <dgm:resizeHandles val="exact"/>
        </dgm:presLayoutVars>
      </dgm:prSet>
      <dgm:spPr/>
    </dgm:pt>
    <dgm:pt modelId="{1589D99A-1969-4684-9668-95076C193334}" type="pres">
      <dgm:prSet presAssocID="{D62323D9-D30A-431F-9993-71F1669326DD}" presName="ellipse1" presStyleLbl="vennNode1" presStyleIdx="0" presStyleCnt="5" custLinFactNeighborX="16634" custLinFactNeighborY="-14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81E67-7AEE-4AA0-A768-99790EC34A55}" type="pres">
      <dgm:prSet presAssocID="{D62323D9-D30A-431F-9993-71F1669326DD}" presName="ellipse2" presStyleLbl="vennNode1" presStyleIdx="1" presStyleCnt="5" custLinFactNeighborX="-864" custLinFactNeighborY="1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405E4-EAA9-4109-A4FF-1EAEE072AEF0}" type="pres">
      <dgm:prSet presAssocID="{D62323D9-D30A-431F-9993-71F1669326DD}" presName="ellipse3" presStyleLbl="vennNode1" presStyleIdx="2" presStyleCnt="5" custLinFactNeighborX="-5370" custLinFactNeighborY="-61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12EC8-F18E-4278-AC72-1242FA090B17}" type="pres">
      <dgm:prSet presAssocID="{D62323D9-D30A-431F-9993-71F1669326DD}" presName="ellipse4" presStyleLbl="vennNode1" presStyleIdx="3" presStyleCnt="5" custLinFactNeighborX="-13457" custLinFactNeighborY="5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94D1-E62F-4E9D-876D-2EAC9EC023F5}" type="pres">
      <dgm:prSet presAssocID="{D62323D9-D30A-431F-9993-71F1669326DD}" presName="ellipse5" presStyleLbl="vennNode1" presStyleIdx="4" presStyleCnt="5" custLinFactNeighborX="-27134" custLinFactNeighborY="-14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339EC0-8587-4599-84E2-48C5BAAA0176}" srcId="{D62323D9-D30A-431F-9993-71F1669326DD}" destId="{D67F64EC-3F57-436C-85D9-832611209B71}" srcOrd="1" destOrd="0" parTransId="{EF34FB4E-1E50-44EE-8EE1-E4A211C3972E}" sibTransId="{6C09271C-3EA2-494B-BDA7-56DBCD42B132}"/>
    <dgm:cxn modelId="{40AAE375-9565-4557-847D-CA887E577961}" type="presOf" srcId="{D62323D9-D30A-431F-9993-71F1669326DD}" destId="{E1525142-C605-46CC-BB39-967ED9526A85}" srcOrd="0" destOrd="0" presId="urn:microsoft.com/office/officeart/2005/8/layout/rings+Icon"/>
    <dgm:cxn modelId="{EC3FE39F-EC60-4465-999F-E834FDA95320}" srcId="{D62323D9-D30A-431F-9993-71F1669326DD}" destId="{1A96A63A-4380-477C-97AE-7EA83B51C915}" srcOrd="3" destOrd="0" parTransId="{34D13A24-4F1E-4E78-8245-C8FD30D9E5AF}" sibTransId="{C538CB8F-D144-4F3F-95EF-F26CF4A4DAA5}"/>
    <dgm:cxn modelId="{8C30C079-B64A-4832-9317-EA417432C856}" srcId="{D62323D9-D30A-431F-9993-71F1669326DD}" destId="{E4B38644-B36A-4CA0-9552-A69D9BAB449E}" srcOrd="0" destOrd="0" parTransId="{CEA4280E-C545-4B75-B54E-BC41506A146D}" sibTransId="{EE582B36-B32A-40B5-8E8B-3CB5FDC29F2A}"/>
    <dgm:cxn modelId="{15D7EFBB-CFC5-440F-A0B0-447FFA62059D}" srcId="{D62323D9-D30A-431F-9993-71F1669326DD}" destId="{9F8BDCF6-6607-429C-90B8-7B6D4858A2DC}" srcOrd="4" destOrd="0" parTransId="{B9292846-196B-4E22-BEAF-BF8F44F4A8D8}" sibTransId="{50B6C7AD-6FEE-4859-A161-E3560FCE85A9}"/>
    <dgm:cxn modelId="{74269F21-C9AB-4642-8F46-E7B2FCEA5A58}" type="presOf" srcId="{D67F64EC-3F57-436C-85D9-832611209B71}" destId="{40E81E67-7AEE-4AA0-A768-99790EC34A55}" srcOrd="0" destOrd="0" presId="urn:microsoft.com/office/officeart/2005/8/layout/rings+Icon"/>
    <dgm:cxn modelId="{B8199202-AFDD-4EB0-A884-7DC44EA415C7}" srcId="{D62323D9-D30A-431F-9993-71F1669326DD}" destId="{D1F2F227-965B-4980-8CEF-7C4AFE4E55E2}" srcOrd="2" destOrd="0" parTransId="{BA67EDE7-16C6-4374-8602-41196F80ED89}" sibTransId="{02053538-60ED-4F07-89D5-4A4F2FA4BC35}"/>
    <dgm:cxn modelId="{C1A1E505-A2F1-4381-8D3C-4CEE4C411853}" type="presOf" srcId="{E4B38644-B36A-4CA0-9552-A69D9BAB449E}" destId="{1589D99A-1969-4684-9668-95076C193334}" srcOrd="0" destOrd="0" presId="urn:microsoft.com/office/officeart/2005/8/layout/rings+Icon"/>
    <dgm:cxn modelId="{484C51C8-0D66-49E5-8DB1-27D02CFBAC16}" type="presOf" srcId="{D1F2F227-965B-4980-8CEF-7C4AFE4E55E2}" destId="{269405E4-EAA9-4109-A4FF-1EAEE072AEF0}" srcOrd="0" destOrd="0" presId="urn:microsoft.com/office/officeart/2005/8/layout/rings+Icon"/>
    <dgm:cxn modelId="{C245D637-0DDA-43F7-A929-6A357B5E209E}" type="presOf" srcId="{9F8BDCF6-6607-429C-90B8-7B6D4858A2DC}" destId="{51D994D1-E62F-4E9D-876D-2EAC9EC023F5}" srcOrd="0" destOrd="0" presId="urn:microsoft.com/office/officeart/2005/8/layout/rings+Icon"/>
    <dgm:cxn modelId="{C5F47D1B-21CA-4505-95C5-5D6C8583DA7F}" type="presOf" srcId="{1A96A63A-4380-477C-97AE-7EA83B51C915}" destId="{33E12EC8-F18E-4278-AC72-1242FA090B17}" srcOrd="0" destOrd="0" presId="urn:microsoft.com/office/officeart/2005/8/layout/rings+Icon"/>
    <dgm:cxn modelId="{CEBE1AC1-CED7-4DA9-B6FB-86662B390836}" type="presParOf" srcId="{E1525142-C605-46CC-BB39-967ED9526A85}" destId="{1589D99A-1969-4684-9668-95076C193334}" srcOrd="0" destOrd="0" presId="urn:microsoft.com/office/officeart/2005/8/layout/rings+Icon"/>
    <dgm:cxn modelId="{3175C922-1974-4C90-9B82-033C04330A61}" type="presParOf" srcId="{E1525142-C605-46CC-BB39-967ED9526A85}" destId="{40E81E67-7AEE-4AA0-A768-99790EC34A55}" srcOrd="1" destOrd="0" presId="urn:microsoft.com/office/officeart/2005/8/layout/rings+Icon"/>
    <dgm:cxn modelId="{9D39DAA3-9366-4579-B9EE-2F902B88F262}" type="presParOf" srcId="{E1525142-C605-46CC-BB39-967ED9526A85}" destId="{269405E4-EAA9-4109-A4FF-1EAEE072AEF0}" srcOrd="2" destOrd="0" presId="urn:microsoft.com/office/officeart/2005/8/layout/rings+Icon"/>
    <dgm:cxn modelId="{419B0B8E-80D6-46C4-89EB-85D5C2698226}" type="presParOf" srcId="{E1525142-C605-46CC-BB39-967ED9526A85}" destId="{33E12EC8-F18E-4278-AC72-1242FA090B17}" srcOrd="3" destOrd="0" presId="urn:microsoft.com/office/officeart/2005/8/layout/rings+Icon"/>
    <dgm:cxn modelId="{47F97748-1C59-419C-AC93-56D2C2EB443D}" type="presParOf" srcId="{E1525142-C605-46CC-BB39-967ED9526A85}" destId="{51D994D1-E62F-4E9D-876D-2EAC9EC023F5}" srcOrd="4" destOrd="0" presId="urn:microsoft.com/office/officeart/2005/8/layout/rings+Icon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9D99A-1969-4684-9668-95076C193334}">
      <dsp:nvSpPr>
        <dsp:cNvPr id="0" name=""/>
        <dsp:cNvSpPr/>
      </dsp:nvSpPr>
      <dsp:spPr>
        <a:xfrm>
          <a:off x="331682" y="936112"/>
          <a:ext cx="1994001" cy="1993996"/>
        </a:xfrm>
        <a:prstGeom prst="ellipse">
          <a:avLst/>
        </a:prstGeom>
        <a:solidFill>
          <a:srgbClr val="1EA913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Detection</a:t>
          </a:r>
          <a:endParaRPr lang="en-US" sz="2100" kern="1200" dirty="0"/>
        </a:p>
      </dsp:txBody>
      <dsp:txXfrm>
        <a:off x="623697" y="1228126"/>
        <a:ext cx="1409971" cy="1409968"/>
      </dsp:txXfrm>
    </dsp:sp>
    <dsp:sp modelId="{40E81E67-7AEE-4AA0-A768-99790EC34A55}">
      <dsp:nvSpPr>
        <dsp:cNvPr id="0" name=""/>
        <dsp:cNvSpPr/>
      </dsp:nvSpPr>
      <dsp:spPr>
        <a:xfrm>
          <a:off x="1008119" y="2592295"/>
          <a:ext cx="1994001" cy="1993996"/>
        </a:xfrm>
        <a:prstGeom prst="ellipse">
          <a:avLst/>
        </a:prstGeom>
        <a:solidFill>
          <a:srgbClr val="16800E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Description</a:t>
          </a:r>
          <a:endParaRPr lang="en-US" sz="2100" kern="1200" dirty="0"/>
        </a:p>
      </dsp:txBody>
      <dsp:txXfrm>
        <a:off x="1300134" y="2884309"/>
        <a:ext cx="1409971" cy="1409968"/>
      </dsp:txXfrm>
    </dsp:sp>
    <dsp:sp modelId="{269405E4-EAA9-4109-A4FF-1EAEE072AEF0}">
      <dsp:nvSpPr>
        <dsp:cNvPr id="0" name=""/>
        <dsp:cNvSpPr/>
      </dsp:nvSpPr>
      <dsp:spPr>
        <a:xfrm>
          <a:off x="1944226" y="0"/>
          <a:ext cx="1994001" cy="1993996"/>
        </a:xfrm>
        <a:prstGeom prst="ellipse">
          <a:avLst/>
        </a:prstGeom>
        <a:solidFill>
          <a:srgbClr val="D9FAD6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Format of messages</a:t>
          </a:r>
          <a:endParaRPr lang="en-US" sz="2100" kern="1200" dirty="0"/>
        </a:p>
      </dsp:txBody>
      <dsp:txXfrm>
        <a:off x="2236241" y="292014"/>
        <a:ext cx="1409971" cy="1409968"/>
      </dsp:txXfrm>
    </dsp:sp>
    <dsp:sp modelId="{33E12EC8-F18E-4278-AC72-1242FA090B17}">
      <dsp:nvSpPr>
        <dsp:cNvPr id="0" name=""/>
        <dsp:cNvSpPr/>
      </dsp:nvSpPr>
      <dsp:spPr>
        <a:xfrm>
          <a:off x="2808318" y="2664298"/>
          <a:ext cx="1994001" cy="1993996"/>
        </a:xfrm>
        <a:prstGeom prst="ellipse">
          <a:avLst/>
        </a:prstGeom>
        <a:solidFill>
          <a:srgbClr val="37E729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Coding</a:t>
          </a:r>
          <a:endParaRPr lang="en-US" sz="2100" kern="1200" dirty="0"/>
        </a:p>
      </dsp:txBody>
      <dsp:txXfrm>
        <a:off x="3100333" y="2956312"/>
        <a:ext cx="1409971" cy="1409968"/>
      </dsp:txXfrm>
    </dsp:sp>
    <dsp:sp modelId="{51D994D1-E62F-4E9D-876D-2EAC9EC023F5}">
      <dsp:nvSpPr>
        <dsp:cNvPr id="0" name=""/>
        <dsp:cNvSpPr/>
      </dsp:nvSpPr>
      <dsp:spPr>
        <a:xfrm>
          <a:off x="3560946" y="936112"/>
          <a:ext cx="1994001" cy="1993996"/>
        </a:xfrm>
        <a:prstGeom prst="ellipse">
          <a:avLst/>
        </a:prstGeom>
        <a:solidFill>
          <a:srgbClr val="91F28A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Delivery</a:t>
          </a:r>
          <a:endParaRPr lang="en-US" sz="2100" kern="1200" dirty="0"/>
        </a:p>
      </dsp:txBody>
      <dsp:txXfrm>
        <a:off x="3852961" y="1228126"/>
        <a:ext cx="1409971" cy="1409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1C837-C3D6-4388-9697-E53DB7D971F7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7133-8CA6-4211-BF26-C9A32E48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7133-8CA6-4211-BF26-C9A32E4804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.com/index.php?user_id=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567583"/>
            <a:ext cx="6170240" cy="2246769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5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Введение в тестирование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Services</a:t>
            </a:r>
            <a:endParaRPr lang="ru-RU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/>
              <a:t>SQL injection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5" name="Flowchart: Delay 4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7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тестирования</a:t>
            </a:r>
          </a:p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5" name="Облако 4"/>
          <p:cNvSpPr/>
          <p:nvPr/>
        </p:nvSpPr>
        <p:spPr>
          <a:xfrm>
            <a:off x="2106949" y="1751826"/>
            <a:ext cx="2000264" cy="1000132"/>
          </a:xfrm>
          <a:prstGeom prst="cloud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UI-less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7" name="Облако 6"/>
          <p:cNvSpPr/>
          <p:nvPr/>
        </p:nvSpPr>
        <p:spPr>
          <a:xfrm>
            <a:off x="5404880" y="2561875"/>
            <a:ext cx="1857388" cy="928694"/>
          </a:xfrm>
          <a:prstGeom prst="cloud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Integration Testing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9" name="Облако 8"/>
          <p:cNvSpPr/>
          <p:nvPr/>
        </p:nvSpPr>
        <p:spPr>
          <a:xfrm>
            <a:off x="3786182" y="4517100"/>
            <a:ext cx="2071702" cy="1000132"/>
          </a:xfrm>
          <a:prstGeom prst="cloud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Reliability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10" name="Облако 9"/>
          <p:cNvSpPr/>
          <p:nvPr/>
        </p:nvSpPr>
        <p:spPr>
          <a:xfrm>
            <a:off x="1220516" y="3500157"/>
            <a:ext cx="2071702" cy="1000132"/>
          </a:xfrm>
          <a:prstGeom prst="cloud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Cross-platform</a:t>
            </a:r>
            <a:endParaRPr lang="ru-RU" dirty="0">
              <a:solidFill>
                <a:srgbClr val="273C1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12" name="Flowchart: Delay 11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owchart: Delay 26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lowchart: Delay 27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lowchart: Delay 28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lowchart: Delay 29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lowchart: Delay 30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33" name="Oval 32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soapUI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программа для тестирования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124744"/>
            <a:ext cx="58471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SOAP UI</a:t>
            </a:r>
            <a:r>
              <a:rPr lang="ru-RU" sz="2000" dirty="0" smtClean="0"/>
              <a:t> – это программа для тестирования </a:t>
            </a:r>
            <a:r>
              <a:rPr lang="en-US" sz="2000" dirty="0" smtClean="0"/>
              <a:t>Web </a:t>
            </a:r>
            <a:r>
              <a:rPr lang="en-US" sz="2000" dirty="0"/>
              <a:t>Services, </a:t>
            </a:r>
            <a:r>
              <a:rPr lang="ru-RU" sz="2000" dirty="0" smtClean="0"/>
              <a:t>вызова веб-методов и анализа результата тестирования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ru-RU" sz="2000" dirty="0" smtClean="0">
              <a:solidFill>
                <a:srgbClr val="16800E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20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Functional Testing</a:t>
            </a:r>
            <a:r>
              <a:rPr lang="ru-RU" dirty="0" smtClean="0"/>
              <a:t> – позволяет определить, что </a:t>
            </a:r>
            <a:r>
              <a:rPr lang="en-US" dirty="0" smtClean="0"/>
              <a:t>Web Service </a:t>
            </a:r>
            <a:r>
              <a:rPr lang="ru-RU" dirty="0" smtClean="0"/>
              <a:t>работает в соответствии с требованиями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Load </a:t>
            </a:r>
            <a:r>
              <a:rPr lang="en-US" sz="20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Testing</a:t>
            </a:r>
            <a:r>
              <a:rPr lang="ru-RU" dirty="0" smtClean="0"/>
              <a:t> – позволяет определить, как ведет себя ваш </a:t>
            </a:r>
            <a:r>
              <a:rPr lang="en-US" dirty="0" smtClean="0"/>
              <a:t>Web </a:t>
            </a:r>
            <a:r>
              <a:rPr lang="en-US" dirty="0" smtClean="0"/>
              <a:t>Service </a:t>
            </a:r>
            <a:r>
              <a:rPr lang="ru-RU" dirty="0" smtClean="0"/>
              <a:t>при различных нагрузках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Security </a:t>
            </a:r>
            <a:r>
              <a:rPr lang="en-US" sz="20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Testing</a:t>
            </a:r>
            <a:r>
              <a:rPr lang="ru-RU" dirty="0" smtClean="0"/>
              <a:t> – позволяет удостовериться, что </a:t>
            </a:r>
            <a:r>
              <a:rPr lang="en-US" dirty="0" smtClean="0"/>
              <a:t>Web Service </a:t>
            </a:r>
            <a:r>
              <a:rPr lang="ru-RU" dirty="0" smtClean="0"/>
              <a:t>защищен от различного рода уязвимостей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Service </a:t>
            </a:r>
            <a:r>
              <a:rPr lang="en-US" sz="20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Simulation</a:t>
            </a:r>
            <a:r>
              <a:rPr lang="ru-RU" dirty="0" smtClean="0"/>
              <a:t> – позволяет эмулировать работу системы, которая еще не готова (фиктивный клиент)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757" y="1759599"/>
            <a:ext cx="25241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7" name="Flowchart: Delay 6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8" name="Oval 27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soapUI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Functional testing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00" b="40400"/>
          <a:stretch/>
        </p:blipFill>
        <p:spPr bwMode="auto">
          <a:xfrm>
            <a:off x="611560" y="1261145"/>
            <a:ext cx="3240360" cy="319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3140968"/>
            <a:ext cx="5076453" cy="289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16016" y="4365104"/>
            <a:ext cx="28803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7" name="Flowchart: Delay 6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8" name="Oval 27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soapUI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Functional testing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6752"/>
            <a:ext cx="8223448" cy="448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6" name="Flowchart: Delay 5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7" name="Oval 26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9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soapUI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Functional testing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14800" r="16041" b="18800"/>
          <a:stretch/>
        </p:blipFill>
        <p:spPr bwMode="auto">
          <a:xfrm>
            <a:off x="251520" y="980728"/>
            <a:ext cx="6592975" cy="36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5728" r="5927" b="18000"/>
          <a:stretch/>
        </p:blipFill>
        <p:spPr bwMode="auto">
          <a:xfrm>
            <a:off x="2195736" y="3356991"/>
            <a:ext cx="6408191" cy="304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6" name="Flowchart: Delay 5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7" name="Oval 26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5" name="Flowchart: Delay 4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6" name="Oval 25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2056" y="1060817"/>
            <a:ext cx="81369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ru-RU" sz="2000" dirty="0" smtClean="0"/>
              <a:t>Дайте определение следующих терминов</a:t>
            </a:r>
            <a:r>
              <a:rPr lang="en-US" sz="2000" dirty="0" smtClean="0"/>
              <a:t>: </a:t>
            </a:r>
            <a:r>
              <a:rPr lang="en-US" sz="2000" dirty="0" smtClean="0"/>
              <a:t>Web Service, SOA, SOAP protocol, HTTP </a:t>
            </a:r>
            <a:r>
              <a:rPr lang="en-US" sz="2000" dirty="0" smtClean="0"/>
              <a:t>protocol, </a:t>
            </a:r>
            <a:r>
              <a:rPr lang="en-US" sz="2000" dirty="0"/>
              <a:t>XML, </a:t>
            </a:r>
            <a:r>
              <a:rPr lang="en-US" sz="2000" dirty="0" smtClean="0"/>
              <a:t>WSDL</a:t>
            </a:r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endParaRPr lang="en-US" sz="2000" dirty="0" smtClean="0"/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ru-RU" sz="2000" dirty="0" smtClean="0"/>
              <a:t>Опишите основные преимущества </a:t>
            </a:r>
            <a:r>
              <a:rPr lang="en-US" sz="2000" dirty="0" smtClean="0"/>
              <a:t>SOA.</a:t>
            </a:r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endParaRPr lang="en-US" sz="2000" dirty="0" smtClean="0"/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ru-RU" sz="2000" dirty="0"/>
              <a:t>Какой смысл в использовании </a:t>
            </a:r>
            <a:r>
              <a:rPr lang="ru-RU" sz="2000" dirty="0" smtClean="0"/>
              <a:t>HTTP-протокола в </a:t>
            </a:r>
            <a:r>
              <a:rPr lang="en-US" sz="2000" dirty="0" smtClean="0"/>
              <a:t>SOA</a:t>
            </a:r>
            <a:r>
              <a:rPr lang="ru-RU" sz="2000" dirty="0" smtClean="0"/>
              <a:t>?</a:t>
            </a:r>
            <a:endParaRPr lang="en-US" sz="2000" dirty="0" smtClean="0"/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endParaRPr lang="en-US" sz="2000" dirty="0" smtClean="0"/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ru-RU" sz="2000" dirty="0"/>
              <a:t>Какой смысл в использовании </a:t>
            </a:r>
            <a:r>
              <a:rPr lang="ru-RU" sz="2000" dirty="0" smtClean="0"/>
              <a:t>языка </a:t>
            </a:r>
            <a:r>
              <a:rPr lang="en-US" sz="2000" dirty="0" smtClean="0"/>
              <a:t>XML</a:t>
            </a:r>
            <a:r>
              <a:rPr lang="ru-RU" sz="2000" dirty="0" smtClean="0"/>
              <a:t>?</a:t>
            </a:r>
            <a:endParaRPr lang="en-US" sz="2000" dirty="0" smtClean="0"/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endParaRPr lang="en-US" sz="2000" dirty="0" smtClean="0"/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ru-RU" sz="2000" dirty="0" smtClean="0"/>
              <a:t>Какие основные аспекты тестирования </a:t>
            </a:r>
            <a:r>
              <a:rPr lang="en-US" sz="2000" dirty="0" smtClean="0"/>
              <a:t>Web Services?</a:t>
            </a:r>
            <a:endParaRPr lang="en-US" sz="2000" dirty="0" smtClean="0"/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9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2567583"/>
            <a:ext cx="4154016" cy="1169551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5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SQL injection</a:t>
            </a:r>
            <a:endParaRPr lang="ru-RU" dirty="0" smtClean="0"/>
          </a:p>
          <a:p>
            <a:r>
              <a:rPr lang="en-US" dirty="0" smtClean="0"/>
              <a:t>SQL </a:t>
            </a:r>
            <a:r>
              <a:rPr lang="ru-RU" dirty="0" smtClean="0"/>
              <a:t>инъекции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5" name="Flowchart: Delay 4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3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injection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5" name="Flowchart: Delay 4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6" name="Oval 25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7264" y="1268760"/>
            <a:ext cx="6952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Внедрение SQL-кода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i="1" dirty="0" smtClean="0"/>
              <a:t>SQL </a:t>
            </a:r>
            <a:r>
              <a:rPr lang="en-US" i="1" dirty="0" smtClean="0"/>
              <a:t>injection</a:t>
            </a:r>
            <a:r>
              <a:rPr lang="ru-RU" dirty="0" smtClean="0"/>
              <a:t>)</a:t>
            </a:r>
            <a:r>
              <a:rPr lang="ru-RU" dirty="0"/>
              <a:t> — один из распространённых способов взлома сайтов и программ, работающих с базами данных, основанный на внедрении в запрос произвольного </a:t>
            </a:r>
            <a:r>
              <a:rPr lang="en-US" dirty="0" smtClean="0"/>
              <a:t>SQL-</a:t>
            </a:r>
            <a:r>
              <a:rPr lang="ru-RU" dirty="0" smtClean="0"/>
              <a:t>кода.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Внедрение SQL, в зависимости от типа используемой </a:t>
            </a:r>
            <a:r>
              <a:rPr lang="ru-RU" dirty="0" smtClean="0"/>
              <a:t>СУБД и </a:t>
            </a:r>
            <a:r>
              <a:rPr lang="ru-RU" dirty="0"/>
              <a:t>условий внедрения, может дать возможность атакующему выполнить произвольный </a:t>
            </a:r>
            <a:r>
              <a:rPr lang="ru-RU" dirty="0" smtClean="0"/>
              <a:t>запрос к базе данных (</a:t>
            </a:r>
            <a:r>
              <a:rPr lang="ru-RU" i="1" dirty="0" smtClean="0"/>
              <a:t>например</a:t>
            </a:r>
            <a:r>
              <a:rPr lang="ru-RU" i="1" dirty="0"/>
              <a:t>, прочитать содержимое любых </a:t>
            </a:r>
            <a:r>
              <a:rPr lang="ru-RU" i="1" dirty="0" smtClean="0"/>
              <a:t>таблиц, </a:t>
            </a:r>
            <a:r>
              <a:rPr lang="ru-RU" i="1" dirty="0"/>
              <a:t>удалить, изменить или добавить </a:t>
            </a:r>
            <a:r>
              <a:rPr lang="ru-RU" i="1" dirty="0" smtClean="0"/>
              <a:t>данные</a:t>
            </a:r>
            <a:r>
              <a:rPr lang="ru-RU" dirty="0" smtClean="0"/>
              <a:t>), </a:t>
            </a:r>
            <a:r>
              <a:rPr lang="ru-RU" dirty="0"/>
              <a:t>получить возможность чтения и/или записи локальных файлов и выполнения произвольных команд на атакуемом сервере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Атака типа внедрения SQL может быть возможна из-за некорректной обработки входных данных, используемых в </a:t>
            </a:r>
            <a:r>
              <a:rPr lang="ru-RU" dirty="0" smtClean="0"/>
              <a:t>SQL-запросах</a:t>
            </a:r>
            <a:r>
              <a:rPr lang="ru-RU" dirty="0"/>
              <a:t>:</a:t>
            </a:r>
            <a:endParaRPr lang="ru-RU" dirty="0" smtClean="0"/>
          </a:p>
          <a:p>
            <a:r>
              <a:rPr lang="ru-RU" i="1" dirty="0" smtClean="0"/>
              <a:t>   1. </a:t>
            </a:r>
            <a:r>
              <a:rPr lang="ru-RU" i="1" dirty="0"/>
              <a:t>Данные используются для динамического (во время выполнения программы) конструирования </a:t>
            </a:r>
            <a:r>
              <a:rPr lang="en-US" i="1" dirty="0"/>
              <a:t>SQL</a:t>
            </a:r>
            <a:r>
              <a:rPr lang="ru-RU" i="1" dirty="0" smtClean="0"/>
              <a:t>-запроса;</a:t>
            </a:r>
          </a:p>
          <a:p>
            <a:r>
              <a:rPr lang="ru-RU" i="1" dirty="0" smtClean="0"/>
              <a:t>   </a:t>
            </a:r>
            <a:r>
              <a:rPr lang="en-US" i="1" dirty="0" smtClean="0"/>
              <a:t>2.</a:t>
            </a:r>
            <a:r>
              <a:rPr lang="ru-RU" i="1" dirty="0"/>
              <a:t> Данные попадают в программу из небезопасного источника</a:t>
            </a:r>
            <a:r>
              <a:rPr lang="ru-RU" i="1" dirty="0" smtClean="0"/>
              <a:t>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908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injection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5" name="Flowchart: Delay 4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6" name="Oval 25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2009" y="1164723"/>
            <a:ext cx="83105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EA913"/>
              </a:buClr>
              <a:buSzPct val="150000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Shipcity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rgbClr val="1EA913"/>
              </a:buClr>
              <a:buSzPct val="150000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ShipCity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Url.Request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ShipCity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TextBox.Value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Clr>
                <a:srgbClr val="1EA913"/>
              </a:buClr>
              <a:buSzPct val="150000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1EA913"/>
              </a:buClr>
              <a:buSzPct val="150000"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1EA913"/>
              </a:buClr>
              <a:buSzPct val="150000"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"'";</a:t>
            </a:r>
          </a:p>
          <a:p>
            <a:pPr lvl="1">
              <a:buClr>
                <a:srgbClr val="1EA913"/>
              </a:buClr>
              <a:buSzPct val="150000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Если пользователь вводит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Redmond</a:t>
            </a:r>
            <a:r>
              <a:rPr lang="ru-RU" dirty="0"/>
              <a:t>, то запрос, построенный с помощью сценария, выглядит приблизительно так: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OrdersTable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ShipCity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Redmond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>
              <a:buClr>
                <a:srgbClr val="1EA913"/>
              </a:buClr>
              <a:buSzPct val="150000"/>
            </a:pPr>
            <a:endParaRPr lang="en-US" dirty="0" smtClean="0"/>
          </a:p>
          <a:p>
            <a:r>
              <a:rPr lang="ru-RU" dirty="0"/>
              <a:t>Предположим, однако, что пользователь вводит следующее: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Redmond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 drop table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этом случае запрос, построенный сценарием, будет следующим: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'Redmond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 drop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--' </a:t>
            </a:r>
          </a:p>
          <a:p>
            <a:pPr lvl="1">
              <a:buClr>
                <a:srgbClr val="1EA913"/>
              </a:buClr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injection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5" name="Flowchart: Delay 4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6" name="Oval 25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2009" y="1164723"/>
            <a:ext cx="856154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EA913"/>
              </a:buClr>
              <a:buSzPct val="150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$_GET['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']; </a:t>
            </a:r>
          </a:p>
          <a:p>
            <a:pPr>
              <a:buClr>
                <a:srgbClr val="1EA913"/>
              </a:buClr>
              <a:buSzPct val="150000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=",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1EA913"/>
              </a:buClr>
              <a:buSzPct val="150000"/>
            </a:pPr>
            <a:endParaRPr lang="ru-RU" dirty="0"/>
          </a:p>
          <a:p>
            <a:pPr>
              <a:buClr>
                <a:srgbClr val="1EA913"/>
              </a:buClr>
              <a:buSzPct val="150000"/>
            </a:pPr>
            <a:r>
              <a:rPr lang="ru-RU" dirty="0"/>
              <a:t>Если в адресной строке </a:t>
            </a:r>
            <a:r>
              <a:rPr lang="ru-RU" dirty="0" smtClean="0"/>
              <a:t>будет</a:t>
            </a:r>
          </a:p>
          <a:p>
            <a:pPr>
              <a:buClr>
                <a:srgbClr val="1EA913"/>
              </a:buClr>
              <a:buSzPct val="150000"/>
            </a:pPr>
            <a:r>
              <a:rPr lang="ru-RU" dirty="0"/>
              <a:t>	</a:t>
            </a:r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www.site.com/index.php?user_id=1</a:t>
            </a:r>
            <a:r>
              <a:rPr lang="ru-RU" dirty="0" smtClean="0"/>
              <a:t>,</a:t>
            </a:r>
          </a:p>
          <a:p>
            <a:pPr>
              <a:buClr>
                <a:srgbClr val="1EA913"/>
              </a:buClr>
              <a:buSzPct val="150000"/>
            </a:pPr>
            <a:r>
              <a:rPr lang="ru-RU" dirty="0" smtClean="0"/>
              <a:t>то </a:t>
            </a:r>
            <a:r>
              <a:rPr lang="ru-RU" dirty="0"/>
              <a:t>мы получим запись пользователя с идентификатором "1</a:t>
            </a:r>
            <a:r>
              <a:rPr lang="ru-RU" dirty="0" smtClean="0"/>
              <a:t>".</a:t>
            </a:r>
          </a:p>
          <a:p>
            <a:pPr>
              <a:buClr>
                <a:srgbClr val="1EA913"/>
              </a:buClr>
              <a:buSzPct val="150000"/>
            </a:pPr>
            <a:r>
              <a:rPr lang="ru-RU" dirty="0" smtClean="0"/>
              <a:t>Но </a:t>
            </a:r>
            <a:r>
              <a:rPr lang="ru-RU" dirty="0"/>
              <a:t>если в строке </a:t>
            </a:r>
            <a:r>
              <a:rPr lang="ru-RU" dirty="0" smtClean="0"/>
              <a:t>написать:</a:t>
            </a:r>
          </a:p>
          <a:p>
            <a:pPr>
              <a:buClr>
                <a:srgbClr val="1EA913"/>
              </a:buClr>
              <a:buSzPct val="150000"/>
            </a:pPr>
            <a:r>
              <a:rPr lang="ru-RU" dirty="0"/>
              <a:t>	</a:t>
            </a:r>
            <a:r>
              <a:rPr lang="ru-RU" u="sng" dirty="0" smtClean="0">
                <a:solidFill>
                  <a:srgbClr val="0000FF"/>
                </a:solidFill>
              </a:rPr>
              <a:t>http</a:t>
            </a:r>
            <a:r>
              <a:rPr lang="ru-RU" u="sng" dirty="0">
                <a:solidFill>
                  <a:srgbClr val="0000FF"/>
                </a:solidFill>
              </a:rPr>
              <a:t>://www.site.com/index.php?user_id=</a:t>
            </a:r>
            <a:r>
              <a:rPr lang="ru-RU" b="1" dirty="0">
                <a:solidFill>
                  <a:srgbClr val="FF0000"/>
                </a:solidFill>
              </a:rPr>
              <a:t>-</a:t>
            </a:r>
            <a:r>
              <a:rPr lang="ru-RU" b="1" dirty="0" smtClean="0">
                <a:solidFill>
                  <a:srgbClr val="FF0000"/>
                </a:solidFill>
              </a:rPr>
              <a:t>1+OR+1=1</a:t>
            </a:r>
            <a:endParaRPr lang="ru-RU" b="1" dirty="0">
              <a:solidFill>
                <a:srgbClr val="FF0000"/>
              </a:solidFill>
            </a:endParaRPr>
          </a:p>
          <a:p>
            <a:pPr lvl="0">
              <a:buClr>
                <a:srgbClr val="1EA913"/>
              </a:buClr>
              <a:buSzPct val="150000"/>
            </a:pPr>
            <a:r>
              <a:rPr lang="ru-RU" dirty="0"/>
              <a:t>то можно получить список всех </a:t>
            </a:r>
            <a:r>
              <a:rPr lang="ru-RU" dirty="0" smtClean="0"/>
              <a:t>пользователей, и т.д.</a:t>
            </a:r>
          </a:p>
          <a:p>
            <a:pPr lvl="0">
              <a:buClr>
                <a:srgbClr val="1EA913"/>
              </a:buClr>
              <a:buSzPct val="150000"/>
            </a:pPr>
            <a:endParaRPr lang="ru-RU" dirty="0" smtClean="0">
              <a:latin typeface="Arial Unicode MS" panose="020B0604020202020204" pitchFamily="34" charset="-128"/>
            </a:endParaRPr>
          </a:p>
          <a:p>
            <a:pPr lvl="0">
              <a:buClr>
                <a:srgbClr val="1EA913"/>
              </a:buClr>
              <a:buSzPct val="150000"/>
            </a:pPr>
            <a:endParaRPr lang="ru-RU" dirty="0">
              <a:latin typeface="Arial Unicode MS" panose="020B0604020202020204" pitchFamily="34" charset="-128"/>
            </a:endParaRPr>
          </a:p>
          <a:p>
            <a:pPr marL="285750" lvl="0" indent="-285750">
              <a:buClr>
                <a:srgbClr val="1EA913"/>
              </a:buClr>
              <a:buSzPct val="100000"/>
              <a:buFont typeface="Arial" pitchFamily="34" charset="0"/>
              <a:buChar char="•"/>
            </a:pPr>
            <a:r>
              <a:rPr lang="ru-RU" sz="2200" dirty="0"/>
              <a:t>Быстро </a:t>
            </a:r>
            <a:r>
              <a:rPr lang="ru-RU" sz="2200" dirty="0"/>
              <a:t>проверить подвержен ли сайт SQL-инъекциям можно передав одинарную кавычку в значении переменной, </a:t>
            </a:r>
            <a:r>
              <a:rPr lang="ru-RU" sz="2200" dirty="0"/>
              <a:t>участвующей </a:t>
            </a:r>
            <a:r>
              <a:rPr lang="ru-RU" sz="2200" dirty="0"/>
              <a:t>в запросе</a:t>
            </a:r>
            <a:r>
              <a:rPr lang="ru-RU" sz="2200" dirty="0"/>
              <a:t>.</a:t>
            </a:r>
          </a:p>
          <a:p>
            <a:pPr marL="342900" lvl="0" indent="-342900">
              <a:buClr>
                <a:srgbClr val="1EA913"/>
              </a:buClr>
              <a:buSzPct val="150000"/>
              <a:buAutoNum type="arabicPeriod"/>
            </a:pPr>
            <a:endParaRPr lang="ru-RU" dirty="0" smtClean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4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209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56" y="1240979"/>
            <a:ext cx="81369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Что такое и для чего используются </a:t>
            </a:r>
            <a:r>
              <a:rPr lang="en-US" sz="2200" dirty="0" smtClean="0"/>
              <a:t>Web Service</a:t>
            </a:r>
            <a:r>
              <a:rPr lang="en-US" sz="2200" dirty="0"/>
              <a:t>s</a:t>
            </a:r>
            <a:r>
              <a:rPr lang="en-US" sz="2200" dirty="0" smtClean="0"/>
              <a:t>?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Основные возможности </a:t>
            </a:r>
            <a:r>
              <a:rPr lang="en-US" sz="2200" dirty="0" smtClean="0"/>
              <a:t>Service </a:t>
            </a:r>
            <a:r>
              <a:rPr lang="en-US" sz="2200" dirty="0"/>
              <a:t>Oriented </a:t>
            </a:r>
            <a:r>
              <a:rPr lang="en-US" sz="2200" dirty="0" smtClean="0"/>
              <a:t>Architecture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Использование </a:t>
            </a:r>
            <a:r>
              <a:rPr lang="en-US" sz="2200" dirty="0" smtClean="0"/>
              <a:t>SOAP </a:t>
            </a:r>
            <a:r>
              <a:rPr lang="ru-RU" sz="2200" dirty="0" smtClean="0"/>
              <a:t>и </a:t>
            </a:r>
            <a:r>
              <a:rPr lang="en-US" sz="2200" dirty="0" smtClean="0"/>
              <a:t>HTTP, </a:t>
            </a:r>
            <a:r>
              <a:rPr lang="en-US" sz="2200" dirty="0"/>
              <a:t>XML </a:t>
            </a:r>
            <a:r>
              <a:rPr lang="ru-RU" sz="2200" dirty="0" smtClean="0"/>
              <a:t>и</a:t>
            </a:r>
            <a:r>
              <a:rPr lang="en-US" sz="2200" dirty="0" smtClean="0"/>
              <a:t> WSDL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Особенности тестирования </a:t>
            </a:r>
            <a:r>
              <a:rPr lang="en-US" sz="2200" dirty="0" smtClean="0"/>
              <a:t>Web Services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Тестирование </a:t>
            </a:r>
            <a:r>
              <a:rPr lang="en-US" sz="2200" dirty="0" smtClean="0"/>
              <a:t>Web </a:t>
            </a:r>
            <a:r>
              <a:rPr lang="en-US" sz="2200" dirty="0"/>
              <a:t>Services </a:t>
            </a:r>
            <a:r>
              <a:rPr lang="ru-RU" sz="2200" dirty="0" smtClean="0"/>
              <a:t>с помощью приложения </a:t>
            </a:r>
            <a:r>
              <a:rPr lang="en-US" sz="2200" dirty="0" err="1" smtClean="0"/>
              <a:t>SoapUI</a:t>
            </a:r>
            <a:endParaRPr lang="en-US" sz="2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31" name="Flowchart: Delay 30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Delay 31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lowchart: Delay 32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Delay 33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lowchart: Delay 35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lowchart: Delay 36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lowchart: Delay 37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lowchart: Delay 38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lowchart: Delay 39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lowchart: Delay 40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Flowchart: Delay 41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lowchart: Delay 42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lowchart: Delay 43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lowchart: Delay 44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lowchart: Delay 45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lowchart: Delay 46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lowchart: Delay 47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lowchart: Delay 48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lowchart: Delay 49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55" name="Oval 54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1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–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избежать?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5" name="Flowchart: Delay 4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6" name="Oval 25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2009" y="908720"/>
            <a:ext cx="8715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1EA913"/>
              </a:buClr>
              <a:buSzPct val="150000"/>
              <a:buAutoNum type="arabicPeriod"/>
            </a:pPr>
            <a:r>
              <a:rPr lang="ru-RU" dirty="0" smtClean="0"/>
              <a:t>Не </a:t>
            </a:r>
            <a:r>
              <a:rPr lang="ru-RU" dirty="0"/>
              <a:t>делайте никаких предположений о размере, типе или содержимом данных, получаемых </a:t>
            </a:r>
            <a:r>
              <a:rPr lang="ru-RU" dirty="0" smtClean="0"/>
              <a:t>приложением. Проверяйте </a:t>
            </a:r>
            <a:r>
              <a:rPr lang="ru-RU" dirty="0"/>
              <a:t>размер и </a:t>
            </a:r>
            <a:r>
              <a:rPr lang="ru-RU" dirty="0" smtClean="0"/>
              <a:t>тип данных, </a:t>
            </a:r>
            <a:r>
              <a:rPr lang="ru-RU" dirty="0"/>
              <a:t>установите соответствующие </a:t>
            </a:r>
            <a:r>
              <a:rPr lang="ru-RU" dirty="0" smtClean="0"/>
              <a:t>ограничения, проверяйте диапазон вводимых значений</a:t>
            </a:r>
          </a:p>
          <a:p>
            <a:pPr marL="342900" indent="-342900">
              <a:buClr>
                <a:srgbClr val="1EA913"/>
              </a:buClr>
              <a:buSzPct val="150000"/>
              <a:buAutoNum type="arabicPeriod"/>
            </a:pPr>
            <a:endParaRPr lang="ru-RU" dirty="0"/>
          </a:p>
          <a:p>
            <a:pPr marL="342900" indent="-342900">
              <a:buClr>
                <a:srgbClr val="1EA913"/>
              </a:buClr>
              <a:buSzPct val="150000"/>
              <a:buAutoNum type="arabicPeriod"/>
            </a:pPr>
            <a:r>
              <a:rPr lang="ru-RU" dirty="0"/>
              <a:t>Проверяйте содержимое строковых переменных и допускайте только ожидаемые значения. Отклоняйте записи, содержащие двоичные данные, управляющие последовательности и символы </a:t>
            </a:r>
            <a:r>
              <a:rPr lang="ru-RU" dirty="0" smtClean="0"/>
              <a:t>комментариев.</a:t>
            </a:r>
          </a:p>
          <a:p>
            <a:pPr marL="342900" indent="-342900">
              <a:buClr>
                <a:srgbClr val="1EA913"/>
              </a:buClr>
              <a:buSzPct val="150000"/>
              <a:buAutoNum type="arabicPeriod"/>
            </a:pPr>
            <a:endParaRPr lang="ru-RU" dirty="0"/>
          </a:p>
          <a:p>
            <a:pPr marL="342900" indent="-342900">
              <a:buClr>
                <a:srgbClr val="1EA913"/>
              </a:buClr>
              <a:buSzPct val="150000"/>
              <a:buAutoNum type="arabicPeriod"/>
            </a:pPr>
            <a:r>
              <a:rPr lang="ru-RU" dirty="0"/>
              <a:t>Никогда не создавайте инструкции </a:t>
            </a:r>
            <a:r>
              <a:rPr lang="ru-RU" dirty="0" smtClean="0"/>
              <a:t>SQL </a:t>
            </a:r>
            <a:r>
              <a:rPr lang="ru-RU" dirty="0"/>
              <a:t>непосредственно из данных, вводимых </a:t>
            </a:r>
            <a:r>
              <a:rPr lang="ru-RU" dirty="0" smtClean="0"/>
              <a:t>пользователем, какими бы «надежными» эти данные не казались.</a:t>
            </a:r>
          </a:p>
          <a:p>
            <a:pPr marL="342900" indent="-342900">
              <a:buClr>
                <a:srgbClr val="1EA913"/>
              </a:buClr>
              <a:buSzPct val="150000"/>
              <a:buAutoNum type="arabicPeriod"/>
            </a:pPr>
            <a:endParaRPr lang="ru-RU" dirty="0"/>
          </a:p>
          <a:p>
            <a:pPr marL="342900" indent="-342900">
              <a:buClr>
                <a:srgbClr val="1EA913"/>
              </a:buClr>
              <a:buSzPct val="150000"/>
              <a:buAutoNum type="arabicPeriod"/>
            </a:pPr>
            <a:r>
              <a:rPr lang="ru-RU" dirty="0"/>
              <a:t>В многоуровневых средах перед передачей в доверенную зону должны проверяться все данные. Данные, не прошедшие процесс проверки, следует отклонять и возвращать ошибку на предыдущий уровень</a:t>
            </a:r>
            <a:r>
              <a:rPr lang="ru-RU" dirty="0" smtClean="0"/>
              <a:t>.</a:t>
            </a:r>
          </a:p>
          <a:p>
            <a:pPr marL="342900" indent="-342900">
              <a:buClr>
                <a:srgbClr val="1EA913"/>
              </a:buClr>
              <a:buSzPct val="150000"/>
              <a:buAutoNum type="arabicPeriod"/>
            </a:pPr>
            <a:endParaRPr lang="ru-RU" dirty="0"/>
          </a:p>
          <a:p>
            <a:pPr marL="342900" indent="-342900">
              <a:buClr>
                <a:srgbClr val="1EA913"/>
              </a:buClr>
              <a:buSzPct val="150000"/>
              <a:buAutoNum type="arabicPeriod"/>
            </a:pPr>
            <a:r>
              <a:rPr lang="ru-RU" dirty="0"/>
              <a:t>Внедрите многоэтапную проверку достоверности. </a:t>
            </a:r>
            <a:r>
              <a:rPr lang="ru-RU" dirty="0" smtClean="0"/>
              <a:t>Рекомендуется </a:t>
            </a:r>
            <a:r>
              <a:rPr lang="ru-RU" dirty="0"/>
              <a:t>проверять данные, вводимые через пользовательский интерфейс, и далее во всех последующих точках пересечения границ доверенной зоны</a:t>
            </a:r>
            <a:r>
              <a:rPr lang="ru-RU" dirty="0" smtClean="0"/>
              <a:t>.</a:t>
            </a:r>
          </a:p>
          <a:p>
            <a:pPr marL="342900" indent="-342900">
              <a:buClr>
                <a:srgbClr val="1EA913"/>
              </a:buClr>
              <a:buSzPct val="150000"/>
              <a:buAutoNum type="arabicPeriod"/>
            </a:pPr>
            <a:endParaRPr lang="ru-RU" dirty="0"/>
          </a:p>
          <a:p>
            <a:pPr marL="342900" indent="-342900">
              <a:buClr>
                <a:srgbClr val="1EA913"/>
              </a:buClr>
              <a:buSzPct val="150000"/>
              <a:buAutoNum type="arabicPeriod"/>
            </a:pPr>
            <a:r>
              <a:rPr lang="ru-RU" dirty="0" smtClean="0"/>
              <a:t>Приложение работает с БД через пользователя с ограниченными правами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–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избежать?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5" name="Flowchart: Delay 4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6" name="Oval 25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30112"/>
              </p:ext>
            </p:extLst>
          </p:nvPr>
        </p:nvGraphicFramePr>
        <p:xfrm>
          <a:off x="1075861" y="2996952"/>
          <a:ext cx="6812794" cy="224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266"/>
                <a:gridCol w="4752528"/>
              </a:tblGrid>
              <a:tr h="3267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Input character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Meaning in Transact-SQL</a:t>
                      </a:r>
                    </a:p>
                  </a:txBody>
                  <a:tcPr/>
                </a:tc>
              </a:tr>
              <a:tr h="3267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Разделитель между запросами</a:t>
                      </a:r>
                      <a:endParaRPr lang="ru-RU" dirty="0"/>
                    </a:p>
                  </a:txBody>
                  <a:tcPr/>
                </a:tc>
              </a:tr>
              <a:tr h="3267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Разделитель строковых данных</a:t>
                      </a:r>
                      <a:endParaRPr lang="ru-RU" dirty="0"/>
                    </a:p>
                  </a:txBody>
                  <a:tcPr/>
                </a:tc>
              </a:tr>
              <a:tr h="3267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Комментарий</a:t>
                      </a:r>
                      <a:endParaRPr lang="ru-RU" dirty="0"/>
                    </a:p>
                  </a:txBody>
                  <a:tcPr/>
                </a:tc>
              </a:tr>
              <a:tr h="780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/* … */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Комментарий</a:t>
                      </a:r>
                      <a:r>
                        <a:rPr lang="en-US" dirty="0" smtClean="0">
                          <a:effectLst/>
                        </a:rPr>
                        <a:t>. </a:t>
                      </a:r>
                      <a:r>
                        <a:rPr lang="ru-RU" dirty="0" smtClean="0">
                          <a:effectLst/>
                        </a:rPr>
                        <a:t>Текст между</a:t>
                      </a:r>
                      <a:r>
                        <a:rPr lang="en-US" dirty="0" smtClean="0">
                          <a:effectLst/>
                        </a:rPr>
                        <a:t> /* </a:t>
                      </a:r>
                      <a:r>
                        <a:rPr lang="ru-RU" dirty="0" smtClean="0">
                          <a:effectLst/>
                        </a:rPr>
                        <a:t>и </a:t>
                      </a:r>
                      <a:r>
                        <a:rPr lang="en-US" dirty="0" smtClean="0">
                          <a:effectLst/>
                        </a:rPr>
                        <a:t>*/ </a:t>
                      </a:r>
                      <a:r>
                        <a:rPr lang="ru-RU" dirty="0" smtClean="0">
                          <a:effectLst/>
                        </a:rPr>
                        <a:t>не распознается сервером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273985" y="1268760"/>
            <a:ext cx="57804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По возможности нужно избегать ввода значений, которые содержат следующие символы: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43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56311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Терминология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852" y="1196752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Web Service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ru-RU" sz="1600" dirty="0" smtClean="0">
                <a:latin typeface="+mj-lt"/>
              </a:rPr>
              <a:t>– технология, метод взаимодействия между несколькими устройствами через сеть</a:t>
            </a:r>
            <a:r>
              <a:rPr lang="en-US" sz="1600" dirty="0" smtClean="0">
                <a:latin typeface="+mj-lt"/>
              </a:rPr>
              <a:t>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Service Oriented Architecture (SOA</a:t>
            </a:r>
            <a:r>
              <a:rPr lang="en-US" sz="1600" dirty="0" smtClean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)</a:t>
            </a:r>
            <a:r>
              <a:rPr lang="ru-RU" sz="1600" dirty="0" smtClean="0">
                <a:latin typeface="+mj-lt"/>
              </a:rPr>
              <a:t> – это такая архитектура приложений, которая позволяет пользователям использовать веб-сервиса для обмена информацией</a:t>
            </a:r>
            <a:r>
              <a:rPr lang="en-US" sz="1600" dirty="0" smtClean="0">
                <a:latin typeface="+mj-lt"/>
              </a:rPr>
              <a:t>.</a:t>
            </a:r>
          </a:p>
          <a:p>
            <a:endParaRPr lang="ru-RU" sz="1600" dirty="0" smtClean="0">
              <a:latin typeface="+mj-lt"/>
            </a:endParaRPr>
          </a:p>
          <a:p>
            <a:r>
              <a:rPr lang="en-US" sz="1600" dirty="0" smtClean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Protocol </a:t>
            </a:r>
            <a:r>
              <a:rPr lang="ru-RU" sz="1600" dirty="0"/>
              <a:t>– стандарт, описывающий правила взаимодействия </a:t>
            </a:r>
            <a:r>
              <a:rPr lang="ru-RU" sz="1600" dirty="0" smtClean="0"/>
              <a:t>при </a:t>
            </a:r>
            <a:r>
              <a:rPr lang="ru-RU" sz="1600" dirty="0"/>
              <a:t>передаче </a:t>
            </a:r>
            <a:r>
              <a:rPr lang="ru-RU" sz="1600" dirty="0" smtClean="0"/>
              <a:t>данных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en-US" sz="1600" dirty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Hypertext Transfer Protocol (HTTP</a:t>
            </a:r>
            <a:r>
              <a:rPr lang="en-US" sz="1600" dirty="0" smtClean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)</a:t>
            </a:r>
            <a:r>
              <a:rPr lang="ru-RU" sz="1600" dirty="0" smtClean="0"/>
              <a:t> – основной </a:t>
            </a:r>
            <a:r>
              <a:rPr lang="ru-RU" sz="1600" dirty="0"/>
              <a:t>протокол </a:t>
            </a:r>
            <a:r>
              <a:rPr lang="ru-RU" sz="1600" dirty="0" smtClean="0"/>
              <a:t>передачи данных в сети, определяет</a:t>
            </a:r>
            <a:r>
              <a:rPr lang="ru-RU" sz="1600" dirty="0"/>
              <a:t>, как сообщения </a:t>
            </a:r>
            <a:r>
              <a:rPr lang="ru-RU" sz="1600" dirty="0" smtClean="0"/>
              <a:t>форматируются </a:t>
            </a:r>
            <a:r>
              <a:rPr lang="ru-RU" sz="1600" dirty="0"/>
              <a:t>и </a:t>
            </a:r>
            <a:r>
              <a:rPr lang="ru-RU" sz="1600" dirty="0" smtClean="0"/>
              <a:t>передаются веб-сайтами в сети интернет.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Simple Object Access Protocol (SOAP</a:t>
            </a:r>
            <a:r>
              <a:rPr lang="en-US" sz="1600" dirty="0" smtClean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)</a:t>
            </a:r>
            <a:r>
              <a:rPr lang="ru-RU" sz="1600" dirty="0" smtClean="0">
                <a:latin typeface="+mj-lt"/>
              </a:rPr>
              <a:t> – протокол</a:t>
            </a:r>
            <a:r>
              <a:rPr lang="ru-RU" sz="1600" dirty="0">
                <a:latin typeface="+mj-lt"/>
              </a:rPr>
              <a:t>, определяющий правила передачи данных и вызов методов с использованием </a:t>
            </a:r>
            <a:r>
              <a:rPr lang="ru-RU" sz="1600" dirty="0" smtClean="0">
                <a:latin typeface="+mj-lt"/>
              </a:rPr>
              <a:t>XML.</a:t>
            </a:r>
          </a:p>
          <a:p>
            <a:endParaRPr lang="en-US" sz="1600" dirty="0">
              <a:solidFill>
                <a:srgbClr val="00B050"/>
              </a:solidFill>
              <a:cs typeface="Aharoni" pitchFamily="2" charset="-79"/>
            </a:endParaRPr>
          </a:p>
          <a:p>
            <a:r>
              <a:rPr lang="en-US" sz="1600" dirty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Extensible Markup Language (XML</a:t>
            </a:r>
            <a:r>
              <a:rPr lang="en-US" sz="1600" dirty="0" smtClean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)</a:t>
            </a:r>
            <a:r>
              <a:rPr lang="ru-RU" sz="1600" dirty="0"/>
              <a:t> 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язык разметки для хранения структурированных данных, обмена информацией между программами, создание на его основе специализированных языков </a:t>
            </a:r>
            <a:r>
              <a:rPr lang="ru-RU" sz="1600" dirty="0" smtClean="0"/>
              <a:t>разметки, по структуре похож на </a:t>
            </a:r>
            <a:r>
              <a:rPr lang="en-US" sz="1600" dirty="0" smtClean="0"/>
              <a:t>HTML.</a:t>
            </a:r>
            <a:endParaRPr lang="en-US" sz="1600" dirty="0"/>
          </a:p>
          <a:p>
            <a:endParaRPr lang="ru-RU" sz="1600" dirty="0" smtClean="0">
              <a:latin typeface="+mj-lt"/>
            </a:endParaRPr>
          </a:p>
          <a:p>
            <a:r>
              <a:rPr lang="en-US" sz="1600" dirty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Web Service Definition Language (WSDL</a:t>
            </a:r>
            <a:r>
              <a:rPr lang="en-US" sz="1600" dirty="0" smtClean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)</a:t>
            </a:r>
            <a:r>
              <a:rPr lang="en-US" sz="1600" dirty="0" smtClean="0"/>
              <a:t> – </a:t>
            </a:r>
            <a:r>
              <a:rPr lang="ru-RU" sz="1600" dirty="0" smtClean="0"/>
              <a:t>язык, который используется для описания возможностей </a:t>
            </a:r>
            <a:r>
              <a:rPr lang="en-US" sz="1600" dirty="0" smtClean="0"/>
              <a:t>Web Services (</a:t>
            </a:r>
            <a:r>
              <a:rPr lang="ru-RU" sz="1600" dirty="0" smtClean="0"/>
              <a:t>т.е. доступные методы и передаваемые данные</a:t>
            </a:r>
            <a:r>
              <a:rPr lang="en-US" sz="1600" dirty="0" smtClean="0"/>
              <a:t>).</a:t>
            </a:r>
            <a:endParaRPr lang="en-US" sz="1600" dirty="0">
              <a:solidFill>
                <a:srgbClr val="00B050"/>
              </a:solidFill>
              <a:cs typeface="Aharoni" pitchFamily="2" charset="-79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31" name="Flowchart: Delay 30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Delay 31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lowchart: Delay 32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Delay 33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lowchart: Delay 35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lowchart: Delay 36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lowchart: Delay 37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lowchart: Delay 38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lowchart: Delay 39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lowchart: Delay 40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Flowchart: Delay 41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lowchart: Delay 42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lowchart: Delay 43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lowchart: Delay 44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lowchart: Delay 45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lowchart: Delay 46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lowchart: Delay 47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lowchart: Delay 48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lowchart: Delay 49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55" name="Oval 54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61352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Oriented Architecture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1928802"/>
            <a:ext cx="1928826" cy="2071702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73C10"/>
                </a:solidFill>
              </a:rPr>
              <a:t>Service Provider</a:t>
            </a:r>
            <a:endParaRPr lang="ru-RU" dirty="0" smtClean="0">
              <a:solidFill>
                <a:srgbClr val="273C10"/>
              </a:solidFill>
            </a:endParaRPr>
          </a:p>
          <a:p>
            <a:pPr algn="ctr"/>
            <a:r>
              <a:rPr lang="ru-RU" dirty="0" smtClean="0">
                <a:solidFill>
                  <a:srgbClr val="273C10"/>
                </a:solidFill>
              </a:rPr>
              <a:t>(поставщик услуг, т.е. Сервер)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857884" y="2000240"/>
            <a:ext cx="2170500" cy="2071702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</a:t>
            </a:r>
            <a:r>
              <a:rPr lang="en-US" dirty="0" smtClean="0">
                <a:solidFill>
                  <a:srgbClr val="273C10"/>
                </a:solidFill>
              </a:rPr>
              <a:t>Consumer</a:t>
            </a:r>
            <a:endParaRPr lang="ru-RU" dirty="0" smtClean="0">
              <a:solidFill>
                <a:srgbClr val="273C10"/>
              </a:solidFill>
            </a:endParaRPr>
          </a:p>
          <a:p>
            <a:pPr algn="ctr"/>
            <a:r>
              <a:rPr lang="ru-RU" dirty="0" smtClean="0">
                <a:solidFill>
                  <a:srgbClr val="273C10"/>
                </a:solidFill>
              </a:rPr>
              <a:t>(пользователь услуг, т.е. Клиент)</a:t>
            </a:r>
            <a:endParaRPr lang="ru-RU" dirty="0">
              <a:solidFill>
                <a:srgbClr val="273C1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857488" y="2357430"/>
            <a:ext cx="3000396" cy="1588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>
            <a:off x="2857488" y="3571876"/>
            <a:ext cx="3000396" cy="1588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8992" y="2000240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request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0430" y="3143248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response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>
            <a:off x="3500430" y="3786190"/>
            <a:ext cx="1714512" cy="1285884"/>
          </a:xfrm>
          <a:prstGeom prst="downArrow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86116" y="5143512"/>
            <a:ext cx="2071702" cy="785818"/>
          </a:xfrm>
          <a:prstGeom prst="round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Web Service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522491" y="4286256"/>
            <a:ext cx="1692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Implementation</a:t>
            </a:r>
            <a:endParaRPr lang="ru-RU" dirty="0">
              <a:solidFill>
                <a:srgbClr val="273C1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19" name="Flowchart: Delay 18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owchart: Delay 26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lowchart: Delay 27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lowchart: Delay 28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lowchart: Delay 29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lowchart: Delay 30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lowchart: Delay 31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lowchart: Delay 32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lowchart: Delay 33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lowchart: Delay 35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lowchart: Delay 36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lowchart: Delay 37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40" name="Oval 39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6351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Oriented Architecture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14414" y="3857628"/>
            <a:ext cx="1928826" cy="2071702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Provider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43636" y="3929066"/>
            <a:ext cx="1928826" cy="2071702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Consumer</a:t>
            </a:r>
            <a:endParaRPr lang="ru-RU" dirty="0">
              <a:solidFill>
                <a:srgbClr val="273C1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143240" y="4286256"/>
            <a:ext cx="3000396" cy="1588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>
            <a:off x="3143240" y="5500702"/>
            <a:ext cx="3000396" cy="1588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4744" y="3929066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request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786182" y="5072074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response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252837" y="1414515"/>
            <a:ext cx="2569863" cy="1000132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604412" y="1613946"/>
            <a:ext cx="2000264" cy="214314"/>
          </a:xfrm>
          <a:prstGeom prst="rect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Description</a:t>
            </a:r>
            <a:endParaRPr lang="ru-RU" dirty="0">
              <a:solidFill>
                <a:srgbClr val="273C10"/>
              </a:solidFill>
            </a:endParaRPr>
          </a:p>
        </p:txBody>
      </p:sp>
      <p:cxnSp>
        <p:nvCxnSpPr>
          <p:cNvPr id="21" name="Прямая со стрелкой 20"/>
          <p:cNvCxnSpPr>
            <a:stCxn id="5" idx="0"/>
            <a:endCxn id="18" idx="2"/>
          </p:cNvCxnSpPr>
          <p:nvPr/>
        </p:nvCxnSpPr>
        <p:spPr>
          <a:xfrm flipV="1">
            <a:off x="2178827" y="2414647"/>
            <a:ext cx="2358942" cy="1442981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2"/>
            <a:endCxn id="8" idx="0"/>
          </p:cNvCxnSpPr>
          <p:nvPr/>
        </p:nvCxnSpPr>
        <p:spPr>
          <a:xfrm>
            <a:off x="4537769" y="2414647"/>
            <a:ext cx="2570280" cy="1514419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4593599" y="1939256"/>
            <a:ext cx="1143008" cy="357190"/>
          </a:xfrm>
          <a:prstGeom prst="ellipse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SOAP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3428992" y="4368247"/>
            <a:ext cx="1143008" cy="357190"/>
          </a:xfrm>
          <a:prstGeom prst="ellipse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XML</a:t>
            </a:r>
            <a:endParaRPr lang="ru-RU" dirty="0">
              <a:solidFill>
                <a:srgbClr val="273C1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22" name="Flowchart: Delay 21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lowchart: Delay 30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Delay 31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lowchart: Delay 32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lowchart: Delay 33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lowchart: Delay 35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lowchart: Delay 36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lowchart: Delay 37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lowchart: Delay 38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lowchart: Delay 39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lowchart: Delay 40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Flowchart: Delay 41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lowchart: Delay 42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lowchart: Delay 43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lowchart: Delay 44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lowchart: Delay 45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lowchart: Delay 46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lowchart: Delay 47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50" name="Oval 49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Овал 28"/>
          <p:cNvSpPr/>
          <p:nvPr/>
        </p:nvSpPr>
        <p:spPr>
          <a:xfrm>
            <a:off x="4679693" y="4368247"/>
            <a:ext cx="1143008" cy="357190"/>
          </a:xfrm>
          <a:prstGeom prst="ellipse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73C10"/>
                </a:solidFill>
              </a:rPr>
              <a:t>HTTP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54" name="Овал 28"/>
          <p:cNvSpPr/>
          <p:nvPr/>
        </p:nvSpPr>
        <p:spPr>
          <a:xfrm>
            <a:off x="3450591" y="5561587"/>
            <a:ext cx="1143008" cy="357190"/>
          </a:xfrm>
          <a:prstGeom prst="ellipse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XML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55" name="Овал 28"/>
          <p:cNvSpPr/>
          <p:nvPr/>
        </p:nvSpPr>
        <p:spPr>
          <a:xfrm>
            <a:off x="4701292" y="5561587"/>
            <a:ext cx="1143008" cy="357190"/>
          </a:xfrm>
          <a:prstGeom prst="ellipse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73C10"/>
                </a:solidFill>
              </a:rPr>
              <a:t>HTTP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56" name="Овал 25"/>
          <p:cNvSpPr/>
          <p:nvPr/>
        </p:nvSpPr>
        <p:spPr>
          <a:xfrm>
            <a:off x="3345852" y="1939256"/>
            <a:ext cx="1143008" cy="357190"/>
          </a:xfrm>
          <a:prstGeom prst="ellipse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WSDL</a:t>
            </a:r>
            <a:endParaRPr lang="ru-RU" dirty="0">
              <a:solidFill>
                <a:srgbClr val="273C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04800"/>
            <a:ext cx="8048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Требования к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22744859"/>
              </p:ext>
            </p:extLst>
          </p:nvPr>
        </p:nvGraphicFramePr>
        <p:xfrm>
          <a:off x="1475656" y="1196752"/>
          <a:ext cx="6096000" cy="579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6" name="Flowchart: Delay 5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8" name="Oval 27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6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9" name="Oval 28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1000" y="304800"/>
            <a:ext cx="8048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 сообщений.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1700808"/>
            <a:ext cx="57606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3234" y="980728"/>
            <a:ext cx="7390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SOAP</a:t>
            </a:r>
            <a:r>
              <a:rPr lang="ru-RU" b="1" dirty="0" smtClean="0"/>
              <a:t> – предоставляет стандартный способ оформления сообщений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3233" y="4437112"/>
            <a:ext cx="22667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>
                <a:solidFill>
                  <a:srgbClr val="16800E"/>
                </a:solidFill>
                <a:cs typeface="Aharoni" pitchFamily="2" charset="-79"/>
              </a:rPr>
              <a:t>Преимущества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13234" y="4914166"/>
            <a:ext cx="6529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ru-RU" b="1" dirty="0" smtClean="0"/>
              <a:t>Не зависит от языка программирования</a:t>
            </a:r>
            <a:endParaRPr lang="en-US" b="1" dirty="0"/>
          </a:p>
          <a:p>
            <a:pPr marL="285750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ru-RU" b="1" dirty="0" smtClean="0"/>
              <a:t>Не зависит от протокола транспортировки</a:t>
            </a:r>
            <a:endParaRPr lang="en-US" b="1" dirty="0"/>
          </a:p>
          <a:p>
            <a:pPr marL="285750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ru-RU" b="1" dirty="0" smtClean="0"/>
              <a:t>Кросс-платформенная (различные </a:t>
            </a:r>
            <a:r>
              <a:rPr lang="en-US" b="1" dirty="0" smtClean="0"/>
              <a:t>OS</a:t>
            </a:r>
            <a:r>
              <a:rPr lang="ru-RU" b="1" dirty="0" smtClean="0"/>
              <a:t>) совместимость</a:t>
            </a:r>
            <a:endParaRPr lang="en-US" b="1" dirty="0"/>
          </a:p>
          <a:p>
            <a:pPr marL="285750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ru-RU" b="1" dirty="0" smtClean="0"/>
              <a:t>Использование уже существующих стандартов </a:t>
            </a:r>
            <a:r>
              <a:rPr lang="en-US" b="1" dirty="0" smtClean="0"/>
              <a:t>IT </a:t>
            </a:r>
            <a:r>
              <a:rPr lang="ru-RU" b="1" dirty="0" smtClean="0"/>
              <a:t>индустрии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8" name="Flowchart: Delay 7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owchart: Delay 26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220516" y="3212976"/>
            <a:ext cx="5007668" cy="792088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  <a:alpha val="10000"/>
                </a:schemeClr>
              </a:gs>
              <a:gs pos="80000">
                <a:schemeClr val="accent3">
                  <a:shade val="93000"/>
                  <a:satMod val="130000"/>
                  <a:alpha val="20000"/>
                </a:schemeClr>
              </a:gs>
              <a:gs pos="100000">
                <a:schemeClr val="accent3">
                  <a:shade val="94000"/>
                  <a:satMod val="135000"/>
                  <a:alpha val="17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000" b="1" dirty="0" smtClean="0">
                <a:solidFill>
                  <a:srgbClr val="16800E"/>
                </a:solidFill>
              </a:rPr>
              <a:t>BODY</a:t>
            </a:r>
            <a:endParaRPr lang="en-US" sz="3000" b="1" dirty="0">
              <a:solidFill>
                <a:srgbClr val="16800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35026" y="2204864"/>
            <a:ext cx="4993158" cy="1008112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  <a:alpha val="10000"/>
                </a:schemeClr>
              </a:gs>
              <a:gs pos="80000">
                <a:schemeClr val="accent3">
                  <a:shade val="93000"/>
                  <a:satMod val="130000"/>
                  <a:alpha val="20000"/>
                </a:schemeClr>
              </a:gs>
              <a:gs pos="100000">
                <a:schemeClr val="accent3">
                  <a:shade val="94000"/>
                  <a:satMod val="135000"/>
                  <a:alpha val="17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000" b="1" dirty="0" smtClean="0">
                <a:solidFill>
                  <a:srgbClr val="16800E"/>
                </a:solidFill>
              </a:rPr>
              <a:t>HEADER</a:t>
            </a:r>
            <a:endParaRPr lang="en-US" sz="3000" b="1" dirty="0">
              <a:solidFill>
                <a:srgbClr val="1680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48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Доставка сообщений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protocol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268760"/>
            <a:ext cx="24270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>
                <a:solidFill>
                  <a:srgbClr val="16800E"/>
                </a:solidFill>
                <a:cs typeface="Aharoni" pitchFamily="2" charset="-79"/>
              </a:rPr>
              <a:t>Преимущества</a:t>
            </a:r>
            <a:r>
              <a:rPr lang="en-US" sz="25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:</a:t>
            </a:r>
            <a:endParaRPr lang="en-US" sz="2500" dirty="0" smtClean="0">
              <a:solidFill>
                <a:srgbClr val="16800E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988840"/>
            <a:ext cx="8229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EA913"/>
              </a:buClr>
              <a:buSzPct val="200000"/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Stateless</a:t>
            </a:r>
            <a:r>
              <a:rPr lang="ru-RU" sz="2200" dirty="0" smtClean="0"/>
              <a:t> (не зависит от состояния)</a:t>
            </a:r>
            <a:endParaRPr lang="en-US" sz="2200" dirty="0" smtClean="0"/>
          </a:p>
          <a:p>
            <a:pPr>
              <a:buClr>
                <a:srgbClr val="1EA913"/>
              </a:buClr>
              <a:buSzPct val="200000"/>
            </a:pPr>
            <a:endParaRPr lang="en-US" sz="2200" dirty="0" smtClean="0"/>
          </a:p>
          <a:p>
            <a:pPr marL="742950" lvl="1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Нет необходимости сохранять информацию между запросами</a:t>
            </a:r>
            <a:endParaRPr lang="en-US" sz="2200" dirty="0" smtClean="0"/>
          </a:p>
          <a:p>
            <a:pPr marL="742950" lvl="1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Не зависит от непрерывности соединения во взаимодействии между клиентом и сервером</a:t>
            </a:r>
            <a:endParaRPr lang="en-US" sz="2200" dirty="0" smtClean="0"/>
          </a:p>
          <a:p>
            <a:pPr lvl="1">
              <a:buClr>
                <a:srgbClr val="1EA913"/>
              </a:buClr>
              <a:buSzPct val="150000"/>
            </a:pPr>
            <a:endParaRPr lang="en-US" sz="2200" dirty="0" smtClean="0"/>
          </a:p>
          <a:p>
            <a:pPr marL="285750" indent="-285750">
              <a:buClr>
                <a:srgbClr val="1EA913"/>
              </a:buClr>
              <a:buSzPct val="200000"/>
              <a:buFont typeface="Arial" pitchFamily="34" charset="0"/>
              <a:buChar char="•"/>
            </a:pPr>
            <a:r>
              <a:rPr lang="en-US" sz="2200" dirty="0" smtClean="0"/>
              <a:t>Prevalence</a:t>
            </a:r>
            <a:r>
              <a:rPr lang="ru-RU" sz="2200" dirty="0"/>
              <a:t> (широкая распространённость</a:t>
            </a:r>
            <a:r>
              <a:rPr lang="ru-RU" sz="2200" dirty="0" smtClean="0"/>
              <a:t>)</a:t>
            </a: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7" name="Flowchart: Delay 6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8" name="Oval 27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6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48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Описание.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WSDL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420888"/>
            <a:ext cx="6801196" cy="197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5214" y="1124129"/>
            <a:ext cx="59486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WSDL</a:t>
            </a:r>
            <a:r>
              <a:rPr lang="ru-RU" sz="25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ru-RU" b="1" dirty="0" smtClean="0"/>
              <a:t>– описание </a:t>
            </a:r>
            <a:r>
              <a:rPr lang="en-US" b="1" dirty="0"/>
              <a:t>Web </a:t>
            </a:r>
            <a:r>
              <a:rPr lang="en-US" b="1" dirty="0" smtClean="0"/>
              <a:t>Services </a:t>
            </a:r>
            <a:r>
              <a:rPr lang="ru-RU" b="1" dirty="0" smtClean="0"/>
              <a:t>в виде </a:t>
            </a:r>
            <a:r>
              <a:rPr lang="en-US" b="1" dirty="0" smtClean="0"/>
              <a:t>XML-</a:t>
            </a:r>
            <a:r>
              <a:rPr lang="ru-RU" b="1" dirty="0" smtClean="0"/>
              <a:t>документа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8" name="Flowchart: Delay 7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owchart: Delay 26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9" name="Oval 28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6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Defects</Template>
  <TotalTime>5080</TotalTime>
  <Words>819</Words>
  <Application>Microsoft Office PowerPoint</Application>
  <PresentationFormat>On-screen Show (4:3)</PresentationFormat>
  <Paragraphs>162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Aharoni</vt:lpstr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133</cp:revision>
  <dcterms:created xsi:type="dcterms:W3CDTF">2006-08-16T00:00:00Z</dcterms:created>
  <dcterms:modified xsi:type="dcterms:W3CDTF">2013-04-10T14:43:06Z</dcterms:modified>
</cp:coreProperties>
</file>