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9"/>
  </p:notesMasterIdLst>
  <p:sldIdLst>
    <p:sldId id="280" r:id="rId2"/>
    <p:sldId id="305" r:id="rId3"/>
    <p:sldId id="269" r:id="rId4"/>
    <p:sldId id="270" r:id="rId5"/>
    <p:sldId id="297" r:id="rId6"/>
    <p:sldId id="300" r:id="rId7"/>
    <p:sldId id="299" r:id="rId8"/>
    <p:sldId id="298" r:id="rId9"/>
    <p:sldId id="301" r:id="rId10"/>
    <p:sldId id="302" r:id="rId11"/>
    <p:sldId id="303" r:id="rId12"/>
    <p:sldId id="307" r:id="rId13"/>
    <p:sldId id="304" r:id="rId14"/>
    <p:sldId id="294" r:id="rId15"/>
    <p:sldId id="310" r:id="rId16"/>
    <p:sldId id="295" r:id="rId17"/>
    <p:sldId id="296" r:id="rId18"/>
    <p:sldId id="293" r:id="rId19"/>
    <p:sldId id="308" r:id="rId20"/>
    <p:sldId id="279" r:id="rId21"/>
    <p:sldId id="271" r:id="rId22"/>
    <p:sldId id="268" r:id="rId23"/>
    <p:sldId id="309" r:id="rId24"/>
    <p:sldId id="272" r:id="rId25"/>
    <p:sldId id="287" r:id="rId26"/>
    <p:sldId id="26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8881" autoAdjust="0"/>
  </p:normalViewPr>
  <p:slideViewPr>
    <p:cSldViewPr>
      <p:cViewPr varScale="1">
        <p:scale>
          <a:sx n="91" d="100"/>
          <a:sy n="91" d="100"/>
        </p:scale>
        <p:origin x="-220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05257/" TargetMode="External"/><Relationship Id="rId2" Type="http://schemas.openxmlformats.org/officeDocument/2006/relationships/hyperlink" Target="http://ru.wikipedia.org/wiki/&#1040;&#1088;&#1093;&#1080;&#1090;&#1077;&#1082;&#1090;&#1091;&#1088;&#1072;_&#1087;&#1088;&#1086;&#1075;&#1088;&#1072;&#1084;&#1084;&#1085;&#1086;&#1075;&#1086;_&#1086;&#1073;&#1077;&#1089;&#1087;&#1077;&#1095;&#1077;&#1085;&#1080;&#1103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blogs/development_tools/118756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</a:p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6213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виды программ вы знаете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72" y="1628800"/>
            <a:ext cx="5810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45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6213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виды программ вы знаете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6696744" cy="47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6213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виды программ вы знаете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преимущества и недостатки разных видов программ вы можете привести?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8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5337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есть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элементы управления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7" y="2618408"/>
            <a:ext cx="1380952" cy="28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71" y="2138263"/>
            <a:ext cx="923810" cy="23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87" y="1512722"/>
            <a:ext cx="923810" cy="3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871" y="3058076"/>
            <a:ext cx="1380952" cy="28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871" y="3497744"/>
            <a:ext cx="1380952" cy="238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357" y="3937256"/>
            <a:ext cx="6020789" cy="1765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267" y="5189123"/>
            <a:ext cx="171429" cy="333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871" y="4241917"/>
            <a:ext cx="171429" cy="819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609954" y="144868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Button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3609954" y="2992066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Radio button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3602995" y="3432125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Combo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box</a:t>
            </a:r>
            <a:r>
              <a:rPr lang="ru-RU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/ Drop-down list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3609954" y="2578001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Check box</a:t>
            </a:r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3602995" y="2042150"/>
            <a:ext cx="99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Text box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3609954" y="383518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Label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3609954" y="4387318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Scroll bar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3602995" y="5154746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Spin button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946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1767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Архитектура ПО</a:t>
            </a:r>
            <a:r>
              <a:rPr lang="ru-RU" dirty="0" smtClean="0"/>
              <a:t> - строение</a:t>
            </a:r>
            <a:r>
              <a:rPr lang="ru-RU" dirty="0"/>
              <a:t>, конфигурация программного обеспечения, высокоуровневая структура программной </a:t>
            </a:r>
            <a:r>
              <a:rPr lang="ru-RU" dirty="0" smtClean="0"/>
              <a:t>системы</a:t>
            </a:r>
          </a:p>
          <a:p>
            <a:r>
              <a:rPr lang="ru-RU" dirty="0"/>
              <a:t>Архитектура приложения определяет его компоненты, их функции и </a:t>
            </a:r>
            <a:r>
              <a:rPr lang="ru-RU" dirty="0" smtClean="0"/>
              <a:t>взаимодействие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://ru.wikipedia.org/wiki/</a:t>
            </a:r>
            <a:r>
              <a:rPr lang="uk-UA" dirty="0" smtClean="0">
                <a:hlinkClick r:id="rId2"/>
              </a:rPr>
              <a:t>Архитектура_программного_обеспечения</a:t>
            </a:r>
          </a:p>
          <a:p>
            <a:r>
              <a:rPr lang="en-US" dirty="0" smtClean="0">
                <a:hlinkClick r:id="rId3"/>
              </a:rPr>
              <a:t>http://habrahabr.ru/post/105257/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2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6418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Одноуровневая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060848"/>
            <a:ext cx="15906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0374" y="4365104"/>
            <a:ext cx="7363252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/>
              <a:t>Одно-ранговая архитектура</a:t>
            </a:r>
            <a:r>
              <a:rPr lang="ru-RU" sz="2800" dirty="0"/>
              <a:t> – приложение является вещью «само в себе»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85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5298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Двухуровневая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74626"/>
            <a:ext cx="28098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2212" y="3343632"/>
            <a:ext cx="8099577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Двухуровневая</a:t>
            </a:r>
            <a:r>
              <a:rPr lang="ru-RU" sz="2400" dirty="0"/>
              <a:t> архитектура предполагает взаимодействие 2-х программных модулей – клиентского и </a:t>
            </a:r>
            <a:r>
              <a:rPr lang="ru-RU" sz="2400" dirty="0" smtClean="0"/>
              <a:t>серверного</a:t>
            </a:r>
            <a:br>
              <a:rPr lang="ru-RU" sz="2400" dirty="0" smtClean="0"/>
            </a:br>
            <a:r>
              <a:rPr lang="ru-RU" sz="2400" b="1" dirty="0" smtClean="0"/>
              <a:t>Клиент-серверная архитектура</a:t>
            </a:r>
            <a:r>
              <a:rPr lang="en-US" sz="2400" b="1" dirty="0"/>
              <a:t> </a:t>
            </a:r>
            <a:r>
              <a:rPr lang="ru-RU" sz="2400" b="1" dirty="0"/>
              <a:t>(</a:t>
            </a:r>
            <a:r>
              <a:rPr lang="ru-RU" sz="2400" dirty="0"/>
              <a:t>англ.</a:t>
            </a:r>
            <a:r>
              <a:rPr lang="en-US" sz="2400" dirty="0"/>
              <a:t> </a:t>
            </a:r>
            <a:r>
              <a:rPr lang="ru-RU" sz="2400" b="1" dirty="0"/>
              <a:t>Client-server)</a:t>
            </a:r>
            <a:r>
              <a:rPr lang="ru-RU" sz="2400" dirty="0"/>
              <a:t> — вычислительная или сетевая архитектура, в которой </a:t>
            </a:r>
            <a:r>
              <a:rPr lang="ru-RU" sz="2400" dirty="0" smtClean="0"/>
              <a:t>работа и нагрузка </a:t>
            </a:r>
            <a:r>
              <a:rPr lang="ru-RU" sz="2400" dirty="0"/>
              <a:t>распределены между поставщиками </a:t>
            </a:r>
            <a:r>
              <a:rPr lang="ru-RU" sz="2400" dirty="0" smtClean="0"/>
              <a:t>данных и / или услуг, </a:t>
            </a:r>
            <a:r>
              <a:rPr lang="ru-RU" sz="2400" dirty="0"/>
              <a:t>называемыми </a:t>
            </a:r>
            <a:r>
              <a:rPr lang="ru-RU" sz="2400" b="1" dirty="0"/>
              <a:t>серверами</a:t>
            </a:r>
            <a:r>
              <a:rPr lang="ru-RU" sz="2400" dirty="0"/>
              <a:t>, и заказчиками </a:t>
            </a:r>
            <a:r>
              <a:rPr lang="ru-RU" sz="2400" dirty="0" smtClean="0"/>
              <a:t>данных / услуг</a:t>
            </a:r>
            <a:r>
              <a:rPr lang="ru-RU" sz="2400" dirty="0"/>
              <a:t>, называемыми </a:t>
            </a:r>
            <a:r>
              <a:rPr lang="ru-RU" sz="2400" b="1" dirty="0"/>
              <a:t>клиентами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7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4669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Трехуровневая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268760"/>
            <a:ext cx="52101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2212" y="3356992"/>
            <a:ext cx="8099577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Трёхслойная архитектура. </a:t>
            </a:r>
            <a:r>
              <a:rPr lang="ru-RU" sz="2000" dirty="0"/>
              <a:t>предполагает наличие следующих компонентов приложения</a:t>
            </a:r>
            <a:r>
              <a:rPr lang="ru-RU" sz="20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ru-RU" sz="2000" dirty="0" smtClean="0"/>
              <a:t>уровень </a:t>
            </a:r>
            <a:r>
              <a:rPr lang="ru-RU" sz="2000" dirty="0"/>
              <a:t>представления данных – это по сути интерфейс </a:t>
            </a:r>
            <a:r>
              <a:rPr lang="ru-RU" sz="2000" dirty="0" smtClean="0"/>
              <a:t>пользователя в приложении</a:t>
            </a:r>
          </a:p>
          <a:p>
            <a:pPr marL="342900" indent="-342900">
              <a:buFontTx/>
              <a:buChar char="-"/>
            </a:pPr>
            <a:r>
              <a:rPr lang="ru-RU" sz="2000" dirty="0" smtClean="0"/>
              <a:t>прикладной </a:t>
            </a:r>
            <a:r>
              <a:rPr lang="ru-RU" sz="2000" dirty="0"/>
              <a:t>уровень – реализует основную логику использования, на котором осуществляется обработка </a:t>
            </a:r>
            <a:r>
              <a:rPr lang="ru-RU" sz="2000" dirty="0" smtClean="0"/>
              <a:t>информации</a:t>
            </a:r>
          </a:p>
          <a:p>
            <a:pPr marL="342900" indent="-342900">
              <a:buFontTx/>
              <a:buChar char="-"/>
            </a:pPr>
            <a:r>
              <a:rPr lang="ru-RU" sz="2000" dirty="0" smtClean="0"/>
              <a:t>уровень </a:t>
            </a:r>
            <a:r>
              <a:rPr lang="ru-RU" sz="2000" dirty="0"/>
              <a:t>управления данными, который обеспечивает хранение данных и доступ к </a:t>
            </a:r>
            <a:r>
              <a:rPr lang="ru-RU" sz="2000" dirty="0" smtClean="0"/>
              <a:t>ним</a:t>
            </a:r>
          </a:p>
          <a:p>
            <a:r>
              <a:rPr lang="ru-RU" sz="2400" b="1" dirty="0" smtClean="0"/>
              <a:t>Это клиент-серверная архитектура или нет?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97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9987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 программного обеспечения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900540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Tier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4654" y="2893585"/>
            <a:ext cx="16561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00192" y="2755085"/>
            <a:ext cx="16561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Three-Tier Architecture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5856" y="5147900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Thin Client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52120" y="5147900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Rich 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57410" y="1556791"/>
            <a:ext cx="2031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haroni" pitchFamily="2" charset="-79"/>
                <a:cs typeface="Aharoni" pitchFamily="2" charset="-79"/>
              </a:rPr>
              <a:t>Architecture</a:t>
            </a:r>
            <a:endParaRPr lang="en-US" sz="22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7" name="Straight Arrow Connector 6"/>
          <p:cNvCxnSpPr>
            <a:stCxn id="21" idx="2"/>
            <a:endCxn id="2" idx="0"/>
          </p:cNvCxnSpPr>
          <p:nvPr/>
        </p:nvCxnSpPr>
        <p:spPr>
          <a:xfrm flipH="1">
            <a:off x="1691680" y="1987678"/>
            <a:ext cx="2881459" cy="9128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2"/>
            <a:endCxn id="15" idx="0"/>
          </p:cNvCxnSpPr>
          <p:nvPr/>
        </p:nvCxnSpPr>
        <p:spPr>
          <a:xfrm flipH="1">
            <a:off x="4572746" y="1987678"/>
            <a:ext cx="393" cy="90590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6" idx="0"/>
          </p:cNvCxnSpPr>
          <p:nvPr/>
        </p:nvCxnSpPr>
        <p:spPr>
          <a:xfrm>
            <a:off x="4573139" y="1987678"/>
            <a:ext cx="2755145" cy="76740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9" idx="0"/>
          </p:cNvCxnSpPr>
          <p:nvPr/>
        </p:nvCxnSpPr>
        <p:spPr>
          <a:xfrm flipH="1">
            <a:off x="3923928" y="3262917"/>
            <a:ext cx="648818" cy="188498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0" idx="0"/>
          </p:cNvCxnSpPr>
          <p:nvPr/>
        </p:nvCxnSpPr>
        <p:spPr>
          <a:xfrm>
            <a:off x="4572746" y="3262917"/>
            <a:ext cx="1727446" cy="188498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9" idx="0"/>
          </p:cNvCxnSpPr>
          <p:nvPr/>
        </p:nvCxnSpPr>
        <p:spPr>
          <a:xfrm flipH="1">
            <a:off x="3923928" y="3401416"/>
            <a:ext cx="3404356" cy="174648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2"/>
            <a:endCxn id="20" idx="0"/>
          </p:cNvCxnSpPr>
          <p:nvPr/>
        </p:nvCxnSpPr>
        <p:spPr>
          <a:xfrm flipH="1">
            <a:off x="6300192" y="3401416"/>
            <a:ext cx="1028092" cy="174648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0127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 контроля версий проектов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6952" y="2300679"/>
            <a:ext cx="8170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Software </a:t>
            </a:r>
            <a:r>
              <a:rPr lang="en-US" sz="2400" dirty="0" smtClean="0"/>
              <a:t>versioning</a:t>
            </a:r>
            <a:r>
              <a:rPr lang="ru-RU" sz="2400" dirty="0" smtClean="0"/>
              <a:t> - методология </a:t>
            </a:r>
            <a:r>
              <a:rPr lang="ru-RU" sz="2400" dirty="0"/>
              <a:t>изменения версий программного </a:t>
            </a:r>
            <a:r>
              <a:rPr lang="ru-RU" sz="2400" dirty="0" smtClean="0"/>
              <a:t>продукта:</a:t>
            </a:r>
            <a:r>
              <a:rPr lang="ru-RU" sz="2400" u="sng" dirty="0" smtClean="0">
                <a:hlinkClick r:id="rId2"/>
              </a:rPr>
              <a:t/>
            </a:r>
            <a:br>
              <a:rPr lang="ru-RU" sz="2400" u="sng" dirty="0" smtClean="0">
                <a:hlinkClick r:id="rId2"/>
              </a:rPr>
            </a:br>
            <a:r>
              <a:rPr lang="en-US" sz="2400" u="sng" dirty="0" smtClean="0">
                <a:hlinkClick r:id="rId2"/>
              </a:rPr>
              <a:t>http</a:t>
            </a:r>
            <a:r>
              <a:rPr lang="ru-RU" sz="2400" u="sng" dirty="0">
                <a:hlinkClick r:id="rId2"/>
              </a:rPr>
              <a:t>://</a:t>
            </a:r>
            <a:r>
              <a:rPr lang="en-US" sz="2400" u="sng" dirty="0" err="1">
                <a:hlinkClick r:id="rId2"/>
              </a:rPr>
              <a:t>habrahabr</a:t>
            </a:r>
            <a:r>
              <a:rPr lang="ru-RU" sz="2400" u="sng" dirty="0">
                <a:hlinkClick r:id="rId2"/>
              </a:rPr>
              <a:t>.</a:t>
            </a:r>
            <a:r>
              <a:rPr lang="en-US" sz="2400" u="sng" dirty="0" err="1">
                <a:hlinkClick r:id="rId2"/>
              </a:rPr>
              <a:t>ru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blogs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development</a:t>
            </a:r>
            <a:r>
              <a:rPr lang="ru-RU" sz="2400" u="sng" dirty="0">
                <a:hlinkClick r:id="rId2"/>
              </a:rPr>
              <a:t>_</a:t>
            </a:r>
            <a:r>
              <a:rPr lang="en-US" sz="2400" u="sng" dirty="0">
                <a:hlinkClick r:id="rId2"/>
              </a:rPr>
              <a:t>tools</a:t>
            </a:r>
            <a:r>
              <a:rPr lang="ru-RU" sz="2400" u="sng" dirty="0">
                <a:hlinkClick r:id="rId2"/>
              </a:rPr>
              <a:t>/118756/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8785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What about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your home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Пять критериев определения истинной цели:</a:t>
            </a:r>
          </a:p>
          <a:p>
            <a:r>
              <a:rPr lang="ru-RU" dirty="0" smtClean="0"/>
              <a:t>Чего </a:t>
            </a:r>
            <a:r>
              <a:rPr lang="ru-RU" dirty="0"/>
              <a:t>ты хочешь?</a:t>
            </a:r>
          </a:p>
          <a:p>
            <a:r>
              <a:rPr lang="ru-RU" dirty="0" smtClean="0"/>
              <a:t>Почему </a:t>
            </a:r>
            <a:r>
              <a:rPr lang="ru-RU" dirty="0"/>
              <a:t>для тебя это ценно? </a:t>
            </a:r>
            <a:r>
              <a:rPr lang="ru-RU" dirty="0" smtClean="0"/>
              <a:t>“</a:t>
            </a:r>
            <a:r>
              <a:rPr lang="ru-RU" dirty="0"/>
              <a:t>Зачем?”</a:t>
            </a:r>
          </a:p>
          <a:p>
            <a:r>
              <a:rPr lang="ru-RU" dirty="0" smtClean="0"/>
              <a:t>От </a:t>
            </a:r>
            <a:r>
              <a:rPr lang="ru-RU" dirty="0"/>
              <a:t>чего ты готов отказаться?</a:t>
            </a:r>
          </a:p>
          <a:p>
            <a:r>
              <a:rPr lang="ru-RU" dirty="0" smtClean="0"/>
              <a:t>Что </a:t>
            </a:r>
            <a:r>
              <a:rPr lang="ru-RU" dirty="0"/>
              <a:t>ты сделаешь для этого завтра?</a:t>
            </a:r>
          </a:p>
          <a:p>
            <a:r>
              <a:rPr lang="ru-RU" dirty="0" smtClean="0"/>
              <a:t>Как ты поймешь, что ты этого достиг?</a:t>
            </a:r>
            <a:endParaRPr lang="en-US" dirty="0" smtClean="0"/>
          </a:p>
          <a:p>
            <a:pPr lvl="1"/>
            <a:r>
              <a:rPr lang="ru-RU" dirty="0" smtClean="0"/>
              <a:t>Люди </a:t>
            </a:r>
            <a:r>
              <a:rPr lang="ru-RU" dirty="0"/>
              <a:t>устроены достаточно простым образом. То, что для них ВАЖНО, они делают. То, что НЕ ВАЖНО, не делают. Иногда люди говорят, что это важно, но этого не делают. </a:t>
            </a:r>
            <a:r>
              <a:rPr lang="ru-RU" dirty="0" smtClean="0"/>
              <a:t>Тогда для них это </a:t>
            </a:r>
            <a:r>
              <a:rPr lang="ru-RU" dirty="0"/>
              <a:t>ТЕОРЕТИЧЕСКИ ВАЖНО. А люди делают то, что для них ВАЖНО ПРАКТИЧЕСКИ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0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0127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 контроля версий проектов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C:\Users\jkad\Desktop\Trainings\Testing\Screen-shot-2009-12-24-at-11.32.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39" y="1371600"/>
            <a:ext cx="3285729" cy="43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04664"/>
            <a:ext cx="35396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Качество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architectural_crit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89602"/>
            <a:ext cx="5386814" cy="438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1110056"/>
            <a:ext cx="792088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Definition</a:t>
            </a:r>
            <a:r>
              <a:rPr lang="ru-RU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(Определение)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:</a:t>
            </a:r>
            <a:r>
              <a:rPr lang="en-US" b="1" dirty="0" smtClean="0"/>
              <a:t> </a:t>
            </a:r>
            <a:r>
              <a:rPr lang="ru-RU" dirty="0" smtClean="0"/>
              <a:t>степень, с которой компонент, система или процесс соответствует определенным требованиям и/или пользовательским ожиданиям</a:t>
            </a:r>
            <a:r>
              <a:rPr lang="en-US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29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397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Assurance. Quality Control. Software Testing.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1720" y="270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Testing</a:t>
            </a:r>
            <a:r>
              <a:rPr lang="ru-RU" dirty="0"/>
              <a:t> (тестирование) - это действия по проверке програмного продукта, прохождение </a:t>
            </a:r>
            <a:r>
              <a:rPr lang="ru-RU" dirty="0" smtClean="0"/>
              <a:t>тестовых сценариев </a:t>
            </a:r>
            <a:r>
              <a:rPr lang="ru-RU" dirty="0"/>
              <a:t>и локализация дефектов, минимальный необходимый уровень знаний и </a:t>
            </a:r>
            <a:r>
              <a:rPr lang="ru-RU" dirty="0" smtClean="0"/>
              <a:t>умений</a:t>
            </a:r>
          </a:p>
          <a:p>
            <a:r>
              <a:rPr lang="ru-RU" b="1" dirty="0"/>
              <a:t>QC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Quality Control, </a:t>
            </a:r>
            <a:r>
              <a:rPr lang="ru-RU" dirty="0" smtClean="0"/>
              <a:t>контроль </a:t>
            </a:r>
            <a:r>
              <a:rPr lang="ru-RU" dirty="0"/>
              <a:t>качества </a:t>
            </a:r>
            <a:r>
              <a:rPr lang="ru-RU" dirty="0" smtClean="0"/>
              <a:t>продукта) – действия, направленные на анализ </a:t>
            </a:r>
            <a:r>
              <a:rPr lang="ru-RU" dirty="0"/>
              <a:t>результатов </a:t>
            </a:r>
            <a:r>
              <a:rPr lang="ru-RU" dirty="0" smtClean="0"/>
              <a:t>тестирования</a:t>
            </a:r>
          </a:p>
          <a:p>
            <a:r>
              <a:rPr lang="ru-RU" b="1" dirty="0"/>
              <a:t>QA</a:t>
            </a:r>
            <a:r>
              <a:rPr lang="ru-RU" dirty="0"/>
              <a:t> (Quality Assurance, </a:t>
            </a:r>
            <a:r>
              <a:rPr lang="ru-RU" dirty="0" smtClean="0"/>
              <a:t>обеспечение </a:t>
            </a:r>
            <a:r>
              <a:rPr lang="ru-RU" dirty="0"/>
              <a:t>качества) - совокупность мероприятий, охватывающих все технологические этапы разработки, выпуска и эксплуатации </a:t>
            </a:r>
            <a:r>
              <a:rPr lang="ru-RU" dirty="0" smtClean="0"/>
              <a:t>ПО, </a:t>
            </a:r>
            <a:r>
              <a:rPr lang="ru-RU" dirty="0"/>
              <a:t>предпринимаемых на разных стадиях жизненного </a:t>
            </a:r>
            <a:r>
              <a:rPr lang="ru-RU" dirty="0" smtClean="0"/>
              <a:t>цикла, и направленные на обеспечение качества </a:t>
            </a:r>
            <a:r>
              <a:rPr lang="ru-RU" dirty="0"/>
              <a:t>выпускаемого продукта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3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397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Assurance. Quality Control. Software Testing.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1598612"/>
            <a:ext cx="6524163" cy="3354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2987824" y="2924944"/>
            <a:ext cx="4755540" cy="2028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4860032" y="3938972"/>
            <a:ext cx="2883332" cy="1014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274316" y="1674812"/>
            <a:ext cx="567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QA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3098023" y="2996952"/>
            <a:ext cx="577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QC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4860032" y="4005064"/>
            <a:ext cx="2075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Software Testing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1580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4981" y="1429018"/>
            <a:ext cx="441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Specialist (PDS)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68230" y="2291254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3081" y="2132856"/>
            <a:ext cx="469930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Analyst (BA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Marketing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spesialist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029544" y="293855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75656" y="278092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QA Engineers / Product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Testers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4980" y="3450434"/>
            <a:ext cx="6655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Designs and creates </a:t>
            </a:r>
            <a:r>
              <a:rPr lang="en-US" sz="1400" dirty="0" smtClean="0"/>
              <a:t>Test</a:t>
            </a:r>
            <a:r>
              <a:rPr lang="en-US" sz="1400" dirty="0"/>
              <a:t>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Executes </a:t>
            </a:r>
            <a:r>
              <a:rPr lang="en-US" sz="1400" dirty="0"/>
              <a:t>Test </a:t>
            </a:r>
            <a:r>
              <a:rPr lang="en-US" sz="1400" dirty="0" smtClean="0"/>
              <a:t>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Maintains </a:t>
            </a:r>
            <a:r>
              <a:rPr lang="en-US" sz="1400" dirty="0"/>
              <a:t>testing environments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Functional, System, and </a:t>
            </a:r>
            <a:r>
              <a:rPr lang="en-US" sz="1400" dirty="0" smtClean="0"/>
              <a:t>Installation Testing </a:t>
            </a:r>
            <a:r>
              <a:rPr lang="en-US" sz="1400" dirty="0"/>
              <a:t>across new and existing applications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Streamlines and enhances the testing lifecycle to ensure test planning, execution, and reporting is effective, efficient, standardized, coordinated, and integrated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Maintains all types of testing documentation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25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3" grpId="0"/>
      <p:bldP spid="13" grpId="0" animBg="1"/>
      <p:bldP spid="1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1580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18" name="Chevron 17"/>
          <p:cNvSpPr/>
          <p:nvPr/>
        </p:nvSpPr>
        <p:spPr>
          <a:xfrm>
            <a:off x="1068230" y="1355151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043608" y="3458107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206" y="3287995"/>
            <a:ext cx="2460354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Management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3081" y="1196752"/>
            <a:ext cx="2371483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Testing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3081" y="1703044"/>
            <a:ext cx="61097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and monitors QC testing project plan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Monitors </a:t>
            </a:r>
            <a:r>
              <a:rPr lang="en-US" sz="1400" dirty="0"/>
              <a:t>all testing activities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Requests creation of the environments for testing and verifies </a:t>
            </a:r>
            <a:r>
              <a:rPr lang="en-US" sz="1400" dirty="0" smtClean="0"/>
              <a:t>the SW installation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tasks for all testing activities (creating Test Cases, running Test Cases)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Test Sets </a:t>
            </a:r>
            <a:r>
              <a:rPr lang="en-US" sz="1400" dirty="0" smtClean="0"/>
              <a:t>for </a:t>
            </a:r>
            <a:r>
              <a:rPr lang="en-US" sz="1400" dirty="0"/>
              <a:t>testing activities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Produces </a:t>
            </a:r>
            <a:r>
              <a:rPr lang="en-US" sz="1400" dirty="0"/>
              <a:t>and verifies Testing Summary Report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1483080" y="3797710"/>
            <a:ext cx="5825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new functionalities of a product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requirements and functional specifications for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and signs Test Plan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and approves Test Cases and </a:t>
            </a:r>
            <a:r>
              <a:rPr lang="en-US" sz="1400" dirty="0" smtClean="0"/>
              <a:t>Test </a:t>
            </a:r>
            <a:r>
              <a:rPr lang="en-US" sz="1400" dirty="0"/>
              <a:t>Sets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Verifies </a:t>
            </a:r>
            <a:r>
              <a:rPr lang="en-US" sz="1400" dirty="0"/>
              <a:t>criticality of defects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Exploratory Testing and System Testing as appropriate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Recommends corrective actions and follow-up on testing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final review and signs off on all system Testing Summary Reports</a:t>
            </a:r>
          </a:p>
        </p:txBody>
      </p:sp>
    </p:spTree>
    <p:extLst>
      <p:ext uri="{BB962C8B-B14F-4D97-AF65-F5344CB8AC3E}">
        <p14:creationId xmlns:p14="http://schemas.microsoft.com/office/powerpoint/2010/main" val="40283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04800" y="369567"/>
            <a:ext cx="28775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work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2337" y="533400"/>
            <a:ext cx="1905000" cy="3812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Change Code Request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50139" y="1143000"/>
            <a:ext cx="1917198" cy="38072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Validating (BA, PDS)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62337" y="1752877"/>
            <a:ext cx="1905000" cy="533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Creating functional requirements (BA)</a:t>
            </a:r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3571874" y="2522460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Implementing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(Developers)</a:t>
            </a: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3487576" y="3200677"/>
            <a:ext cx="1854518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development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Q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3" name="AutoShape 34"/>
          <p:cNvSpPr>
            <a:spLocks noChangeArrowheads="1"/>
          </p:cNvSpPr>
          <p:nvPr/>
        </p:nvSpPr>
        <p:spPr bwMode="auto">
          <a:xfrm>
            <a:off x="3188514" y="3962400"/>
            <a:ext cx="2452641" cy="633458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review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(BA)</a:t>
            </a:r>
          </a:p>
        </p:txBody>
      </p:sp>
      <p:sp>
        <p:nvSpPr>
          <p:cNvPr id="44" name="AutoShape 35"/>
          <p:cNvSpPr>
            <a:spLocks noChangeArrowheads="1"/>
          </p:cNvSpPr>
          <p:nvPr/>
        </p:nvSpPr>
        <p:spPr bwMode="auto">
          <a:xfrm>
            <a:off x="3557587" y="4914901"/>
            <a:ext cx="1714500" cy="609600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QC)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5" name="AutoShape 36"/>
          <p:cNvSpPr>
            <a:spLocks noChangeArrowheads="1"/>
          </p:cNvSpPr>
          <p:nvPr/>
        </p:nvSpPr>
        <p:spPr bwMode="auto">
          <a:xfrm>
            <a:off x="3152834" y="5715000"/>
            <a:ext cx="2524005" cy="800099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Presentation to clients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(BA)</a:t>
            </a:r>
          </a:p>
        </p:txBody>
      </p:sp>
      <p:sp>
        <p:nvSpPr>
          <p:cNvPr id="46" name="Rectangle 37"/>
          <p:cNvSpPr>
            <a:spLocks noChangeArrowheads="1"/>
          </p:cNvSpPr>
          <p:nvPr/>
        </p:nvSpPr>
        <p:spPr bwMode="auto">
          <a:xfrm>
            <a:off x="6156176" y="6115049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Closed</a:t>
            </a:r>
          </a:p>
        </p:txBody>
      </p:sp>
      <p:cxnSp>
        <p:nvCxnSpPr>
          <p:cNvPr id="48" name="Straight Arrow Connector 47"/>
          <p:cNvCxnSpPr>
            <a:stCxn id="38" idx="2"/>
            <a:endCxn id="39" idx="0"/>
          </p:cNvCxnSpPr>
          <p:nvPr/>
        </p:nvCxnSpPr>
        <p:spPr>
          <a:xfrm flipH="1">
            <a:off x="4408738" y="914676"/>
            <a:ext cx="6099" cy="22832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>
            <a:stCxn id="39" idx="2"/>
            <a:endCxn id="40" idx="0"/>
          </p:cNvCxnSpPr>
          <p:nvPr/>
        </p:nvCxnSpPr>
        <p:spPr>
          <a:xfrm>
            <a:off x="4408738" y="1523723"/>
            <a:ext cx="6099" cy="22915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2" name="Straight Arrow Connector 51"/>
          <p:cNvCxnSpPr>
            <a:stCxn id="40" idx="2"/>
            <a:endCxn id="41" idx="0"/>
          </p:cNvCxnSpPr>
          <p:nvPr/>
        </p:nvCxnSpPr>
        <p:spPr>
          <a:xfrm>
            <a:off x="4414837" y="2286277"/>
            <a:ext cx="0" cy="2361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41" idx="2"/>
            <a:endCxn id="42" idx="0"/>
          </p:cNvCxnSpPr>
          <p:nvPr/>
        </p:nvCxnSpPr>
        <p:spPr>
          <a:xfrm flipH="1">
            <a:off x="4414835" y="2979660"/>
            <a:ext cx="2" cy="2210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6" name="Straight Arrow Connector 55"/>
          <p:cNvCxnSpPr>
            <a:stCxn id="42" idx="2"/>
            <a:endCxn id="43" idx="0"/>
          </p:cNvCxnSpPr>
          <p:nvPr/>
        </p:nvCxnSpPr>
        <p:spPr>
          <a:xfrm>
            <a:off x="4414835" y="3657877"/>
            <a:ext cx="0" cy="30452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>
            <a:stCxn id="43" idx="2"/>
            <a:endCxn id="44" idx="0"/>
          </p:cNvCxnSpPr>
          <p:nvPr/>
        </p:nvCxnSpPr>
        <p:spPr>
          <a:xfrm>
            <a:off x="4414835" y="4595858"/>
            <a:ext cx="2" cy="3190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>
            <a:stCxn id="44" idx="2"/>
            <a:endCxn id="45" idx="0"/>
          </p:cNvCxnSpPr>
          <p:nvPr/>
        </p:nvCxnSpPr>
        <p:spPr>
          <a:xfrm>
            <a:off x="4414837" y="5524501"/>
            <a:ext cx="0" cy="1904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Elbow Connector 65"/>
          <p:cNvCxnSpPr>
            <a:stCxn id="45" idx="2"/>
            <a:endCxn id="46" idx="1"/>
          </p:cNvCxnSpPr>
          <p:nvPr/>
        </p:nvCxnSpPr>
        <p:spPr>
          <a:xfrm rot="5400000" flipH="1" flipV="1">
            <a:off x="5199781" y="5558704"/>
            <a:ext cx="171450" cy="1741339"/>
          </a:xfrm>
          <a:prstGeom prst="bentConnector4">
            <a:avLst>
              <a:gd name="adj1" fmla="val -47509"/>
              <a:gd name="adj2" fmla="val 8623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0" name="Elbow Connector 69"/>
          <p:cNvCxnSpPr>
            <a:stCxn id="43" idx="3"/>
            <a:endCxn id="42" idx="3"/>
          </p:cNvCxnSpPr>
          <p:nvPr/>
        </p:nvCxnSpPr>
        <p:spPr>
          <a:xfrm flipH="1" flipV="1">
            <a:off x="5342094" y="3429277"/>
            <a:ext cx="299061" cy="849852"/>
          </a:xfrm>
          <a:prstGeom prst="bentConnector3">
            <a:avLst>
              <a:gd name="adj1" fmla="val -7643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Elbow Connector 71"/>
          <p:cNvCxnSpPr>
            <a:stCxn id="44" idx="3"/>
            <a:endCxn id="41" idx="3"/>
          </p:cNvCxnSpPr>
          <p:nvPr/>
        </p:nvCxnSpPr>
        <p:spPr>
          <a:xfrm flipH="1" flipV="1">
            <a:off x="5257799" y="2751060"/>
            <a:ext cx="14288" cy="2468641"/>
          </a:xfrm>
          <a:prstGeom prst="bentConnector3">
            <a:avLst>
              <a:gd name="adj1" fmla="val -4023152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Elbow Connector 74"/>
          <p:cNvCxnSpPr>
            <a:stCxn id="45" idx="3"/>
            <a:endCxn id="40" idx="3"/>
          </p:cNvCxnSpPr>
          <p:nvPr/>
        </p:nvCxnSpPr>
        <p:spPr>
          <a:xfrm flipH="1" flipV="1">
            <a:off x="5367337" y="2019577"/>
            <a:ext cx="309502" cy="4095473"/>
          </a:xfrm>
          <a:prstGeom prst="bentConnector3">
            <a:avLst>
              <a:gd name="adj1" fmla="val -7386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31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8864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C:\Users\jkad\Desktop\Trainings\SoftReports\Pictures\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46641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43605" y="4034197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8. Describe testing work process.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5646" y="2710679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Describe the difference between Testing, QA and QC functions.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5622" y="3140968"/>
            <a:ext cx="770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6. How do you understand an axiom “Testing can’t show that bugs don’t exist”?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25623" y="844019"/>
            <a:ext cx="636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What is Software Testing? </a:t>
            </a:r>
            <a:endParaRPr lang="en-US" dirty="0"/>
          </a:p>
        </p:txBody>
      </p:sp>
      <p:sp>
        <p:nvSpPr>
          <p:cNvPr id="13" name="Rectangle 11"/>
          <p:cNvSpPr/>
          <p:nvPr/>
        </p:nvSpPr>
        <p:spPr>
          <a:xfrm>
            <a:off x="844399" y="3573016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7. Describe the roles of team members that take part in testing process.</a:t>
            </a:r>
            <a:endParaRPr lang="en-US" dirty="0"/>
          </a:p>
        </p:txBody>
      </p:sp>
      <p:sp>
        <p:nvSpPr>
          <p:cNvPr id="14" name="Rectangle 11"/>
          <p:cNvSpPr/>
          <p:nvPr/>
        </p:nvSpPr>
        <p:spPr>
          <a:xfrm>
            <a:off x="825623" y="1313051"/>
            <a:ext cx="3890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Name the main testing axioms.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94" y="1817107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 What is quality? Please, describe the main aspects of quality.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646" y="2249155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Please, describe the Reliability as an aspect of quality.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3605" y="4466245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9. What types of Software Architecture do you know?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6093" y="4898293"/>
            <a:ext cx="5845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10. True </a:t>
            </a:r>
            <a:r>
              <a:rPr lang="en-US" b="1" dirty="0"/>
              <a:t>or False: The test team is responsible for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7" grpId="0"/>
      <p:bldP spid="13" grpId="0"/>
      <p:bldP spid="14" grpId="0"/>
      <p:bldP spid="8" grpId="0"/>
      <p:bldP spid="15" grpId="0"/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7016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 and Outputs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295400" y="2133600"/>
            <a:ext cx="1123987" cy="2423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95400" y="3018408"/>
            <a:ext cx="1123987" cy="2423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95400" y="3910058"/>
            <a:ext cx="1123987" cy="24881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629400" y="2436495"/>
            <a:ext cx="1283208" cy="3634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4715" y="135413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Inputs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1354130"/>
            <a:ext cx="1135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Outputs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629400" y="3795403"/>
            <a:ext cx="1283208" cy="3634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kad\Desktop\Trainings\Testing\pics\so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10053"/>
            <a:ext cx="2754431" cy="261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7016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 and Outputs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32256" y="1371600"/>
            <a:ext cx="441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Interface (UI)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 Interface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 Protocol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System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State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Events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990" y="25908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124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68012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39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9616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Operating System (OS)?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79848" y="170080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556792"/>
            <a:ext cx="60486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Комплекс программ (программная оболочка), осуществляющий взаимодействие компьютерного оборудования (</a:t>
            </a:r>
            <a:r>
              <a:rPr lang="en-US" sz="2800" dirty="0" smtClean="0"/>
              <a:t>hardware</a:t>
            </a:r>
            <a:r>
              <a:rPr lang="ru-RU" sz="2800" dirty="0" smtClean="0"/>
              <a:t>) с внешним миром (прикладные программы</a:t>
            </a:r>
            <a:r>
              <a:rPr lang="en-US" sz="2800" dirty="0" smtClean="0"/>
              <a:t> (software)</a:t>
            </a:r>
            <a:r>
              <a:rPr lang="ru-RU" sz="2800" dirty="0" smtClean="0"/>
              <a:t>, пользователь и т.п.) посредством предоставляемых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3839620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2379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виды ОС вы знаете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794" y="2540999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345305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75202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5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248" y="1446684"/>
            <a:ext cx="77113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Однозадачные</a:t>
            </a:r>
            <a:r>
              <a:rPr lang="en-US" sz="2800" dirty="0" smtClean="0"/>
              <a:t> - </a:t>
            </a:r>
            <a:r>
              <a:rPr lang="ru-RU" sz="2800" dirty="0" smtClean="0"/>
              <a:t>Многозадачные</a:t>
            </a:r>
            <a:endParaRPr lang="en-US" sz="2800" dirty="0" smtClean="0"/>
          </a:p>
          <a:p>
            <a:r>
              <a:rPr lang="ru-RU" sz="2800" dirty="0"/>
              <a:t>Пользовательские </a:t>
            </a:r>
            <a:r>
              <a:rPr lang="ru-RU" sz="2800" dirty="0" smtClean="0"/>
              <a:t>– Серверные</a:t>
            </a:r>
          </a:p>
          <a:p>
            <a:r>
              <a:rPr lang="ru-RU" sz="2800" dirty="0" smtClean="0"/>
              <a:t>	(Клиентские, имеющие </a:t>
            </a:r>
            <a:r>
              <a:rPr lang="en-US" sz="2800" dirty="0" smtClean="0"/>
              <a:t>UI</a:t>
            </a:r>
            <a:r>
              <a:rPr lang="ru-RU" sz="2800" dirty="0"/>
              <a:t> </a:t>
            </a:r>
            <a:r>
              <a:rPr lang="ru-RU" sz="2800" dirty="0" smtClean="0"/>
              <a:t>-</a:t>
            </a:r>
          </a:p>
          <a:p>
            <a:r>
              <a:rPr lang="ru-RU" sz="2800" dirty="0"/>
              <a:t>	 </a:t>
            </a:r>
            <a:r>
              <a:rPr lang="ru-RU" sz="2800" dirty="0" smtClean="0"/>
              <a:t>Командные, не </a:t>
            </a:r>
            <a:r>
              <a:rPr lang="ru-RU" sz="2800" dirty="0"/>
              <a:t>имеющие </a:t>
            </a:r>
            <a:r>
              <a:rPr lang="en-US" sz="2800" dirty="0" smtClean="0"/>
              <a:t>UI</a:t>
            </a:r>
            <a:r>
              <a:rPr lang="ru-RU" sz="2800" dirty="0" smtClean="0"/>
              <a:t>)</a:t>
            </a:r>
          </a:p>
          <a:p>
            <a:r>
              <a:rPr lang="ru-RU" sz="2800" dirty="0" smtClean="0"/>
              <a:t>Однопользовательские – многопользовательские</a:t>
            </a:r>
          </a:p>
          <a:p>
            <a:r>
              <a:rPr lang="ru-RU" sz="2800" dirty="0" smtClean="0"/>
              <a:t>Открытые – Закрытые</a:t>
            </a:r>
          </a:p>
          <a:p>
            <a:r>
              <a:rPr lang="ru-RU" sz="2800" dirty="0" smtClean="0"/>
              <a:t>Платные – Бесплатные</a:t>
            </a:r>
          </a:p>
          <a:p>
            <a:r>
              <a:rPr lang="ru-RU" sz="2800" dirty="0" smtClean="0"/>
              <a:t>16-, 32-, 64- разрядные</a:t>
            </a:r>
          </a:p>
        </p:txBody>
      </p:sp>
      <p:sp>
        <p:nvSpPr>
          <p:cNvPr id="11" name="Chevron 10"/>
          <p:cNvSpPr/>
          <p:nvPr/>
        </p:nvSpPr>
        <p:spPr>
          <a:xfrm>
            <a:off x="1078321" y="4573437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79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1318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ОС вы знаете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93540" y="1359818"/>
            <a:ext cx="4419600" cy="327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Windows /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MS-Dos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Unix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</a:p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iOS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NetWare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990" y="25908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124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68012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97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6213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виды программ вы знаете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258" y="1268760"/>
            <a:ext cx="6148056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Desktop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Console application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GUI (Window) application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Web application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 application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2858" y="164785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827312" y="2486025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827116" y="3322022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827116" y="413968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57794" y="495829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5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94512"/>
            <a:ext cx="5755928" cy="4078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66213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виды программ вы знаете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86" y="3670594"/>
            <a:ext cx="3883894" cy="25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82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851</Words>
  <Application>Microsoft Office PowerPoint</Application>
  <PresentationFormat>On-screen Show (4:3)</PresentationFormat>
  <Paragraphs>146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What about your home task?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Alexander Vedmed'</cp:lastModifiedBy>
  <cp:revision>274</cp:revision>
  <dcterms:created xsi:type="dcterms:W3CDTF">2006-08-16T00:00:00Z</dcterms:created>
  <dcterms:modified xsi:type="dcterms:W3CDTF">2014-11-27T15:42:24Z</dcterms:modified>
</cp:coreProperties>
</file>