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80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281" r:id="rId11"/>
    <p:sldId id="297" r:id="rId12"/>
    <p:sldId id="265" r:id="rId13"/>
    <p:sldId id="285" r:id="rId14"/>
    <p:sldId id="274" r:id="rId15"/>
    <p:sldId id="275" r:id="rId16"/>
    <p:sldId id="276" r:id="rId17"/>
    <p:sldId id="277" r:id="rId18"/>
    <p:sldId id="299" r:id="rId19"/>
    <p:sldId id="282" r:id="rId20"/>
    <p:sldId id="298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8041" autoAdjust="0"/>
  </p:normalViewPr>
  <p:slideViewPr>
    <p:cSldViewPr>
      <p:cViewPr varScale="1">
        <p:scale>
          <a:sx n="90" d="100"/>
          <a:sy n="90" d="100"/>
        </p:scale>
        <p:origin x="-148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Аннотация: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Книга именитых специалистов в области разработки программного обеспечения посвящена одному из наиболее важных и нетривиальных аспектов в рамках процесса создания сложных программных систем. Книгу отличает, прежде всего, привязка к условиям реального мира на примерах известных компаний-разработчиков, находящихся в Силиконовой долине. Подробно рассматривается широкий спектр вопросов: от организации процесса тестирования до собственно текстирования проекта, кода, документации и т.д.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Для специалистов в области разработки программного обеспечения.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F1EF9DB7-A8D6-420F-90AC-507EB40BB157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6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Этот курс лекций создан для тех, кто хочет обучиться тестированию, получить работу тестировщика в российской или западной интернет-компании, понять, как вести себя в корпоративном окружении, и добиться профессионального и личностного роста. Он будет интересен и участникам процесса разработки программного обеспечения, рекрутерам, людям, связанным с интернетом или пишущим о нем, и просто всем желающим понять кухню интернет-стартапов.</a:t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Книга целиком базируется на личном опыте освоения - с нуля - профессии тестировщика и многолетней работы автора в этом качестве в интернет-компаниях США. 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B890E89-E379-43B9-9B95-7C3637305079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Жесткая и серьезная конкуренция на рынке готового программного обеспечения (ПО) заставляет искать способы, целью которых является как минимизация сроков разработки новых продуктов, так и повышение их надежности. Как известно, высокое качество и надежность гарантирует адекватно выполненное тестирование. Технология быстрого тестирования находит `золотую середину` между соблюдением сроков и гарантией высокого качества. Описанию этой технологии и посвящена книга. Книга написана с учетом громадного опыта работы авторов в области тестирования ПО. Она окажет несомненную пользу всем специалистам, которые работают как в крупных, так и в небольших организациях, занимающихся созданием ПО.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E22260F-4224-4F86-BDBC-346C63322726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3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От издателя: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Тестирование является ключевым компонентом гибкой разработки. Широкое внедрение гибких методов привело к необходимости помещения в центр внимания приемов эффективного тестирования, а гибкие проекты существенно трансформировали роль тестировщиков ПО. Тем не менее, большинство функций </a:t>
            </a:r>
            <a:r>
              <a:rPr lang="ru-RU" dirty="0" err="1" smtClean="0"/>
              <a:t>тестировщика</a:t>
            </a:r>
            <a:r>
              <a:rPr lang="ru-RU" dirty="0" smtClean="0"/>
              <a:t> остается в значительной степени недопонятыми. В чем же состоит истинная роль </a:t>
            </a:r>
            <a:r>
              <a:rPr lang="ru-RU" dirty="0" err="1" smtClean="0"/>
              <a:t>тестировщика</a:t>
            </a:r>
            <a:r>
              <a:rPr lang="ru-RU" dirty="0" smtClean="0"/>
              <a:t>? Нужны ли гибким командам члены, разбирающиеся в вопросах контроля качества? Что на самом деле означает должность "гибкий </a:t>
            </a:r>
            <a:r>
              <a:rPr lang="ru-RU" dirty="0" err="1" smtClean="0"/>
              <a:t>тестировщик</a:t>
            </a:r>
            <a:r>
              <a:rPr lang="ru-RU" dirty="0" smtClean="0"/>
              <a:t>"?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Двое из наиболее опытных в области гибкого тестирования практиков и консультантов, </a:t>
            </a:r>
            <a:r>
              <a:rPr lang="ru-RU" dirty="0" err="1" smtClean="0"/>
              <a:t>Лайза</a:t>
            </a:r>
            <a:r>
              <a:rPr lang="ru-RU" dirty="0" smtClean="0"/>
              <a:t> </a:t>
            </a:r>
            <a:r>
              <a:rPr lang="ru-RU" dirty="0" err="1" smtClean="0"/>
              <a:t>Криспин</a:t>
            </a:r>
            <a:r>
              <a:rPr lang="ru-RU" dirty="0" smtClean="0"/>
              <a:t> и Джанет Грегори, объединились в команду, чтобы предоставить окончательные ответы на эти и многие другие вопросы. В настоящей книге они дают определение гибкого тестирования и показывают роль тестировщиков в реальных гибких командах. Вы узнаете, как использовать квадранты гибкого тестирования для идентификации потребностей в тестировании, требований к </a:t>
            </a:r>
            <a:r>
              <a:rPr lang="ru-RU" dirty="0" err="1" smtClean="0"/>
              <a:t>тестировщикам</a:t>
            </a:r>
            <a:r>
              <a:rPr lang="ru-RU" dirty="0" smtClean="0"/>
              <a:t> и набору инструментальных средств, который поможет проводить тестирование наиболее эффективно. В книге описана итерация гибкой разработки программного обеспечения с точки зрения </a:t>
            </a:r>
            <a:r>
              <a:rPr lang="ru-RU" dirty="0" err="1" smtClean="0"/>
              <a:t>тестировщика</a:t>
            </a:r>
            <a:r>
              <a:rPr lang="ru-RU" dirty="0" smtClean="0"/>
              <a:t>, а также объясняются семь ключевых факторов успеха гибкого тестирования.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В этой книге описаны следующие темы.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вовлечь тестировщиков в процесс гибкой разработки ПО;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Какое место в гибкой команде занимают </a:t>
            </a:r>
            <a:r>
              <a:rPr lang="ru-RU" dirty="0" err="1" smtClean="0"/>
              <a:t>тестировщики</a:t>
            </a:r>
            <a:r>
              <a:rPr lang="ru-RU" dirty="0" smtClean="0"/>
              <a:t> и менеджеры по контролю качества;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определить нужный момент для найма гибкого </a:t>
            </a:r>
            <a:r>
              <a:rPr lang="ru-RU" dirty="0" err="1" smtClean="0"/>
              <a:t>тестировщика</a:t>
            </a:r>
            <a:r>
              <a:rPr lang="ru-RU" dirty="0" smtClean="0"/>
              <a:t>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совершить переход от традиционной циклической к гибкой разработке;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обеспечить полное выполнение всех действий по тестированию в течение коротких итераций;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использовать тесты для успешного управления процессом разработки.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Эта книга предназначена для гибких тестировщиков, гибких команд, их менеджеров и заказчиков.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F2AC35E-BF0D-4C87-B79B-0E838A84101B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2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Аннотация к книге: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err="1" smtClean="0"/>
              <a:t>Фаззинг</a:t>
            </a:r>
            <a:r>
              <a:rPr lang="ru-RU" dirty="0" smtClean="0"/>
              <a:t> - это процесс отсылки намеренно некорректных данных в исследуемый объект с целью вызвать ситуацию сбоя или ошибку. Настоящих правил </a:t>
            </a:r>
            <a:r>
              <a:rPr lang="ru-RU" dirty="0" err="1" smtClean="0"/>
              <a:t>фаззинга</a:t>
            </a:r>
            <a:r>
              <a:rPr lang="ru-RU" dirty="0" smtClean="0"/>
              <a:t> нет. Это такая технология, при которой успех измеряется исключительно результатами теста. Для любого отдельно взятого продукта количество вводимых данных может быть бесконечным. </a:t>
            </a:r>
            <a:r>
              <a:rPr lang="ru-RU" dirty="0" err="1" smtClean="0"/>
              <a:t>Фаззинг</a:t>
            </a:r>
            <a:r>
              <a:rPr lang="ru-RU" dirty="0" smtClean="0"/>
              <a:t> - это процесс предсказания, какие типы программных ошибок могут оказаться в продукте, какие именно значения ввода вызовут эти ошибки. Таким образом, </a:t>
            </a:r>
            <a:r>
              <a:rPr lang="ru-RU" dirty="0" err="1" smtClean="0"/>
              <a:t>фаззинг</a:t>
            </a:r>
            <a:r>
              <a:rPr lang="ru-RU" dirty="0" smtClean="0"/>
              <a:t> - это более искусство, чем наука.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Настоящая книга - первая попытка отдать должное </a:t>
            </a:r>
            <a:r>
              <a:rPr lang="ru-RU" dirty="0" err="1" smtClean="0"/>
              <a:t>фаззингу</a:t>
            </a:r>
            <a:r>
              <a:rPr lang="ru-RU" dirty="0" smtClean="0"/>
              <a:t> как технологии. Знаний, которые даются в книге, достаточно для того, чтобы начать подвергать </a:t>
            </a:r>
            <a:r>
              <a:rPr lang="ru-RU" dirty="0" err="1" smtClean="0"/>
              <a:t>фаззингу</a:t>
            </a:r>
            <a:r>
              <a:rPr lang="ru-RU" dirty="0" smtClean="0"/>
              <a:t> новые продукты и строить собственные эффективные </a:t>
            </a:r>
            <a:r>
              <a:rPr lang="ru-RU" dirty="0" err="1" smtClean="0"/>
              <a:t>фаззеры</a:t>
            </a:r>
            <a:r>
              <a:rPr lang="ru-RU" dirty="0" smtClean="0"/>
              <a:t>. Ключ к эффективному </a:t>
            </a:r>
            <a:r>
              <a:rPr lang="ru-RU" dirty="0" err="1" smtClean="0"/>
              <a:t>фаззингу</a:t>
            </a:r>
            <a:r>
              <a:rPr lang="ru-RU" dirty="0" smtClean="0"/>
              <a:t> состоит в знании того, какие данные и для каких продуктов нужно использовать и какие инструменты необходимы для управления процессом </a:t>
            </a:r>
            <a:r>
              <a:rPr lang="ru-RU" dirty="0" err="1" smtClean="0"/>
              <a:t>фаззинга</a:t>
            </a:r>
            <a:r>
              <a:rPr lang="ru-RU" dirty="0" smtClean="0"/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Книга представляет интерес для обширной аудитории: как для тех читателей, которым ничего не известно о </a:t>
            </a:r>
            <a:r>
              <a:rPr lang="ru-RU" dirty="0" err="1" smtClean="0"/>
              <a:t>фаззинге</a:t>
            </a:r>
            <a:r>
              <a:rPr lang="ru-RU" dirty="0" smtClean="0"/>
              <a:t>, так и для тех, кто уже имеет существенный опыт.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Об авторах:</a:t>
            </a:r>
            <a:endParaRPr lang="ru-RU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Майкл </a:t>
            </a:r>
            <a:r>
              <a:rPr lang="ru-RU" b="1" dirty="0" err="1" smtClean="0"/>
              <a:t>Саттон</a:t>
            </a:r>
            <a:r>
              <a:rPr lang="ru-RU" dirty="0" smtClean="0"/>
              <a:t> отвечает в SPI </a:t>
            </a:r>
            <a:r>
              <a:rPr lang="ru-RU" dirty="0" err="1" smtClean="0"/>
              <a:t>Dynamics</a:t>
            </a:r>
            <a:r>
              <a:rPr lang="ru-RU" dirty="0" smtClean="0"/>
              <a:t> за безопасность: обнаружение, </a:t>
            </a:r>
            <a:r>
              <a:rPr lang="ru-RU" b="1" dirty="0" smtClean="0"/>
              <a:t>исследование</a:t>
            </a:r>
            <a:r>
              <a:rPr lang="ru-RU" dirty="0" smtClean="0"/>
              <a:t> и обработку проблем, возникающих в индустрии безопасности веб-приложений. Он часто выступает на крупнейших конференциях по безопасности, является автором многих статей, его часто цитируют в прессе по различным связанным с безопасностью поводам. Также Майкл - член Консорциума по безопасности веб-приложений (WASC), где он руководит проектом статистики безопасности веб-приложений.</a:t>
            </a:r>
            <a:br>
              <a:rPr lang="ru-RU" dirty="0" smtClean="0"/>
            </a:br>
            <a:r>
              <a:rPr lang="ru-RU" dirty="0" smtClean="0"/>
              <a:t>До перехода в SPI </a:t>
            </a:r>
            <a:r>
              <a:rPr lang="ru-RU" dirty="0" err="1" smtClean="0"/>
              <a:t>Dynamics</a:t>
            </a:r>
            <a:r>
              <a:rPr lang="ru-RU" dirty="0" smtClean="0"/>
              <a:t> Майкл был директором в </a:t>
            </a:r>
            <a:r>
              <a:rPr lang="ru-RU" dirty="0" err="1" smtClean="0"/>
              <a:t>iDefense</a:t>
            </a:r>
            <a:r>
              <a:rPr lang="ru-RU" dirty="0" smtClean="0"/>
              <a:t>/</a:t>
            </a:r>
            <a:r>
              <a:rPr lang="ru-RU" dirty="0" err="1" smtClean="0"/>
              <a:t>VeriSign</a:t>
            </a:r>
            <a:r>
              <a:rPr lang="ru-RU" dirty="0" smtClean="0"/>
              <a:t>, где возглавлял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, коллектив исследователей мирового класса, занимавшихся обнаружением и исследованием изъянов в безопасности. Майкл также основал семинар "Совещательный орган по безопасности информационных сетей" (ISAAS) на Бермудах для компании </a:t>
            </a:r>
            <a:r>
              <a:rPr lang="ru-RU" dirty="0" err="1" smtClean="0"/>
              <a:t>Ernst</a:t>
            </a:r>
            <a:r>
              <a:rPr lang="ru-RU" dirty="0" smtClean="0"/>
              <a:t> &amp; </a:t>
            </a:r>
            <a:r>
              <a:rPr lang="ru-RU" dirty="0" err="1" smtClean="0"/>
              <a:t>Young</a:t>
            </a:r>
            <a:r>
              <a:rPr lang="ru-RU" dirty="0" smtClean="0"/>
              <a:t>. Он имеет степени университета Альберта и университета Джорджа Вашингтона.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Адам Грин</a:t>
            </a:r>
            <a:r>
              <a:rPr lang="ru-RU" dirty="0" smtClean="0"/>
              <a:t> - инженер в крупной нью-йоркской компании, специализирующейся на финансовых новостях. Ранее он работал инженером в </a:t>
            </a:r>
            <a:r>
              <a:rPr lang="ru-RU" dirty="0" err="1" smtClean="0"/>
              <a:t>iDefense</a:t>
            </a:r>
            <a:r>
              <a:rPr lang="ru-RU" dirty="0" smtClean="0"/>
              <a:t>, информационной компании из </a:t>
            </a:r>
            <a:r>
              <a:rPr lang="ru-RU" dirty="0" err="1" smtClean="0"/>
              <a:t>Рестона</a:t>
            </a:r>
            <a:r>
              <a:rPr lang="ru-RU" dirty="0" smtClean="0"/>
              <a:t>, штат Виргиния. Его научные интересы в компьютерной безопасности лежат в основном в области надежных методов эксплуатации, </a:t>
            </a:r>
            <a:r>
              <a:rPr lang="ru-RU" dirty="0" err="1" smtClean="0"/>
              <a:t>фаззинга</a:t>
            </a:r>
            <a:r>
              <a:rPr lang="ru-RU" dirty="0" smtClean="0"/>
              <a:t> и аудита, а также разработки </a:t>
            </a:r>
            <a:r>
              <a:rPr lang="ru-RU" dirty="0" err="1" smtClean="0"/>
              <a:t>эксплойтов</a:t>
            </a:r>
            <a:r>
              <a:rPr lang="ru-RU" dirty="0" smtClean="0"/>
              <a:t> для работающих на UNIX-системах.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err="1" smtClean="0"/>
              <a:t>Педрам</a:t>
            </a:r>
            <a:r>
              <a:rPr lang="ru-RU" b="1" dirty="0" smtClean="0"/>
              <a:t> </a:t>
            </a:r>
            <a:r>
              <a:rPr lang="ru-RU" b="1" dirty="0" err="1" smtClean="0"/>
              <a:t>Амини</a:t>
            </a:r>
            <a:r>
              <a:rPr lang="ru-RU" dirty="0" smtClean="0"/>
              <a:t> возглавляет отдел исследования и определения безопасности продукта в </a:t>
            </a:r>
            <a:r>
              <a:rPr lang="ru-RU" dirty="0" err="1" smtClean="0"/>
              <a:t>TippingPoint</a:t>
            </a:r>
            <a:r>
              <a:rPr lang="ru-RU" dirty="0" smtClean="0"/>
              <a:t>. Ранее был заместителем директора и одним из отцов-основателей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. Несмотря на множество звучных титулов много времени уделяет обычному реинжинирингу: разрабатывает автоматизированные инструменты, плагины и скрипты. Среди самых последних его проектов - структура реинжиниринга </a:t>
            </a:r>
            <a:r>
              <a:rPr lang="ru-RU" dirty="0" err="1" smtClean="0"/>
              <a:t>PaiMei</a:t>
            </a:r>
            <a:r>
              <a:rPr lang="ru-RU" dirty="0" smtClean="0"/>
              <a:t> и структура </a:t>
            </a:r>
            <a:r>
              <a:rPr lang="ru-RU" dirty="0" err="1" smtClean="0"/>
              <a:t>фаззинга</a:t>
            </a:r>
            <a:r>
              <a:rPr lang="ru-RU" dirty="0" smtClean="0"/>
              <a:t> </a:t>
            </a:r>
            <a:r>
              <a:rPr lang="ru-RU" dirty="0" err="1" smtClean="0"/>
              <a:t>Sulley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Подчиняясь своей страсти, </a:t>
            </a:r>
            <a:r>
              <a:rPr lang="ru-RU" dirty="0" err="1" smtClean="0"/>
              <a:t>Педрам</a:t>
            </a:r>
            <a:r>
              <a:rPr lang="ru-RU" dirty="0" smtClean="0"/>
              <a:t> запустил OpenRCE.org, общественный веб-сайт, который посвящен науке и искусству реинжиниринга. Он выступал на </a:t>
            </a:r>
            <a:r>
              <a:rPr lang="ru-RU" dirty="0" err="1" smtClean="0"/>
              <a:t>RECon</a:t>
            </a:r>
            <a:r>
              <a:rPr lang="ru-RU" dirty="0" smtClean="0"/>
              <a:t>, </a:t>
            </a:r>
            <a:r>
              <a:rPr lang="ru-RU" dirty="0" err="1" smtClean="0"/>
              <a:t>BlackHat</a:t>
            </a:r>
            <a:r>
              <a:rPr lang="ru-RU" dirty="0" smtClean="0"/>
              <a:t>, </a:t>
            </a:r>
            <a:r>
              <a:rPr lang="ru-RU" dirty="0" err="1" smtClean="0"/>
              <a:t>DefCon</a:t>
            </a:r>
            <a:r>
              <a:rPr lang="ru-RU" dirty="0" smtClean="0"/>
              <a:t>, </a:t>
            </a:r>
            <a:r>
              <a:rPr lang="ru-RU" dirty="0" err="1" smtClean="0"/>
              <a:t>ShmooCon</a:t>
            </a:r>
            <a:r>
              <a:rPr lang="ru-RU" dirty="0" smtClean="0"/>
              <a:t> и </a:t>
            </a:r>
            <a:r>
              <a:rPr lang="ru-RU" dirty="0" err="1" smtClean="0"/>
              <a:t>ToorCon</a:t>
            </a:r>
            <a:r>
              <a:rPr lang="ru-RU" dirty="0" smtClean="0"/>
              <a:t> и руководил многими курсами по реинжинирингу, от желающих записаться на которые не было отбоя. </a:t>
            </a:r>
            <a:r>
              <a:rPr lang="ru-RU" dirty="0" err="1" smtClean="0"/>
              <a:t>Педрам</a:t>
            </a:r>
            <a:r>
              <a:rPr lang="ru-RU" dirty="0" smtClean="0"/>
              <a:t> имеет степень по компьютерным наукам университета </a:t>
            </a:r>
            <a:r>
              <a:rPr lang="ru-RU" dirty="0" err="1" smtClean="0"/>
              <a:t>Тьюлейн</a:t>
            </a:r>
            <a:r>
              <a:rPr lang="ru-RU" dirty="0" smtClean="0"/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D87E73B-F32B-4F2A-8240-46D1D78FB7F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3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Initiation. System concept development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Requirements analysis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Development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Implementation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Maintenance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Go Live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4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r.vedmed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</a:p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680" y="13626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Quality Assurance, Quality Control and Software 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450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Role of Testing in Software Development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9680" y="1916668"/>
            <a:ext cx="179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44741" y="148804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931779" y="20515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945626" y="25849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944742" y="3182898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4211796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Testing process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944742" y="436574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3646666"/>
            <a:ext cx="6444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944740" y="378156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533" y="332656"/>
            <a:ext cx="50490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ics\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25513"/>
            <a:ext cx="533716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52867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testing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362199"/>
            <a:ext cx="754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Which is the aim </a:t>
            </a:r>
            <a:r>
              <a:rPr lang="ru-RU" sz="2200" dirty="0" smtClean="0"/>
              <a:t>(цель) </a:t>
            </a:r>
            <a:r>
              <a:rPr lang="en-US" sz="2200" dirty="0" smtClean="0"/>
              <a:t>of </a:t>
            </a:r>
            <a:r>
              <a:rPr lang="en-US" sz="2200" dirty="0"/>
              <a:t>Testing?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60705"/>
            <a:ext cx="7772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r>
              <a:rPr lang="en-US" dirty="0" smtClean="0"/>
              <a:t> </a:t>
            </a:r>
            <a:r>
              <a:rPr lang="en-US" dirty="0"/>
              <a:t>is a process of executing a program with intend of finding errors.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44604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To identify the defects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1646" y="3124200"/>
            <a:ext cx="3502626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To show the system works correctly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1134190" y="3390363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815148" y="4748422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3145" y="3886200"/>
            <a:ext cx="76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9845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goal of tester?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68" y="1571612"/>
            <a:ext cx="19478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4"/>
          <p:cNvSpPr/>
          <p:nvPr/>
        </p:nvSpPr>
        <p:spPr>
          <a:xfrm>
            <a:off x="1214414" y="3071810"/>
            <a:ext cx="22145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EXPECTED BEGAVIOUR</a:t>
            </a:r>
            <a:endParaRPr lang="en-US" dirty="0"/>
          </a:p>
        </p:txBody>
      </p:sp>
      <p:sp>
        <p:nvSpPr>
          <p:cNvPr id="13" name="Rectangle 4"/>
          <p:cNvSpPr/>
          <p:nvPr/>
        </p:nvSpPr>
        <p:spPr>
          <a:xfrm>
            <a:off x="5857884" y="3071810"/>
            <a:ext cx="25717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ACTUAL BEGAVIOUR</a:t>
            </a:r>
          </a:p>
          <a:p>
            <a:pPr algn="ctr"/>
            <a:endParaRPr lang="en-US" sz="25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5" name="Прямая со стрелкой 14"/>
          <p:cNvCxnSpPr>
            <a:stCxn id="5" idx="2"/>
            <a:endCxn id="12" idx="0"/>
          </p:cNvCxnSpPr>
          <p:nvPr/>
        </p:nvCxnSpPr>
        <p:spPr>
          <a:xfrm rot="5400000">
            <a:off x="2922176" y="1448193"/>
            <a:ext cx="1023144" cy="2224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13" idx="0"/>
          </p:cNvCxnSpPr>
          <p:nvPr/>
        </p:nvCxnSpPr>
        <p:spPr>
          <a:xfrm rot="16200000" flipH="1">
            <a:off x="5333208" y="1261250"/>
            <a:ext cx="1023144" cy="2597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4437112"/>
            <a:ext cx="72166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 testing </a:t>
            </a:r>
            <a:r>
              <a:rPr lang="en-US" dirty="0"/>
              <a:t>consists of dynamic verification of the behavior of a program on a finite set of test cases, suitably selected from the usually infinite executions domain, against the expected behavior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167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It's Impossible to Test a Program Completely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9680" y="2133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number of possible inputs is very large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3733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software specification is subjective. You might say that </a:t>
            </a:r>
            <a:r>
              <a:rPr lang="en-US" dirty="0" smtClean="0"/>
              <a:t>some problem is a bug in </a:t>
            </a:r>
            <a:r>
              <a:rPr lang="en-US" dirty="0"/>
              <a:t>the eye of the </a:t>
            </a:r>
            <a:r>
              <a:rPr lang="en-US" dirty="0" smtClean="0"/>
              <a:t>user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5400" y="30602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number of paths through the software is very large.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49680" y="2590800"/>
            <a:ext cx="440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number of possible outputs is very large.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2057400"/>
            <a:ext cx="2047875" cy="2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1095375" y="2242066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5375" y="2715399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5375" y="3172599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95375" y="3826133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/>
      <p:bldP spid="14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Software Testing Is a Risk-Based Exercise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49" y="2564904"/>
            <a:ext cx="3576637" cy="338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199" y="1971020"/>
            <a:ext cx="6633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Tester </a:t>
            </a:r>
            <a:r>
              <a:rPr lang="en-US" dirty="0" smtClean="0"/>
              <a:t>should define what is most important to test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656" y="1916832"/>
            <a:ext cx="6352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Testing Can't Show That Bugs Don't Exist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68443"/>
            <a:ext cx="2967037" cy="245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0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49424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More Bugs You Find, the More Bugs There Are</a:t>
            </a:r>
          </a:p>
        </p:txBody>
      </p:sp>
    </p:spTree>
    <p:extLst>
      <p:ext uri="{BB962C8B-B14F-4D97-AF65-F5344CB8AC3E}">
        <p14:creationId xmlns:p14="http://schemas.microsoft.com/office/powerpoint/2010/main" val="309512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28800"/>
            <a:ext cx="777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More Bugs You Find, the More Bugs There Are </a:t>
            </a:r>
            <a:endParaRPr lang="en-US" sz="2800" b="1" dirty="0" smtClean="0"/>
          </a:p>
          <a:p>
            <a:r>
              <a:rPr lang="en-US" sz="2800" b="1" dirty="0" smtClean="0"/>
              <a:t>Tester </a:t>
            </a:r>
            <a:r>
              <a:rPr lang="en-US" sz="2800" b="1" dirty="0"/>
              <a:t>can’t guarantee </a:t>
            </a:r>
            <a:r>
              <a:rPr lang="en-US" sz="2800" b="1" dirty="0" smtClean="0"/>
              <a:t>quality</a:t>
            </a:r>
          </a:p>
          <a:p>
            <a:r>
              <a:rPr lang="en-US" sz="2800" b="1" dirty="0"/>
              <a:t>No application is 100% bug </a:t>
            </a:r>
            <a:r>
              <a:rPr lang="en-US" sz="2800" b="1" dirty="0" smtClean="0"/>
              <a:t>free</a:t>
            </a:r>
          </a:p>
          <a:p>
            <a:r>
              <a:rPr lang="en-US" sz="2800" b="1" dirty="0" smtClean="0"/>
              <a:t>Be a customer</a:t>
            </a:r>
          </a:p>
          <a:p>
            <a:r>
              <a:rPr lang="en-US" sz="2800" b="1" dirty="0"/>
              <a:t>Build your </a:t>
            </a:r>
            <a:r>
              <a:rPr lang="en-US" sz="2800" b="1" dirty="0" smtClean="0"/>
              <a:t>credibility</a:t>
            </a:r>
          </a:p>
          <a:p>
            <a:r>
              <a:rPr lang="en-US" sz="2800" b="1" dirty="0"/>
              <a:t>Not all bugs you find will be </a:t>
            </a:r>
            <a:r>
              <a:rPr lang="en-US" sz="2800" b="1" dirty="0" smtClean="0"/>
              <a:t>fixed</a:t>
            </a:r>
          </a:p>
          <a:p>
            <a:r>
              <a:rPr lang="en-US" sz="2800" b="1" dirty="0"/>
              <a:t>Review competitive </a:t>
            </a:r>
            <a:r>
              <a:rPr lang="en-US" sz="2800" b="1" dirty="0" smtClean="0"/>
              <a:t>products</a:t>
            </a:r>
          </a:p>
          <a:p>
            <a:r>
              <a:rPr lang="en-US" sz="2800" b="1" dirty="0"/>
              <a:t>Follow standards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24209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2214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tips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3186" y="3733800"/>
            <a:ext cx="7135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best tester isn’t the one who finds the most bugs or who embarrasses the most programmers. The best tester is the one who gets the most bugs fixed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4612" y="1600200"/>
            <a:ext cx="4362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Aharoni" pitchFamily="2" charset="-79"/>
                <a:cs typeface="Aharoni" pitchFamily="2" charset="-79"/>
              </a:rPr>
              <a:t>The point of testing is to find bugs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4136" y="2423457"/>
            <a:ext cx="7167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Aharoni" pitchFamily="2" charset="-79"/>
                <a:cs typeface="Aharoni" pitchFamily="2" charset="-79"/>
              </a:rPr>
              <a:t>Bug reports and bug records are your primary work product.</a:t>
            </a:r>
            <a:r>
              <a:rPr lang="en-US" i="1" dirty="0"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This is what people outside of the testing group will most notice and most remember of your work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875436" y="1639164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875436" y="2405271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875436" y="3772764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14" y="4657130"/>
            <a:ext cx="152777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9864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5736" y="2146754"/>
            <a:ext cx="47525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b="1" dirty="0" smtClean="0"/>
              <a:t>Александр </a:t>
            </a:r>
            <a:r>
              <a:rPr lang="ru-RU" sz="2500" b="1" dirty="0" err="1" smtClean="0"/>
              <a:t>Ведмедь</a:t>
            </a:r>
            <a:endParaRPr lang="en-US" sz="2500" b="1" dirty="0"/>
          </a:p>
        </p:txBody>
      </p:sp>
      <p:sp>
        <p:nvSpPr>
          <p:cNvPr id="5" name="Rectangle 4"/>
          <p:cNvSpPr/>
          <p:nvPr/>
        </p:nvSpPr>
        <p:spPr>
          <a:xfrm>
            <a:off x="2915816" y="2707077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alexandr.vedmed@gmail.com</a:t>
            </a:r>
            <a:r>
              <a:rPr lang="en-US" sz="16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6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097-448-7342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3478601"/>
            <a:ext cx="4752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Место постоянной занятости:</a:t>
            </a:r>
          </a:p>
          <a:p>
            <a:pPr algn="ctr"/>
            <a:r>
              <a:rPr lang="en-US" sz="2000" i="1" dirty="0" smtClean="0"/>
              <a:t>Sitecore Ukraine</a:t>
            </a:r>
            <a:r>
              <a:rPr lang="en-US" sz="2000" i="1" dirty="0" smtClean="0"/>
              <a:t>,</a:t>
            </a:r>
            <a:endParaRPr lang="en-US" sz="2000" i="1" dirty="0" smtClean="0"/>
          </a:p>
          <a:p>
            <a:pPr algn="ctr"/>
            <a:r>
              <a:rPr lang="en-US" sz="2000" i="1" dirty="0"/>
              <a:t>Education &amp; Assessment Coordinator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1619672" y="5200873"/>
            <a:ext cx="5904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b="1" dirty="0" smtClean="0"/>
              <a:t>Расскажите о себе,</a:t>
            </a:r>
          </a:p>
          <a:p>
            <a:pPr algn="ctr"/>
            <a:r>
              <a:rPr lang="ru-RU" sz="2500" b="1" dirty="0" smtClean="0"/>
              <a:t>Расскажите о цели этого тренинга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2921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9460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makes a good tester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1425059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>
                <a:latin typeface="Aharoni" pitchFamily="2" charset="-79"/>
                <a:cs typeface="Aharoni" pitchFamily="2" charset="-79"/>
              </a:rPr>
              <a:t>Know the technology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Aharoni" pitchFamily="2" charset="-79"/>
                <a:cs typeface="Aharoni" pitchFamily="2" charset="-79"/>
              </a:rPr>
              <a:t>Perfectionist and a realist</a:t>
            </a:r>
          </a:p>
          <a:p>
            <a:pPr lvl="0">
              <a:lnSpc>
                <a:spcPct val="200000"/>
              </a:lnSpc>
            </a:pPr>
            <a:r>
              <a:rPr lang="en-US" b="1" dirty="0" smtClean="0">
                <a:latin typeface="Aharoni" pitchFamily="2" charset="-79"/>
                <a:cs typeface="Aharoni" pitchFamily="2" charset="-79"/>
              </a:rPr>
              <a:t>An explorer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Troubleshoot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Organized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Defect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are valuable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00808"/>
            <a:ext cx="152777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1238776843_pic_id14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14" y="2442522"/>
            <a:ext cx="1581150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20182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430741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information do you think should be considered when deciding whether it's time to stop testing?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2503929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Why is it impossible to test the program completely? Give an example.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3567" y="1547500"/>
            <a:ext cx="7373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the goal of testing?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0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7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1484784"/>
            <a:ext cx="4572000" cy="11227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software-testing.ru</a:t>
            </a:r>
            <a:endParaRPr lang="ru-RU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habrahabr.ru</a:t>
            </a:r>
            <a:r>
              <a:rPr lang="ru-RU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blogs/testing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2782669"/>
            <a:ext cx="369197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Blogs:</a:t>
            </a: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www.softwaretestinghelp.com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testitquickly.com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http://qaconsulting.ru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69966" y="1484784"/>
            <a:ext cx="3826768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2000" dirty="0" smtClean="0"/>
              <a:t>Тестирование программного обеспечения.</a:t>
            </a:r>
            <a:br>
              <a:rPr lang="ru-RU" sz="2000" dirty="0" smtClean="0"/>
            </a:br>
            <a:r>
              <a:rPr lang="ru-RU" sz="2000" dirty="0" smtClean="0"/>
              <a:t>Фундаментальные концепции менеджмента бизнес-приложений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62075"/>
            <a:ext cx="2952750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508625" y="4433888"/>
            <a:ext cx="194945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Сем Канер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Джек Фолк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Енг Кек Нгуен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8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139952" y="1495004"/>
            <a:ext cx="4248472" cy="1873672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400" b="1" dirty="0" smtClean="0"/>
              <a:t>Тестирование Дот Ком, или Пособие по жестокому обращению с багами в интернет-стартапах</a:t>
            </a:r>
            <a:endParaRPr lang="ru-RU" sz="2400" dirty="0" smtClean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28575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5508625" y="5302250"/>
            <a:ext cx="18875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Роман Савин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3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972459" y="1412776"/>
            <a:ext cx="361074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Быстрое тестирование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5495925" y="4564063"/>
            <a:ext cx="25638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Роберт Калбертсон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Крис Браун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Гэри Кобб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28738"/>
            <a:ext cx="3240088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904" y="404664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4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427984" y="1393824"/>
            <a:ext cx="4824536" cy="1963167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600" dirty="0" smtClean="0"/>
              <a:t>Гибкое тестирование: практическое руководство для тестировщиков ПО и гибких команд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5580063" y="5080000"/>
            <a:ext cx="22050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Лайза Криспин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Джанет Грегори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93825"/>
            <a:ext cx="3313113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484784"/>
            <a:ext cx="4176464" cy="158417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000" dirty="0"/>
              <a:t>Fuzzing: исследование уязвимостей методом грубой </a:t>
            </a:r>
            <a:r>
              <a:rPr lang="ru-RU" sz="3000" dirty="0" smtClean="0"/>
              <a:t>силы</a:t>
            </a:r>
            <a:endParaRPr lang="ru-RU" sz="3000" dirty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39850"/>
            <a:ext cx="338455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5672138" y="4654550"/>
            <a:ext cx="21240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Майкл Саттон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Адам Грин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Педрам Амини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82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ics\1301523373_face_question_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95053"/>
            <a:ext cx="3360042" cy="33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1060</Words>
  <Application>Microsoft Office PowerPoint</Application>
  <PresentationFormat>On-screen Show (4:3)</PresentationFormat>
  <Paragraphs>144</Paragraphs>
  <Slides>21</Slides>
  <Notes>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Тестирование программного обеспечения. Фундаментальные концепции менеджмента бизнес-приложений</vt:lpstr>
      <vt:lpstr>Тестирование Дот Ком, или Пособие по жестокому обращению с багами в интернет-стартапах</vt:lpstr>
      <vt:lpstr>Быстрое тестирование</vt:lpstr>
      <vt:lpstr>Гибкое тестирование: практическое руководство для тестировщиков ПО и гибких команд</vt:lpstr>
      <vt:lpstr>Fuzzing: исследование уязвимостей методом грубой силы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Olexandr Vedmid'</dc:creator>
  <cp:lastModifiedBy>Alexander Vedmed'</cp:lastModifiedBy>
  <cp:revision>198</cp:revision>
  <dcterms:created xsi:type="dcterms:W3CDTF">2006-08-16T00:00:00Z</dcterms:created>
  <dcterms:modified xsi:type="dcterms:W3CDTF">2014-11-25T15:31:47Z</dcterms:modified>
</cp:coreProperties>
</file>