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1" r:id="rId2"/>
    <p:sldId id="275" r:id="rId3"/>
    <p:sldId id="265" r:id="rId4"/>
    <p:sldId id="256" r:id="rId5"/>
    <p:sldId id="257" r:id="rId6"/>
    <p:sldId id="258" r:id="rId7"/>
    <p:sldId id="259" r:id="rId8"/>
    <p:sldId id="285" r:id="rId9"/>
    <p:sldId id="283" r:id="rId10"/>
    <p:sldId id="272" r:id="rId11"/>
    <p:sldId id="274" r:id="rId12"/>
    <p:sldId id="273" r:id="rId13"/>
    <p:sldId id="281" r:id="rId14"/>
    <p:sldId id="267" r:id="rId15"/>
    <p:sldId id="284" r:id="rId16"/>
    <p:sldId id="276" r:id="rId17"/>
    <p:sldId id="268" r:id="rId18"/>
    <p:sldId id="282" r:id="rId19"/>
    <p:sldId id="269" r:id="rId20"/>
    <p:sldId id="270" r:id="rId21"/>
    <p:sldId id="280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9ECE"/>
    <a:srgbClr val="76A9D4"/>
    <a:srgbClr val="74B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6727" autoAdjust="0"/>
  </p:normalViewPr>
  <p:slideViewPr>
    <p:cSldViewPr>
      <p:cViewPr varScale="1">
        <p:scale>
          <a:sx n="127" d="100"/>
          <a:sy n="127" d="100"/>
        </p:scale>
        <p:origin x="91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D6FCC-EC97-452D-A9D5-DBD8B87D3B9F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4558B-DEAA-4BDB-B9ED-8DEC21E7E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3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4558B-DEAA-4BDB-B9ED-8DEC21E7EB4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0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67200" y="2426563"/>
            <a:ext cx="3810000" cy="784830"/>
          </a:xfrm>
          <a:prstGeom prst="rect">
            <a:avLst/>
          </a:prstGeom>
          <a:gradFill flip="none" rotWithShape="1">
            <a:gsLst>
              <a:gs pos="0">
                <a:srgbClr val="76A9D4">
                  <a:alpha val="0"/>
                  <a:lumMod val="0"/>
                  <a:lumOff val="100000"/>
                </a:srgbClr>
              </a:gs>
              <a:gs pos="0">
                <a:srgbClr val="76A9D4">
                  <a:alpha val="41000"/>
                </a:srgb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Types</a:t>
            </a:r>
            <a:endParaRPr lang="en-US" sz="4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8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41866"/>
            <a:ext cx="291400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Testing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7799" y="1487400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/>
              <a:t>Goal: </a:t>
            </a:r>
          </a:p>
        </p:txBody>
      </p:sp>
      <p:sp>
        <p:nvSpPr>
          <p:cNvPr id="5" name="Chevron 4"/>
          <p:cNvSpPr/>
          <p:nvPr/>
        </p:nvSpPr>
        <p:spPr>
          <a:xfrm>
            <a:off x="761999" y="1651249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19400" y="1487400"/>
            <a:ext cx="5791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Тестирование изменений, сделанных программистами в программе</a:t>
            </a:r>
            <a:r>
              <a:rPr lang="ru-RU" dirty="0" smtClean="0"/>
              <a:t>, с целью подтверждения соответствия спецификациям данного изменения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11572" y="3352241"/>
            <a:ext cx="1442641" cy="0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8131" y="3081380"/>
            <a:ext cx="14426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b="0" i="0" dirty="0">
                <a:latin typeface="+mj-lt"/>
              </a:rPr>
              <a:t>Client </a:t>
            </a:r>
            <a:r>
              <a:rPr lang="en-US" sz="1200" b="0" i="0" dirty="0" smtClean="0">
                <a:latin typeface="+mj-lt"/>
              </a:rPr>
              <a:t>task</a:t>
            </a:r>
            <a:endParaRPr lang="en-US" sz="1200" b="0" i="0" dirty="0">
              <a:latin typeface="+mj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11572" y="4214951"/>
            <a:ext cx="1456740" cy="6137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6028" y="3937952"/>
            <a:ext cx="14967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b="0" i="0" dirty="0">
                <a:latin typeface="+mj-lt"/>
              </a:rPr>
              <a:t>Software defects</a:t>
            </a:r>
          </a:p>
        </p:txBody>
      </p:sp>
      <p:cxnSp>
        <p:nvCxnSpPr>
          <p:cNvPr id="16" name="Straight Arrow Connector 15"/>
          <p:cNvCxnSpPr>
            <a:stCxn id="36" idx="3"/>
            <a:endCxn id="29" idx="1"/>
          </p:cNvCxnSpPr>
          <p:nvPr/>
        </p:nvCxnSpPr>
        <p:spPr>
          <a:xfrm>
            <a:off x="3465200" y="3795374"/>
            <a:ext cx="1195275" cy="699443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6" idx="3"/>
            <a:endCxn id="31" idx="1"/>
          </p:cNvCxnSpPr>
          <p:nvPr/>
        </p:nvCxnSpPr>
        <p:spPr>
          <a:xfrm flipV="1">
            <a:off x="3465200" y="3126665"/>
            <a:ext cx="1195275" cy="668709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660475" y="2564904"/>
            <a:ext cx="1447800" cy="1123522"/>
          </a:xfrm>
          <a:prstGeom prst="rect">
            <a:avLst/>
          </a:prstGeom>
          <a:solidFill>
            <a:srgbClr val="649ECE"/>
          </a:solidFill>
          <a:ln>
            <a:solidFill>
              <a:srgbClr val="649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0" i="0" dirty="0" smtClean="0">
                <a:latin typeface="+mj-lt"/>
              </a:rPr>
              <a:t>Test Case Development</a:t>
            </a:r>
            <a:endParaRPr lang="en-US" b="0" i="0" dirty="0">
              <a:latin typeface="+mj-lt"/>
            </a:endParaRPr>
          </a:p>
        </p:txBody>
      </p:sp>
      <p:cxnSp>
        <p:nvCxnSpPr>
          <p:cNvPr id="33" name="Straight Arrow Connector 32"/>
          <p:cNvCxnSpPr>
            <a:stCxn id="31" idx="3"/>
            <a:endCxn id="35" idx="1"/>
          </p:cNvCxnSpPr>
          <p:nvPr/>
        </p:nvCxnSpPr>
        <p:spPr>
          <a:xfrm>
            <a:off x="6108275" y="3126665"/>
            <a:ext cx="661875" cy="676678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770150" y="3241582"/>
            <a:ext cx="1447800" cy="1123522"/>
          </a:xfrm>
          <a:prstGeom prst="rect">
            <a:avLst/>
          </a:prstGeom>
          <a:solidFill>
            <a:srgbClr val="649EC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0" i="0" dirty="0" smtClean="0">
                <a:latin typeface="+mj-lt"/>
              </a:rPr>
              <a:t>Change Testing</a:t>
            </a:r>
            <a:endParaRPr lang="en-US" b="0" i="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168312" y="3143850"/>
            <a:ext cx="1296888" cy="1303047"/>
          </a:xfrm>
          <a:prstGeom prst="rect">
            <a:avLst/>
          </a:prstGeom>
          <a:solidFill>
            <a:srgbClr val="649ECE"/>
          </a:solidFill>
          <a:ln>
            <a:solidFill>
              <a:srgbClr val="649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+mj-lt"/>
              </a:rPr>
              <a:t>Change List</a:t>
            </a:r>
          </a:p>
          <a:p>
            <a:pPr algn="ctr"/>
            <a:r>
              <a:rPr lang="en-US" dirty="0" smtClean="0">
                <a:latin typeface="+mj-lt"/>
              </a:rPr>
              <a:t>--------</a:t>
            </a:r>
          </a:p>
          <a:p>
            <a:pPr algn="ctr"/>
            <a:r>
              <a:rPr lang="en-US" dirty="0" smtClean="0">
                <a:latin typeface="+mj-lt"/>
              </a:rPr>
              <a:t>--------</a:t>
            </a:r>
          </a:p>
          <a:p>
            <a:pPr algn="ctr"/>
            <a:r>
              <a:rPr lang="en-US" dirty="0" smtClean="0">
                <a:latin typeface="+mj-lt"/>
              </a:rPr>
              <a:t>--------</a:t>
            </a:r>
            <a:endParaRPr lang="en-US" dirty="0"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60475" y="3933056"/>
            <a:ext cx="1447800" cy="1123522"/>
          </a:xfrm>
          <a:prstGeom prst="rect">
            <a:avLst/>
          </a:prstGeom>
          <a:solidFill>
            <a:srgbClr val="649ECE"/>
          </a:solidFill>
          <a:ln>
            <a:solidFill>
              <a:srgbClr val="649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0" i="0" dirty="0" smtClean="0">
                <a:latin typeface="+mj-lt"/>
              </a:rPr>
              <a:t>Code</a:t>
            </a:r>
          </a:p>
          <a:p>
            <a:pPr algn="ctr">
              <a:defRPr/>
            </a:pPr>
            <a:r>
              <a:rPr lang="en-US" b="0" i="0" dirty="0" smtClean="0">
                <a:latin typeface="+mj-lt"/>
              </a:rPr>
              <a:t>Development</a:t>
            </a:r>
            <a:endParaRPr lang="en-US" b="0" i="0" dirty="0">
              <a:latin typeface="+mj-lt"/>
            </a:endParaRPr>
          </a:p>
        </p:txBody>
      </p:sp>
      <p:cxnSp>
        <p:nvCxnSpPr>
          <p:cNvPr id="17" name="Straight Arrow Connector 16"/>
          <p:cNvCxnSpPr>
            <a:stCxn id="29" idx="3"/>
            <a:endCxn id="35" idx="1"/>
          </p:cNvCxnSpPr>
          <p:nvPr/>
        </p:nvCxnSpPr>
        <p:spPr>
          <a:xfrm flipV="1">
            <a:off x="6108275" y="3803343"/>
            <a:ext cx="661875" cy="691474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38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41866"/>
            <a:ext cx="365234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Testing</a:t>
            </a:r>
          </a:p>
        </p:txBody>
      </p:sp>
      <p:pic>
        <p:nvPicPr>
          <p:cNvPr id="3074" name="Picture 2" descr="C:\Users\jkad\Desktop\Trainings\Testing\look.com.ua-34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851" y="2667000"/>
            <a:ext cx="2569579" cy="192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47800" y="1885756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/>
              <a:t>Goal: </a:t>
            </a:r>
          </a:p>
        </p:txBody>
      </p:sp>
      <p:sp>
        <p:nvSpPr>
          <p:cNvPr id="6" name="Chevron 5"/>
          <p:cNvSpPr/>
          <p:nvPr/>
        </p:nvSpPr>
        <p:spPr>
          <a:xfrm>
            <a:off x="762000" y="2049605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71800" y="1957698"/>
            <a:ext cx="43831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Полезно для нахождения новых</a:t>
            </a:r>
          </a:p>
          <a:p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вариантов использования системы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5746" y="2836379"/>
            <a:ext cx="44746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Позволяет одновременно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5748" y="3212976"/>
            <a:ext cx="6923114" cy="2785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ts val="3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Изучать функциональность продукта</a:t>
            </a:r>
          </a:p>
          <a:p>
            <a:pPr marL="342900" indent="-342900">
              <a:lnSpc>
                <a:spcPts val="3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Изучать пути, по которым продукт может не работать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ts val="3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Изучать недостатки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программного продукта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ts val="3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Поиск путей, как можно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лучше тестировать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продукт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ts val="3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Непосредственно, тестирование программы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ts val="3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Обнаружение ранее неизвестных проблем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ts val="3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Разработка новых тестов, основываясь на найденных проблемах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91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41866"/>
            <a:ext cx="353071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 Testing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7800" y="1584303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/>
              <a:t>Goal: </a:t>
            </a:r>
          </a:p>
        </p:txBody>
      </p:sp>
      <p:sp>
        <p:nvSpPr>
          <p:cNvPr id="5" name="Chevron 4"/>
          <p:cNvSpPr/>
          <p:nvPr/>
        </p:nvSpPr>
        <p:spPr>
          <a:xfrm>
            <a:off x="762000" y="1748152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29000" y="1748152"/>
            <a:ext cx="5334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ru-RU" sz="2200" dirty="0" smtClean="0"/>
              <a:t>Убедиться, </a:t>
            </a:r>
            <a:r>
              <a:rPr lang="ru-RU" sz="2200" dirty="0"/>
              <a:t>что функциональность программного обеспечения, </a:t>
            </a:r>
            <a:r>
              <a:rPr lang="ru-RU" sz="2200" dirty="0" smtClean="0"/>
              <a:t>которая </a:t>
            </a:r>
            <a:r>
              <a:rPr lang="ru-RU" sz="2200" dirty="0"/>
              <a:t>ранее </a:t>
            </a:r>
            <a:r>
              <a:rPr lang="ru-RU" sz="2200" dirty="0" smtClean="0"/>
              <a:t>работала согласно спецификации, не перестала работать после изменений</a:t>
            </a:r>
          </a:p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ru-RU" sz="2200" dirty="0" smtClean="0"/>
              <a:t>Пере-прохождение пройденных ранее тестов</a:t>
            </a:r>
            <a:endParaRPr lang="en-US" sz="2200" dirty="0"/>
          </a:p>
        </p:txBody>
      </p:sp>
      <p:pic>
        <p:nvPicPr>
          <p:cNvPr id="1026" name="Picture 2" descr="C:\Users\jkad\Desktop\Trainings\Testing\image00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88"/>
          <a:stretch/>
        </p:blipFill>
        <p:spPr bwMode="auto">
          <a:xfrm>
            <a:off x="734571" y="4293096"/>
            <a:ext cx="511536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42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087" y="457200"/>
            <a:ext cx="10021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9592" y="1340768"/>
            <a:ext cx="73448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200" dirty="0" smtClean="0"/>
              <a:t>1. </a:t>
            </a:r>
            <a:r>
              <a:rPr lang="ru-RU" sz="2200" dirty="0" smtClean="0"/>
              <a:t>Опишите зависимость между </a:t>
            </a:r>
            <a:r>
              <a:rPr lang="en-US" sz="2200" dirty="0" smtClean="0"/>
              <a:t>Unit</a:t>
            </a:r>
            <a:r>
              <a:rPr lang="en-US" sz="2200" dirty="0" smtClean="0"/>
              <a:t>, Integration </a:t>
            </a:r>
            <a:r>
              <a:rPr lang="ru-RU" sz="2200" dirty="0" smtClean="0"/>
              <a:t>и</a:t>
            </a:r>
            <a:r>
              <a:rPr lang="en-US" sz="2200" dirty="0" smtClean="0"/>
              <a:t> </a:t>
            </a:r>
            <a:r>
              <a:rPr lang="en-US" sz="2200" dirty="0" smtClean="0"/>
              <a:t>System </a:t>
            </a:r>
            <a:r>
              <a:rPr lang="ru-RU" sz="2200" dirty="0" smtClean="0"/>
              <a:t>тестированием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899592" y="2116410"/>
            <a:ext cx="5400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200" dirty="0" smtClean="0"/>
              <a:t>2. </a:t>
            </a:r>
            <a:r>
              <a:rPr lang="ru-RU" sz="2200" dirty="0" smtClean="0"/>
              <a:t>Опишите цель </a:t>
            </a:r>
            <a:r>
              <a:rPr lang="en-US" sz="2200" dirty="0" smtClean="0"/>
              <a:t>Unit </a:t>
            </a:r>
            <a:r>
              <a:rPr lang="ru-RU" sz="2200" dirty="0" smtClean="0"/>
              <a:t>тестирования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899592" y="2638073"/>
            <a:ext cx="79928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200" dirty="0" smtClean="0"/>
              <a:t>3. </a:t>
            </a:r>
            <a:r>
              <a:rPr lang="ru-RU" sz="2200" dirty="0" smtClean="0"/>
              <a:t>Какие виды тестирования относятся в </a:t>
            </a:r>
            <a:r>
              <a:rPr lang="en-US" sz="2200" dirty="0" smtClean="0"/>
              <a:t>System </a:t>
            </a:r>
            <a:r>
              <a:rPr lang="ru-RU" sz="2200" dirty="0" smtClean="0"/>
              <a:t>тестированию?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899592" y="3142129"/>
            <a:ext cx="73448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200" dirty="0" smtClean="0"/>
              <a:t>4. </a:t>
            </a:r>
            <a:r>
              <a:rPr lang="ru-RU" sz="2200" dirty="0" smtClean="0"/>
              <a:t>Что такое </a:t>
            </a:r>
            <a:r>
              <a:rPr lang="en-US" sz="2200" dirty="0" smtClean="0"/>
              <a:t>Change testing? </a:t>
            </a:r>
            <a:r>
              <a:rPr lang="ru-RU" sz="2200" dirty="0" smtClean="0"/>
              <a:t>Опишите цель </a:t>
            </a:r>
            <a:r>
              <a:rPr lang="en-US" sz="2200" dirty="0" smtClean="0"/>
              <a:t>Change </a:t>
            </a:r>
            <a:r>
              <a:rPr lang="ru-RU" sz="2200" dirty="0" smtClean="0"/>
              <a:t>тестинга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8" name="Rectangle 7"/>
          <p:cNvSpPr/>
          <p:nvPr/>
        </p:nvSpPr>
        <p:spPr>
          <a:xfrm>
            <a:off x="899592" y="3646185"/>
            <a:ext cx="73448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200" dirty="0" smtClean="0"/>
              <a:t>5. </a:t>
            </a:r>
            <a:r>
              <a:rPr lang="ru-RU" sz="2200" dirty="0" smtClean="0"/>
              <a:t>Какие цели </a:t>
            </a:r>
            <a:r>
              <a:rPr lang="en-US" sz="2200" dirty="0" smtClean="0"/>
              <a:t>Regression </a:t>
            </a:r>
            <a:r>
              <a:rPr lang="ru-RU" sz="2200" dirty="0" smtClean="0"/>
              <a:t>и</a:t>
            </a:r>
            <a:r>
              <a:rPr lang="en-US" sz="2200" dirty="0" smtClean="0"/>
              <a:t> </a:t>
            </a:r>
            <a:r>
              <a:rPr lang="en-US" sz="2200" dirty="0" smtClean="0"/>
              <a:t>Exploratory </a:t>
            </a:r>
            <a:r>
              <a:rPr lang="ru-RU" sz="2200" dirty="0" smtClean="0"/>
              <a:t>тестирования</a:t>
            </a:r>
            <a:r>
              <a:rPr lang="en-US" sz="2200" dirty="0" smtClean="0"/>
              <a:t>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0674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357905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Automated testing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865518" y="1942895"/>
            <a:ext cx="739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u-RU" dirty="0" smtClean="0"/>
              <a:t>Проверить, что программный продукт удовлетворяет определенным требованиям</a:t>
            </a:r>
            <a:r>
              <a:rPr lang="en-US" dirty="0" smtClean="0"/>
              <a:t>;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ru-RU" dirty="0" smtClean="0"/>
              <a:t>Найти и локализовать проблемы</a:t>
            </a:r>
            <a:r>
              <a:rPr lang="en-US" dirty="0" smtClean="0"/>
              <a:t>;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ru-RU" dirty="0" smtClean="0"/>
              <a:t>Выполнить тесты без ручного вмешательства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12737" y="1362884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 smtClean="0"/>
              <a:t>Goal: </a:t>
            </a:r>
            <a:endParaRPr lang="en-US" sz="3000" b="1" dirty="0"/>
          </a:p>
        </p:txBody>
      </p:sp>
      <p:sp>
        <p:nvSpPr>
          <p:cNvPr id="6" name="Chevron 5"/>
          <p:cNvSpPr/>
          <p:nvPr/>
        </p:nvSpPr>
        <p:spPr>
          <a:xfrm>
            <a:off x="955537" y="1526855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5518" y="5157192"/>
            <a:ext cx="63707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b="1" dirty="0" smtClean="0"/>
              <a:t>Automated</a:t>
            </a:r>
            <a:r>
              <a:rPr lang="en-US" sz="2200" dirty="0" smtClean="0"/>
              <a:t> – </a:t>
            </a:r>
            <a:r>
              <a:rPr lang="ru-RU" sz="2200" dirty="0" smtClean="0"/>
              <a:t>прохождение </a:t>
            </a:r>
            <a:r>
              <a:rPr lang="en-US" sz="2200" b="1" dirty="0" smtClean="0"/>
              <a:t>Automated </a:t>
            </a:r>
            <a:r>
              <a:rPr lang="en-US" sz="2200" b="1" dirty="0" smtClean="0"/>
              <a:t>Test </a:t>
            </a:r>
            <a:r>
              <a:rPr lang="en-US" sz="2200" b="1" dirty="0" smtClean="0"/>
              <a:t>Cases</a:t>
            </a:r>
            <a:r>
              <a:rPr lang="ru-RU" sz="2200" dirty="0" smtClean="0"/>
              <a:t> (автоматических тестовых сценариев)</a:t>
            </a:r>
            <a:endParaRPr lang="en-US" sz="2200" dirty="0"/>
          </a:p>
        </p:txBody>
      </p:sp>
      <p:sp>
        <p:nvSpPr>
          <p:cNvPr id="9" name="Rectangle 8"/>
          <p:cNvSpPr/>
          <p:nvPr/>
        </p:nvSpPr>
        <p:spPr>
          <a:xfrm>
            <a:off x="865518" y="4296977"/>
            <a:ext cx="57733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b="1" dirty="0" smtClean="0"/>
              <a:t>Manual</a:t>
            </a:r>
            <a:r>
              <a:rPr lang="en-US" sz="2200" dirty="0" smtClean="0"/>
              <a:t> – </a:t>
            </a:r>
            <a:r>
              <a:rPr lang="ru-RU" sz="2200" dirty="0" smtClean="0"/>
              <a:t>прохождение </a:t>
            </a:r>
            <a:r>
              <a:rPr lang="en-US" sz="2200" b="1" dirty="0" smtClean="0"/>
              <a:t>Manual </a:t>
            </a:r>
            <a:r>
              <a:rPr lang="en-US" sz="2200" b="1" dirty="0" smtClean="0"/>
              <a:t>Test </a:t>
            </a:r>
            <a:r>
              <a:rPr lang="en-US" sz="2200" b="1" dirty="0" smtClean="0"/>
              <a:t>Cases</a:t>
            </a:r>
            <a:r>
              <a:rPr lang="ru-RU" sz="2200" dirty="0" smtClean="0"/>
              <a:t> (ручных тестовых сценариев)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6369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277659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Определения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C:\Users\jkad\Desktop\Trainings\Testing\3054-01_m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223387"/>
            <a:ext cx="1966912" cy="19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55576" y="3790781"/>
            <a:ext cx="589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Test </a:t>
            </a:r>
            <a:r>
              <a:rPr lang="en-US" b="1" dirty="0" smtClean="0"/>
              <a:t>Run</a:t>
            </a:r>
            <a:r>
              <a:rPr lang="ru-RU" dirty="0" smtClean="0"/>
              <a:t> – тестовое прохождение, объединение тестовых наборов (</a:t>
            </a:r>
            <a:r>
              <a:rPr lang="en-US" dirty="0" smtClean="0"/>
              <a:t>Test Suites</a:t>
            </a:r>
            <a:r>
              <a:rPr lang="ru-RU" dirty="0" smtClean="0"/>
              <a:t>), которые выполняются совместно</a:t>
            </a:r>
            <a:endParaRPr lang="uk-UA" dirty="0"/>
          </a:p>
        </p:txBody>
      </p:sp>
      <p:sp>
        <p:nvSpPr>
          <p:cNvPr id="7" name="Rectangle 6"/>
          <p:cNvSpPr/>
          <p:nvPr/>
        </p:nvSpPr>
        <p:spPr>
          <a:xfrm>
            <a:off x="755576" y="1412776"/>
            <a:ext cx="5904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Test Script</a:t>
            </a:r>
            <a:r>
              <a:rPr lang="en-US" dirty="0"/>
              <a:t> </a:t>
            </a:r>
            <a:r>
              <a:rPr lang="ru-RU" dirty="0" smtClean="0"/>
              <a:t>– набор инструкций для выполнения автоматического тестирования некоторой функциональности приложения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5576" y="2564903"/>
            <a:ext cx="540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Test Suite</a:t>
            </a:r>
            <a:r>
              <a:rPr lang="en-US" dirty="0"/>
              <a:t> </a:t>
            </a:r>
            <a:r>
              <a:rPr lang="ru-RU" dirty="0" smtClean="0"/>
              <a:t>– </a:t>
            </a:r>
            <a:r>
              <a:rPr lang="ru-RU" dirty="0"/>
              <a:t>набор тестовых сценариев </a:t>
            </a:r>
            <a:r>
              <a:rPr lang="ru-RU" dirty="0" smtClean="0"/>
              <a:t>(</a:t>
            </a:r>
            <a:r>
              <a:rPr lang="en-US" dirty="0" smtClean="0"/>
              <a:t>Test Scripts</a:t>
            </a:r>
            <a:r>
              <a:rPr lang="ru-RU" dirty="0" smtClean="0"/>
              <a:t>), собранных по соответствующим признакам (функциональность, цель тестирования и т.п.)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7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651056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Преимущества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Automated testing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C:\Users\jkad\Desktop\Trainings\Testing\3054-01_m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498117"/>
            <a:ext cx="1966912" cy="19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66800" y="1828800"/>
            <a:ext cx="3719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of regression Test Cases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799" y="2228010"/>
            <a:ext cx="5161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Big count of tests can be executed more often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6799" y="2619082"/>
            <a:ext cx="4504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of difficult / complex tests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6802" y="2988414"/>
            <a:ext cx="5305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Saving of resources for more interesting tasks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6802" y="3357746"/>
            <a:ext cx="5486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/>
              <a:t>Consistency and repeatability of tests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66802" y="3742645"/>
            <a:ext cx="5486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 smtClean="0"/>
              <a:t>Reusing tests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66802" y="4145458"/>
            <a:ext cx="5486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 smtClean="0"/>
              <a:t>Quick time to market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66802" y="4517499"/>
            <a:ext cx="5486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/>
              <a:t>Increased </a:t>
            </a:r>
            <a:r>
              <a:rPr lang="en-US" dirty="0" smtClean="0"/>
              <a:t>confidence in software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9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342472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Testing Object:</a:t>
            </a:r>
          </a:p>
        </p:txBody>
      </p:sp>
      <p:sp>
        <p:nvSpPr>
          <p:cNvPr id="5" name="Rectangle 4"/>
          <p:cNvSpPr/>
          <p:nvPr/>
        </p:nvSpPr>
        <p:spPr>
          <a:xfrm>
            <a:off x="1059456" y="5350854"/>
            <a:ext cx="3733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smtClean="0"/>
              <a:t>GUI </a:t>
            </a:r>
            <a:r>
              <a:rPr lang="en-US" sz="2200" dirty="0"/>
              <a:t>testing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6799" y="1193248"/>
            <a:ext cx="25717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Functional testing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799" y="1636959"/>
            <a:ext cx="30220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Performance testing: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1916832"/>
            <a:ext cx="21230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Clr>
                <a:srgbClr val="76A9D4"/>
              </a:buClr>
              <a:buSzPct val="90000"/>
              <a:buFont typeface="Calibri" pitchFamily="34" charset="0"/>
              <a:buChar char="•"/>
            </a:pPr>
            <a:r>
              <a:rPr lang="en-US" sz="2200" dirty="0"/>
              <a:t>Load</a:t>
            </a:r>
          </a:p>
          <a:p>
            <a:pPr marL="800100" lvl="1" indent="-342900">
              <a:buClr>
                <a:srgbClr val="76A9D4"/>
              </a:buClr>
              <a:buSzPct val="90000"/>
              <a:buFont typeface="Calibri" pitchFamily="34" charset="0"/>
              <a:buChar char="•"/>
            </a:pPr>
            <a:r>
              <a:rPr lang="en-US" sz="2200" dirty="0" smtClean="0"/>
              <a:t>Stress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1066799" y="2755032"/>
            <a:ext cx="236340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Usability testing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6800" y="3712298"/>
            <a:ext cx="18680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GUI </a:t>
            </a:r>
            <a:r>
              <a:rPr lang="en-US" sz="2200" dirty="0"/>
              <a:t>testing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6800" y="4140926"/>
            <a:ext cx="22960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Security testing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6799" y="4895913"/>
            <a:ext cx="27160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Localization testing</a:t>
            </a:r>
          </a:p>
        </p:txBody>
      </p:sp>
      <p:pic>
        <p:nvPicPr>
          <p:cNvPr id="1026" name="Picture 2" descr="C:\Users\jkad\Desktop\Trainings\Testing\performance_bargraph_kevinzhengli_flickr_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719" y="1844824"/>
            <a:ext cx="2364519" cy="235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7"/>
          <p:cNvSpPr/>
          <p:nvPr/>
        </p:nvSpPr>
        <p:spPr>
          <a:xfrm>
            <a:off x="1394453" y="3209973"/>
            <a:ext cx="452829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</a:pPr>
            <a:r>
              <a:rPr lang="en-US" sz="1600" dirty="0" smtClean="0"/>
              <a:t>Time on Task, Accuracy, Recall, Emotional Response</a:t>
            </a:r>
            <a:r>
              <a:rPr lang="en-US" sz="2200" dirty="0" smtClean="0"/>
              <a:t> </a:t>
            </a:r>
            <a:endParaRPr lang="en-US" sz="2200" dirty="0"/>
          </a:p>
        </p:txBody>
      </p:sp>
      <p:sp>
        <p:nvSpPr>
          <p:cNvPr id="13" name="Rectangle 7"/>
          <p:cNvSpPr/>
          <p:nvPr/>
        </p:nvSpPr>
        <p:spPr>
          <a:xfrm>
            <a:off x="1475656" y="4550203"/>
            <a:ext cx="31522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</a:pPr>
            <a:r>
              <a:rPr lang="en-US" sz="1600" dirty="0" smtClean="0"/>
              <a:t>Confidentiality, Integrity, Availability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1067975" y="5798100"/>
            <a:ext cx="3733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Boundary </a:t>
            </a:r>
            <a:r>
              <a:rPr lang="en-US" sz="2200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74623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616835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program performance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jkad\Desktop\Trainings\Testing\performance_bargraph_kevinzhengli_flickr_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394" y="2019344"/>
            <a:ext cx="2412184" cy="240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350872" y="1975595"/>
            <a:ext cx="4572000" cy="7017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to determine how fast some aspect of a system performs under a particular </a:t>
            </a:r>
            <a:r>
              <a:rPr lang="en-US" dirty="0" smtClean="0"/>
              <a:t>workload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19200" y="1375431"/>
            <a:ext cx="4841197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 smtClean="0"/>
              <a:t>Goal of Performance testing: </a:t>
            </a:r>
            <a:endParaRPr lang="en-US" sz="3000" b="1" dirty="0"/>
          </a:p>
        </p:txBody>
      </p:sp>
      <p:sp>
        <p:nvSpPr>
          <p:cNvPr id="16" name="Chevron 15"/>
          <p:cNvSpPr/>
          <p:nvPr/>
        </p:nvSpPr>
        <p:spPr>
          <a:xfrm>
            <a:off x="762000" y="1539402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68152" y="323752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learn system’s behavior after subjecting </a:t>
            </a:r>
            <a:r>
              <a:rPr lang="en-US" dirty="0"/>
              <a:t>a system to a statistically representative (</a:t>
            </a:r>
            <a:r>
              <a:rPr lang="en-US" dirty="0" smtClean="0"/>
              <a:t>usual) </a:t>
            </a:r>
            <a:r>
              <a:rPr lang="en-US" dirty="0"/>
              <a:t>load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20178" y="2662754"/>
            <a:ext cx="3554819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 smtClean="0"/>
              <a:t>Goal of Load testing: </a:t>
            </a:r>
            <a:endParaRPr lang="en-US" sz="3000" b="1" dirty="0"/>
          </a:p>
        </p:txBody>
      </p:sp>
      <p:sp>
        <p:nvSpPr>
          <p:cNvPr id="19" name="Chevron 18"/>
          <p:cNvSpPr/>
          <p:nvPr/>
        </p:nvSpPr>
        <p:spPr>
          <a:xfrm>
            <a:off x="762000" y="2826725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89846" y="47158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to determine the stability of a given system under unusual workload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162524" y="4141079"/>
            <a:ext cx="373807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 smtClean="0"/>
              <a:t>Goal of Stress testing: </a:t>
            </a:r>
            <a:endParaRPr lang="en-US" sz="3000" b="1" dirty="0"/>
          </a:p>
        </p:txBody>
      </p:sp>
      <p:sp>
        <p:nvSpPr>
          <p:cNvPr id="22" name="Chevron 21"/>
          <p:cNvSpPr/>
          <p:nvPr/>
        </p:nvSpPr>
        <p:spPr>
          <a:xfrm>
            <a:off x="704346" y="4305050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5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541000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Knowledge of the system:</a:t>
            </a:r>
          </a:p>
        </p:txBody>
      </p:sp>
      <p:sp>
        <p:nvSpPr>
          <p:cNvPr id="5" name="Rectangle 4"/>
          <p:cNvSpPr/>
          <p:nvPr/>
        </p:nvSpPr>
        <p:spPr>
          <a:xfrm>
            <a:off x="1268828" y="3709481"/>
            <a:ext cx="17846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Grey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box</a:t>
            </a:r>
          </a:p>
        </p:txBody>
      </p:sp>
      <p:sp>
        <p:nvSpPr>
          <p:cNvPr id="2" name="Rectangle 1"/>
          <p:cNvSpPr/>
          <p:nvPr/>
        </p:nvSpPr>
        <p:spPr>
          <a:xfrm>
            <a:off x="1268828" y="2679418"/>
            <a:ext cx="1981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White box</a:t>
            </a:r>
          </a:p>
        </p:txBody>
      </p:sp>
      <p:sp>
        <p:nvSpPr>
          <p:cNvPr id="3" name="Rectangle 2"/>
          <p:cNvSpPr/>
          <p:nvPr/>
        </p:nvSpPr>
        <p:spPr>
          <a:xfrm>
            <a:off x="1268828" y="1600289"/>
            <a:ext cx="17221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Black box</a:t>
            </a:r>
          </a:p>
        </p:txBody>
      </p:sp>
    </p:spTree>
    <p:extLst>
      <p:ext uri="{BB962C8B-B14F-4D97-AF65-F5344CB8AC3E}">
        <p14:creationId xmlns:p14="http://schemas.microsoft.com/office/powerpoint/2010/main" val="134093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332656"/>
            <a:ext cx="156113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1340768"/>
            <a:ext cx="38029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Группы видов тестирования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1917993"/>
            <a:ext cx="502201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Описание каждого типа тестирования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2422048"/>
            <a:ext cx="788389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Преимущества и недостатки использования различных видов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9592" y="2931457"/>
            <a:ext cx="76328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Примеры различных видов тестирования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420999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the time of testing: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4049728"/>
            <a:ext cx="2971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beta </a:t>
            </a:r>
            <a:r>
              <a:rPr lang="en-US" sz="2200" dirty="0"/>
              <a:t>testing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" y="1447800"/>
            <a:ext cx="4572000" cy="6746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alpha </a:t>
            </a:r>
            <a:r>
              <a:rPr lang="en-US" sz="2200" dirty="0" smtClean="0"/>
              <a:t>testing</a:t>
            </a:r>
            <a:endParaRPr lang="en-US" sz="2200" dirty="0"/>
          </a:p>
        </p:txBody>
      </p:sp>
      <p:sp>
        <p:nvSpPr>
          <p:cNvPr id="3" name="Rectangle 2"/>
          <p:cNvSpPr/>
          <p:nvPr/>
        </p:nvSpPr>
        <p:spPr>
          <a:xfrm>
            <a:off x="1066800" y="2122472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76A9D4"/>
              </a:buClr>
              <a:buSzPct val="90000"/>
              <a:buFont typeface="Calibri" pitchFamily="34" charset="0"/>
              <a:buChar char="•"/>
            </a:pPr>
            <a:r>
              <a:rPr lang="en-US" sz="2200" dirty="0"/>
              <a:t>smoke testing</a:t>
            </a:r>
          </a:p>
          <a:p>
            <a:pPr marL="800100" lvl="1" indent="-342900">
              <a:lnSpc>
                <a:spcPct val="150000"/>
              </a:lnSpc>
              <a:buClr>
                <a:srgbClr val="76A9D4"/>
              </a:buClr>
              <a:buSzPct val="90000"/>
              <a:buFont typeface="Calibri" pitchFamily="34" charset="0"/>
              <a:buChar char="•"/>
            </a:pPr>
            <a:r>
              <a:rPr lang="en-US" sz="2200" dirty="0"/>
              <a:t>new feature testing</a:t>
            </a:r>
          </a:p>
          <a:p>
            <a:pPr marL="800100" lvl="1" indent="-342900">
              <a:lnSpc>
                <a:spcPct val="150000"/>
              </a:lnSpc>
              <a:buClr>
                <a:srgbClr val="76A9D4"/>
              </a:buClr>
              <a:buSzPct val="90000"/>
              <a:buFont typeface="Calibri" pitchFamily="34" charset="0"/>
              <a:buChar char="•"/>
            </a:pPr>
            <a:r>
              <a:rPr lang="en-US" sz="2200" dirty="0"/>
              <a:t>regression testing</a:t>
            </a:r>
          </a:p>
          <a:p>
            <a:pPr marL="800100" lvl="1" indent="-342900">
              <a:lnSpc>
                <a:spcPct val="150000"/>
              </a:lnSpc>
              <a:buClr>
                <a:srgbClr val="76A9D4"/>
              </a:buClr>
              <a:buSzPct val="90000"/>
              <a:buFont typeface="Calibri" pitchFamily="34" charset="0"/>
              <a:buChar char="•"/>
            </a:pPr>
            <a:r>
              <a:rPr lang="en-US" sz="2200" dirty="0"/>
              <a:t>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88719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10021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1971327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2. Name the benefits of using automated testing tools.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700517" y="1201886"/>
            <a:ext cx="69678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1. What is the difference between the manual and automated testing?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83574" y="2494057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3. Name the different kinds of testing depending of a testing object.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83574" y="3068960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4. Please, describe Performance, Load</a:t>
            </a:r>
            <a:r>
              <a:rPr lang="en-US" sz="2000" dirty="0"/>
              <a:t> </a:t>
            </a:r>
            <a:r>
              <a:rPr lang="en-US" sz="2000" dirty="0" smtClean="0"/>
              <a:t>and Stress testing.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83574" y="3645024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5. Please, describe the main aspects of Usability testing.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683574" y="4150241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6. What kinds of testing do you know depending on time?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683574" y="4675783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7. What kinds of testing are belongs to alpha testing? Describe them.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83574" y="5229200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7. What is White Box, Black Box and Grey Box testing? Describe them.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279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087" y="457200"/>
            <a:ext cx="54650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Boundary testing - Questions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1295400"/>
            <a:ext cx="73300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Start up Windows WordPad and select Print from the File menu. You'll get the dialog </a:t>
            </a:r>
            <a:r>
              <a:rPr lang="en-US" b="1" dirty="0" smtClean="0"/>
              <a:t>similar to shown in the picture below. </a:t>
            </a:r>
            <a:r>
              <a:rPr lang="en-US" b="1" dirty="0"/>
              <a:t>What boundary conditions exist for the Print Range feature shown in the lower-left corner?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056" y="2708920"/>
            <a:ext cx="357246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505" y="457200"/>
            <a:ext cx="627845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группы тестирования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199" y="4343400"/>
            <a:ext cx="7046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By the time of the </a:t>
            </a:r>
            <a:r>
              <a:rPr lang="en-US" sz="2200" dirty="0" smtClean="0"/>
              <a:t>testing</a:t>
            </a:r>
            <a:r>
              <a:rPr lang="ru-RU" sz="2200" dirty="0" smtClean="0"/>
              <a:t> (По времени тестирования)</a:t>
            </a:r>
            <a:endParaRPr lang="en-US" sz="22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838200" y="1458928"/>
            <a:ext cx="51953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By isolation level</a:t>
            </a:r>
            <a:r>
              <a:rPr lang="ru-RU" sz="2200" dirty="0" smtClean="0"/>
              <a:t> (По уровню изоляции)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838200" y="2133600"/>
            <a:ext cx="465294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By </a:t>
            </a:r>
            <a:r>
              <a:rPr lang="en-US" sz="2200" dirty="0" smtClean="0"/>
              <a:t>automation</a:t>
            </a:r>
            <a:r>
              <a:rPr lang="ru-RU" sz="2200" dirty="0" smtClean="0"/>
              <a:t> (По автоматизации)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838200" y="2819400"/>
            <a:ext cx="57116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By </a:t>
            </a:r>
            <a:r>
              <a:rPr lang="en-US" sz="2200" dirty="0"/>
              <a:t>t</a:t>
            </a:r>
            <a:r>
              <a:rPr lang="en-US" sz="2200" dirty="0" smtClean="0"/>
              <a:t>esting </a:t>
            </a:r>
            <a:r>
              <a:rPr lang="en-US" sz="2200" dirty="0" smtClean="0"/>
              <a:t>object</a:t>
            </a:r>
            <a:r>
              <a:rPr lang="ru-RU" sz="2200" dirty="0" smtClean="0"/>
              <a:t> (По объекту тестирования)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838200" y="3581400"/>
            <a:ext cx="63432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By knowledge </a:t>
            </a:r>
            <a:r>
              <a:rPr lang="en-US" sz="2200" dirty="0"/>
              <a:t>of the </a:t>
            </a:r>
            <a:r>
              <a:rPr lang="en-US" sz="2200" dirty="0" smtClean="0"/>
              <a:t>system</a:t>
            </a:r>
            <a:r>
              <a:rPr lang="ru-RU" sz="2200" dirty="0" smtClean="0"/>
              <a:t> (По знанию системы)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72340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Овал 8"/>
          <p:cNvSpPr/>
          <p:nvPr/>
        </p:nvSpPr>
        <p:spPr>
          <a:xfrm>
            <a:off x="4557007" y="1411232"/>
            <a:ext cx="3367680" cy="34579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4837684" y="2121390"/>
            <a:ext cx="2882030" cy="273938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92080" y="2851392"/>
            <a:ext cx="1944216" cy="20093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09600" y="457200"/>
            <a:ext cx="33291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Isolation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1771" y="2552443"/>
            <a:ext cx="29969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b="1" dirty="0"/>
              <a:t>Integration </a:t>
            </a:r>
            <a:r>
              <a:rPr lang="en-US" sz="2200" b="1" dirty="0" smtClean="0"/>
              <a:t>testing</a:t>
            </a:r>
            <a:endParaRPr lang="en-US" sz="2200" b="1" dirty="0"/>
          </a:p>
        </p:txBody>
      </p:sp>
      <p:sp>
        <p:nvSpPr>
          <p:cNvPr id="3" name="Rectangle 2"/>
          <p:cNvSpPr/>
          <p:nvPr/>
        </p:nvSpPr>
        <p:spPr>
          <a:xfrm>
            <a:off x="941771" y="1587043"/>
            <a:ext cx="29969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b="1" dirty="0"/>
              <a:t>Unit </a:t>
            </a:r>
            <a:r>
              <a:rPr lang="en-US" sz="2200" b="1" dirty="0" smtClean="0"/>
              <a:t>testing</a:t>
            </a:r>
            <a:endParaRPr lang="en-US" sz="2200" b="1" dirty="0"/>
          </a:p>
        </p:txBody>
      </p:sp>
      <p:sp>
        <p:nvSpPr>
          <p:cNvPr id="6" name="Rectangle 5"/>
          <p:cNvSpPr/>
          <p:nvPr/>
        </p:nvSpPr>
        <p:spPr>
          <a:xfrm>
            <a:off x="941770" y="3517843"/>
            <a:ext cx="29969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b="1" dirty="0"/>
              <a:t>System </a:t>
            </a:r>
            <a:r>
              <a:rPr lang="en-US" sz="2200" b="1" dirty="0" smtClean="0"/>
              <a:t>testing</a:t>
            </a:r>
            <a:endParaRPr lang="en-US" sz="2200" b="1" dirty="0"/>
          </a:p>
        </p:txBody>
      </p:sp>
      <p:sp>
        <p:nvSpPr>
          <p:cNvPr id="7" name="Овал 6"/>
          <p:cNvSpPr/>
          <p:nvPr/>
        </p:nvSpPr>
        <p:spPr>
          <a:xfrm>
            <a:off x="5627695" y="3600105"/>
            <a:ext cx="1301759" cy="1260671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000760" y="414639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786446" y="221757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643570" y="304352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Integration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938683" y="4447631"/>
            <a:ext cx="29969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b="1" dirty="0" smtClean="0"/>
              <a:t>Acceptance testing</a:t>
            </a:r>
            <a:endParaRPr lang="en-US" sz="2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80112" y="1581645"/>
            <a:ext cx="134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Acceptance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19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8" grpId="0" animBg="1"/>
      <p:bldP spid="5" grpId="0"/>
      <p:bldP spid="3" grpId="0"/>
      <p:bldP spid="6" grpId="0"/>
      <p:bldP spid="7" grpId="0" animBg="1"/>
      <p:bldP spid="10" grpId="0"/>
      <p:bldP spid="11" grpId="0"/>
      <p:bldP spid="12" grpId="0"/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406" y="533400"/>
            <a:ext cx="230357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 testing</a:t>
            </a:r>
          </a:p>
        </p:txBody>
      </p:sp>
      <p:pic>
        <p:nvPicPr>
          <p:cNvPr id="1027" name="Picture 3" descr="C:\Users\jkad\Desktop\Trainings\Testing\puzzl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t="4952" r="11389"/>
          <a:stretch/>
        </p:blipFill>
        <p:spPr bwMode="auto">
          <a:xfrm>
            <a:off x="5726097" y="1747213"/>
            <a:ext cx="2496845" cy="290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2000" y="2743200"/>
            <a:ext cx="5248025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200" dirty="0" smtClean="0"/>
              <a:t>Изолировать каждую наименьшую составляющую часть программы и показать, что она работает корректно</a:t>
            </a:r>
            <a:r>
              <a:rPr lang="en-US" sz="2200" dirty="0" smtClean="0"/>
              <a:t>.</a:t>
            </a:r>
            <a:endParaRPr lang="en-US" sz="2200" dirty="0" smtClean="0"/>
          </a:p>
          <a:p>
            <a:pPr>
              <a:lnSpc>
                <a:spcPct val="110000"/>
              </a:lnSpc>
            </a:pPr>
            <a:endParaRPr lang="en-US" sz="2200" dirty="0" smtClean="0"/>
          </a:p>
          <a:p>
            <a:pPr>
              <a:lnSpc>
                <a:spcPct val="110000"/>
              </a:lnSpc>
            </a:pPr>
            <a:r>
              <a:rPr lang="ru-RU" sz="2200" dirty="0" smtClean="0"/>
              <a:t>Обычно проводится программистами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1447800" y="1885756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/>
              <a:t>Goal: </a:t>
            </a:r>
          </a:p>
        </p:txBody>
      </p:sp>
      <p:sp>
        <p:nvSpPr>
          <p:cNvPr id="7" name="Chevron 6"/>
          <p:cNvSpPr/>
          <p:nvPr/>
        </p:nvSpPr>
        <p:spPr>
          <a:xfrm>
            <a:off x="762000" y="2049605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1999" y="4519022"/>
            <a:ext cx="6474297" cy="83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ru-RU" sz="2200" dirty="0" smtClean="0"/>
              <a:t>Локализует проблемы в маленьком регионе</a:t>
            </a:r>
            <a:endParaRPr lang="en-US" sz="2200" dirty="0" smtClean="0"/>
          </a:p>
          <a:p>
            <a:pPr marL="342900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ru-RU" sz="2200" dirty="0" smtClean="0"/>
              <a:t>Уменьшает ресурсы, необходимые для отладки</a:t>
            </a: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761999" y="5630543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en-US" dirty="0" smtClean="0"/>
              <a:t>2 + 2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634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33400"/>
            <a:ext cx="353635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 testing</a:t>
            </a:r>
          </a:p>
        </p:txBody>
      </p:sp>
      <p:pic>
        <p:nvPicPr>
          <p:cNvPr id="4" name="Picture 3" descr="C:\Users\jkad\Desktop\Trainings\Testing\puzz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686716"/>
            <a:ext cx="1936450" cy="206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11560" y="1922056"/>
            <a:ext cx="5638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Это </a:t>
            </a:r>
            <a:r>
              <a:rPr lang="ru-RU" sz="2400" dirty="0" smtClean="0"/>
              <a:t>совместное тестирование </a:t>
            </a:r>
            <a:r>
              <a:rPr lang="ru-RU" sz="2400" dirty="0"/>
              <a:t>двух или более частей или </a:t>
            </a:r>
            <a:r>
              <a:rPr lang="ru-RU" sz="2400" dirty="0" smtClean="0"/>
              <a:t>модулей программы с </a:t>
            </a:r>
            <a:r>
              <a:rPr lang="ru-RU" sz="2400" dirty="0"/>
              <a:t>намерением найти </a:t>
            </a:r>
            <a:r>
              <a:rPr lang="ru-RU" sz="2400" dirty="0" smtClean="0"/>
              <a:t>проблемы взаимодействия между </a:t>
            </a:r>
            <a:r>
              <a:rPr lang="ru-RU" sz="2400" dirty="0"/>
              <a:t>модулями или их </a:t>
            </a:r>
            <a:r>
              <a:rPr lang="ru-RU" sz="2400" dirty="0" smtClean="0"/>
              <a:t>частями.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1447800" y="1340768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/>
              <a:t>Goal: </a:t>
            </a:r>
          </a:p>
        </p:txBody>
      </p:sp>
      <p:sp>
        <p:nvSpPr>
          <p:cNvPr id="8" name="Chevron 7"/>
          <p:cNvSpPr/>
          <p:nvPr/>
        </p:nvSpPr>
        <p:spPr>
          <a:xfrm>
            <a:off x="762000" y="1504617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lowchart: Magnetic Disk 2"/>
          <p:cNvSpPr/>
          <p:nvPr/>
        </p:nvSpPr>
        <p:spPr>
          <a:xfrm>
            <a:off x="1253287" y="4687272"/>
            <a:ext cx="836724" cy="962843"/>
          </a:xfrm>
          <a:prstGeom prst="flowChartMagneticDisk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Database</a:t>
            </a:r>
            <a:endParaRPr lang="en-US" sz="1300" dirty="0"/>
          </a:p>
        </p:txBody>
      </p:sp>
      <p:sp>
        <p:nvSpPr>
          <p:cNvPr id="6" name="Smiley Face 5"/>
          <p:cNvSpPr/>
          <p:nvPr/>
        </p:nvSpPr>
        <p:spPr>
          <a:xfrm>
            <a:off x="4766068" y="4762429"/>
            <a:ext cx="814044" cy="817519"/>
          </a:xfrm>
          <a:prstGeom prst="smileyFac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9" name="Cube 8"/>
          <p:cNvSpPr/>
          <p:nvPr/>
        </p:nvSpPr>
        <p:spPr>
          <a:xfrm>
            <a:off x="2843808" y="3845581"/>
            <a:ext cx="1206400" cy="930705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Server with business logic layer</a:t>
            </a:r>
            <a:endParaRPr lang="en-US" sz="1300" dirty="0"/>
          </a:p>
        </p:txBody>
      </p:sp>
      <p:sp>
        <p:nvSpPr>
          <p:cNvPr id="10" name="Rectangle 9"/>
          <p:cNvSpPr/>
          <p:nvPr/>
        </p:nvSpPr>
        <p:spPr>
          <a:xfrm>
            <a:off x="4678519" y="5538718"/>
            <a:ext cx="10179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 (UI)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Connector 11"/>
          <p:cNvCxnSpPr>
            <a:stCxn id="9" idx="2"/>
            <a:endCxn id="3" idx="1"/>
          </p:cNvCxnSpPr>
          <p:nvPr/>
        </p:nvCxnSpPr>
        <p:spPr>
          <a:xfrm flipH="1">
            <a:off x="1671649" y="4427272"/>
            <a:ext cx="1172159" cy="2600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stCxn id="9" idx="4"/>
            <a:endCxn id="6" idx="0"/>
          </p:cNvCxnSpPr>
          <p:nvPr/>
        </p:nvCxnSpPr>
        <p:spPr>
          <a:xfrm>
            <a:off x="3817532" y="4427272"/>
            <a:ext cx="1355558" cy="33515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898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33400"/>
            <a:ext cx="282590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testing</a:t>
            </a:r>
          </a:p>
        </p:txBody>
      </p:sp>
      <p:pic>
        <p:nvPicPr>
          <p:cNvPr id="2050" name="Picture 2" descr="C:\Users\jkad\Desktop\Trainings\Testing\puzzle-pieces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276" y="1556792"/>
            <a:ext cx="2945164" cy="256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1201370"/>
            <a:ext cx="4691133" cy="674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System – as a whole</a:t>
            </a:r>
            <a:endParaRPr lang="en-US" sz="22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1408903" y="3501002"/>
            <a:ext cx="575538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b="1" dirty="0"/>
              <a:t>Functional Testing </a:t>
            </a:r>
            <a:r>
              <a:rPr lang="ru-RU" sz="1400" dirty="0" smtClean="0"/>
              <a:t>(функциональное тестирование)</a:t>
            </a:r>
            <a:endParaRPr lang="en-US" sz="1400" dirty="0" smtClean="0"/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b="1" dirty="0" smtClean="0"/>
              <a:t>Change testing</a:t>
            </a:r>
            <a:r>
              <a:rPr lang="ru-RU" sz="1400" b="1" dirty="0"/>
              <a:t> </a:t>
            </a:r>
            <a:r>
              <a:rPr lang="ru-RU" sz="1400" dirty="0"/>
              <a:t>(</a:t>
            </a:r>
            <a:r>
              <a:rPr lang="ru-RU" sz="1400" dirty="0" smtClean="0"/>
              <a:t>тестирование изменений)</a:t>
            </a:r>
            <a:endParaRPr lang="en-US" sz="1400" dirty="0" smtClean="0"/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b="1" dirty="0" smtClean="0"/>
              <a:t>Regression </a:t>
            </a:r>
            <a:r>
              <a:rPr lang="en-US" sz="1400" b="1" dirty="0" smtClean="0"/>
              <a:t>testing </a:t>
            </a:r>
            <a:r>
              <a:rPr lang="ru-RU" sz="1400" dirty="0" smtClean="0"/>
              <a:t>(повторное тестирование</a:t>
            </a:r>
            <a:r>
              <a:rPr lang="ru-RU" sz="1400" dirty="0"/>
              <a:t>)</a:t>
            </a:r>
            <a:endParaRPr lang="en-US" sz="1400" dirty="0"/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b="1" dirty="0" smtClean="0"/>
              <a:t>Exploratory </a:t>
            </a:r>
            <a:r>
              <a:rPr lang="en-US" sz="1400" b="1" dirty="0" smtClean="0"/>
              <a:t>testing</a:t>
            </a:r>
            <a:r>
              <a:rPr lang="ru-RU" sz="1400" b="1" dirty="0"/>
              <a:t> </a:t>
            </a:r>
            <a:r>
              <a:rPr lang="ru-RU" sz="1400" dirty="0" smtClean="0"/>
              <a:t>(«исследующее» тестирование</a:t>
            </a:r>
            <a:r>
              <a:rPr lang="ru-RU" sz="1400" dirty="0"/>
              <a:t>)</a:t>
            </a:r>
            <a:endParaRPr lang="en-US" sz="1400" dirty="0" smtClean="0"/>
          </a:p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b="1" dirty="0" smtClean="0"/>
              <a:t>Non-Functional </a:t>
            </a:r>
            <a:r>
              <a:rPr lang="en-US" sz="1400" b="1" dirty="0"/>
              <a:t>Testing </a:t>
            </a:r>
            <a:r>
              <a:rPr lang="ru-RU" sz="1400" dirty="0" smtClean="0"/>
              <a:t>(не-функциональное </a:t>
            </a:r>
            <a:r>
              <a:rPr lang="ru-RU" sz="1400" dirty="0"/>
              <a:t>тестирование</a:t>
            </a:r>
            <a:r>
              <a:rPr lang="ru-RU" sz="1400" dirty="0" smtClean="0"/>
              <a:t>)</a:t>
            </a:r>
            <a:endParaRPr lang="en-US" sz="1400" dirty="0"/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b="1" dirty="0" smtClean="0"/>
              <a:t>Usability </a:t>
            </a:r>
            <a:r>
              <a:rPr lang="en-US" sz="1400" b="1" dirty="0" smtClean="0"/>
              <a:t>testing</a:t>
            </a:r>
            <a:r>
              <a:rPr lang="ru-RU" sz="1400" b="1" dirty="0" smtClean="0"/>
              <a:t> </a:t>
            </a:r>
            <a:r>
              <a:rPr lang="ru-RU" sz="1400" dirty="0" smtClean="0"/>
              <a:t>(тестирование удобства использования)</a:t>
            </a:r>
            <a:endParaRPr lang="en-US" sz="1400" dirty="0" smtClean="0"/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b="1" dirty="0"/>
              <a:t>Load </a:t>
            </a:r>
            <a:r>
              <a:rPr lang="en-US" sz="1400" b="1" dirty="0" smtClean="0"/>
              <a:t>testing</a:t>
            </a:r>
            <a:r>
              <a:rPr lang="ru-RU" sz="1400" b="1" dirty="0" smtClean="0"/>
              <a:t> </a:t>
            </a:r>
            <a:r>
              <a:rPr lang="ru-RU" sz="1400" dirty="0" smtClean="0"/>
              <a:t>(нагрузочное тестирование)</a:t>
            </a:r>
            <a:endParaRPr lang="en-US" sz="1400" dirty="0" smtClean="0"/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b="1" dirty="0" smtClean="0"/>
              <a:t>Stress </a:t>
            </a:r>
            <a:r>
              <a:rPr lang="en-US" sz="1400" b="1" dirty="0" smtClean="0"/>
              <a:t>testing</a:t>
            </a:r>
            <a:r>
              <a:rPr lang="ru-RU" sz="1400" b="1" dirty="0" smtClean="0"/>
              <a:t> </a:t>
            </a:r>
            <a:r>
              <a:rPr lang="ru-RU" sz="1400" dirty="0" smtClean="0"/>
              <a:t>(тестирование ненормальными нагрузками)</a:t>
            </a:r>
            <a:endParaRPr lang="en-US" sz="1400" dirty="0" smtClean="0"/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b="1" dirty="0" smtClean="0"/>
              <a:t>Boundary </a:t>
            </a:r>
            <a:r>
              <a:rPr lang="en-US" sz="1400" b="1" dirty="0" smtClean="0"/>
              <a:t>testing</a:t>
            </a:r>
            <a:r>
              <a:rPr lang="ru-RU" sz="1400" b="1" dirty="0" smtClean="0"/>
              <a:t> </a:t>
            </a:r>
            <a:r>
              <a:rPr lang="ru-RU" sz="1400" dirty="0" smtClean="0"/>
              <a:t>(тестирование граничных значений)</a:t>
            </a:r>
            <a:endParaRPr lang="en-US" sz="1400" dirty="0" smtClean="0"/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b="1" dirty="0" smtClean="0"/>
              <a:t>Security </a:t>
            </a:r>
            <a:r>
              <a:rPr lang="en-US" sz="1400" b="1" dirty="0" smtClean="0"/>
              <a:t>testing</a:t>
            </a:r>
            <a:r>
              <a:rPr lang="ru-RU" sz="1400" b="1" dirty="0" smtClean="0"/>
              <a:t> </a:t>
            </a:r>
            <a:r>
              <a:rPr lang="ru-RU" sz="1400" dirty="0" smtClean="0"/>
              <a:t>(тестирование безопасности системы)</a:t>
            </a:r>
            <a:endParaRPr lang="en-US" sz="1400" dirty="0" smtClean="0"/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dirty="0" smtClean="0"/>
              <a:t>Installation </a:t>
            </a:r>
            <a:r>
              <a:rPr lang="en-US" sz="1400" dirty="0" smtClean="0"/>
              <a:t>testing</a:t>
            </a:r>
            <a:r>
              <a:rPr lang="ru-RU" sz="1400" dirty="0" smtClean="0"/>
              <a:t> (тестирование установки / инсталляции)</a:t>
            </a:r>
            <a:endParaRPr lang="en-US" sz="1400" dirty="0" smtClean="0"/>
          </a:p>
          <a:p>
            <a:pPr marL="342900" lvl="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58472" y="1970811"/>
            <a:ext cx="5177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Комплексное тестирование всего приложения со всеми компонентами, в </a:t>
            </a:r>
            <a:r>
              <a:rPr lang="ru-RU" dirty="0"/>
              <a:t>том числе </a:t>
            </a:r>
            <a:r>
              <a:rPr lang="ru-RU" dirty="0" smtClean="0"/>
              <a:t>с внешними периферийными устройствами, </a:t>
            </a:r>
            <a:r>
              <a:rPr lang="ru-RU" dirty="0"/>
              <a:t>для того, чтобы проверить, как компоненты взаимодействуют друг с другом и с системой в целом.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247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33400"/>
            <a:ext cx="362823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Acceptance testing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2304999"/>
            <a:ext cx="568220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Определить, что требования и договоренности соблюдены.</a:t>
            </a:r>
          </a:p>
          <a:p>
            <a:endParaRPr lang="ru-RU" sz="2200" dirty="0" smtClean="0"/>
          </a:p>
          <a:p>
            <a:r>
              <a:rPr lang="ru-RU" sz="2200" dirty="0" smtClean="0"/>
              <a:t>Чаще всего проводится конечным пользователем</a:t>
            </a:r>
          </a:p>
          <a:p>
            <a:endParaRPr lang="ru-RU" sz="2200" dirty="0"/>
          </a:p>
          <a:p>
            <a:r>
              <a:rPr lang="ru-RU" sz="2200" dirty="0" smtClean="0"/>
              <a:t>Также известно под названиями</a:t>
            </a:r>
          </a:p>
          <a:p>
            <a:r>
              <a:rPr lang="ru-RU" sz="2200" dirty="0" smtClean="0"/>
              <a:t>   </a:t>
            </a:r>
            <a:r>
              <a:rPr lang="en-US" sz="2200" dirty="0" smtClean="0"/>
              <a:t>user </a:t>
            </a:r>
            <a:r>
              <a:rPr lang="en-US" sz="2200" dirty="0"/>
              <a:t>acceptance testing (UAT</a:t>
            </a:r>
            <a:r>
              <a:rPr lang="en-US" sz="2200" dirty="0" smtClean="0"/>
              <a:t>)</a:t>
            </a:r>
            <a:endParaRPr lang="ru-RU" sz="2200" dirty="0" smtClean="0"/>
          </a:p>
          <a:p>
            <a:r>
              <a:rPr lang="ru-RU" sz="2200" dirty="0" smtClean="0"/>
              <a:t>   </a:t>
            </a:r>
            <a:r>
              <a:rPr lang="en-US" sz="2200" dirty="0" smtClean="0"/>
              <a:t>end-user testing</a:t>
            </a:r>
            <a:endParaRPr lang="ru-RU" sz="2200" dirty="0" smtClean="0"/>
          </a:p>
          <a:p>
            <a:r>
              <a:rPr lang="ru-RU" sz="2200" dirty="0" smtClean="0"/>
              <a:t>   </a:t>
            </a:r>
            <a:r>
              <a:rPr lang="en-US" sz="2200" dirty="0" smtClean="0"/>
              <a:t>beta-testing</a:t>
            </a:r>
            <a:endParaRPr lang="ru-RU" sz="2200" dirty="0" smtClean="0"/>
          </a:p>
          <a:p>
            <a:r>
              <a:rPr lang="ru-RU" sz="2200" dirty="0" smtClean="0"/>
              <a:t>и т.п.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1447800" y="1340768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/>
              <a:t>Goal: </a:t>
            </a:r>
          </a:p>
        </p:txBody>
      </p:sp>
      <p:sp>
        <p:nvSpPr>
          <p:cNvPr id="8" name="Chevron 7"/>
          <p:cNvSpPr/>
          <p:nvPr/>
        </p:nvSpPr>
        <p:spPr>
          <a:xfrm>
            <a:off x="762000" y="1504617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628153"/>
            <a:ext cx="21050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5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087" y="457200"/>
            <a:ext cx="649216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Testing – Process Overview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32285" y="1268760"/>
            <a:ext cx="1219200" cy="417991"/>
          </a:xfrm>
          <a:prstGeom prst="roundRect">
            <a:avLst/>
          </a:prstGeom>
          <a:solidFill>
            <a:srgbClr val="76A9D4"/>
          </a:solidFill>
          <a:ln w="19050">
            <a:solidFill>
              <a:srgbClr val="649EC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00" dirty="0">
                <a:latin typeface="Georgia (Body)"/>
              </a:rPr>
              <a:t>Start</a:t>
            </a:r>
          </a:p>
        </p:txBody>
      </p:sp>
      <p:cxnSp>
        <p:nvCxnSpPr>
          <p:cNvPr id="7" name="Straight Arrow Connector 6"/>
          <p:cNvCxnSpPr>
            <a:stCxn id="5" idx="2"/>
            <a:endCxn id="8" idx="0"/>
          </p:cNvCxnSpPr>
          <p:nvPr/>
        </p:nvCxnSpPr>
        <p:spPr>
          <a:xfrm>
            <a:off x="4041885" y="1686751"/>
            <a:ext cx="0" cy="279478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8" name="Rectangle 7"/>
          <p:cNvSpPr/>
          <p:nvPr/>
        </p:nvSpPr>
        <p:spPr>
          <a:xfrm>
            <a:off x="3270915" y="1966229"/>
            <a:ext cx="1541940" cy="417991"/>
          </a:xfrm>
          <a:prstGeom prst="rect">
            <a:avLst/>
          </a:prstGeom>
          <a:solidFill>
            <a:srgbClr val="76A9D4"/>
          </a:solidFill>
          <a:ln w="19050">
            <a:solidFill>
              <a:srgbClr val="649EC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00" dirty="0">
                <a:latin typeface="Georgia (Body)"/>
              </a:rPr>
              <a:t>Change Testing</a:t>
            </a:r>
          </a:p>
        </p:txBody>
      </p:sp>
      <p:cxnSp>
        <p:nvCxnSpPr>
          <p:cNvPr id="10" name="Straight Arrow Connector 9"/>
          <p:cNvCxnSpPr>
            <a:stCxn id="8" idx="2"/>
            <a:endCxn id="11" idx="0"/>
          </p:cNvCxnSpPr>
          <p:nvPr/>
        </p:nvCxnSpPr>
        <p:spPr>
          <a:xfrm>
            <a:off x="4041885" y="2384220"/>
            <a:ext cx="0" cy="344009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1" name="Rectangle 10"/>
          <p:cNvSpPr/>
          <p:nvPr/>
        </p:nvSpPr>
        <p:spPr>
          <a:xfrm>
            <a:off x="3270915" y="2728229"/>
            <a:ext cx="1541940" cy="417990"/>
          </a:xfrm>
          <a:prstGeom prst="rect">
            <a:avLst/>
          </a:prstGeom>
          <a:solidFill>
            <a:srgbClr val="76A9D4"/>
          </a:solidFill>
          <a:ln w="19050">
            <a:solidFill>
              <a:srgbClr val="649EC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00" dirty="0">
                <a:latin typeface="Georgia (Body)"/>
              </a:rPr>
              <a:t>Exploratory Testing</a:t>
            </a:r>
          </a:p>
        </p:txBody>
      </p:sp>
      <p:cxnSp>
        <p:nvCxnSpPr>
          <p:cNvPr id="15" name="Straight Arrow Connector 14"/>
          <p:cNvCxnSpPr>
            <a:stCxn id="11" idx="2"/>
            <a:endCxn id="17" idx="0"/>
          </p:cNvCxnSpPr>
          <p:nvPr/>
        </p:nvCxnSpPr>
        <p:spPr>
          <a:xfrm>
            <a:off x="4041885" y="3146219"/>
            <a:ext cx="1" cy="434081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>
            <a:off x="3270915" y="3580300"/>
            <a:ext cx="1541941" cy="417990"/>
          </a:xfrm>
          <a:prstGeom prst="rect">
            <a:avLst/>
          </a:prstGeom>
          <a:solidFill>
            <a:srgbClr val="76A9D4"/>
          </a:solidFill>
          <a:ln w="19050">
            <a:solidFill>
              <a:srgbClr val="649EC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00" dirty="0">
                <a:latin typeface="Georgia (Body)"/>
              </a:rPr>
              <a:t>Regression </a:t>
            </a:r>
            <a:r>
              <a:rPr lang="en-US" sz="1300" dirty="0" smtClean="0">
                <a:latin typeface="Georgia (Body)"/>
              </a:rPr>
              <a:t>Testing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70916" y="4474171"/>
            <a:ext cx="1541940" cy="673777"/>
          </a:xfrm>
          <a:prstGeom prst="rect">
            <a:avLst/>
          </a:prstGeom>
          <a:solidFill>
            <a:srgbClr val="76A9D4"/>
          </a:solidFill>
          <a:ln w="19050">
            <a:solidFill>
              <a:srgbClr val="649EC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00" dirty="0" smtClean="0">
                <a:latin typeface="Georgia (Body)"/>
              </a:rPr>
              <a:t>Stress, Load, Usability, etc. Testing</a:t>
            </a:r>
            <a:endParaRPr lang="en-US" sz="1300" dirty="0">
              <a:latin typeface="Georgia (Body)"/>
            </a:endParaRPr>
          </a:p>
        </p:txBody>
      </p:sp>
      <p:cxnSp>
        <p:nvCxnSpPr>
          <p:cNvPr id="20" name="Straight Arrow Connector 19"/>
          <p:cNvCxnSpPr>
            <a:stCxn id="17" idx="2"/>
            <a:endCxn id="18" idx="0"/>
          </p:cNvCxnSpPr>
          <p:nvPr/>
        </p:nvCxnSpPr>
        <p:spPr>
          <a:xfrm>
            <a:off x="4041886" y="3998290"/>
            <a:ext cx="0" cy="475881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23" name="Rounded Rectangle 22"/>
          <p:cNvSpPr/>
          <p:nvPr/>
        </p:nvSpPr>
        <p:spPr>
          <a:xfrm>
            <a:off x="3270915" y="5691281"/>
            <a:ext cx="1541940" cy="417620"/>
          </a:xfrm>
          <a:prstGeom prst="roundRect">
            <a:avLst/>
          </a:prstGeom>
          <a:solidFill>
            <a:srgbClr val="76A9D4"/>
          </a:solidFill>
          <a:ln w="19050">
            <a:solidFill>
              <a:srgbClr val="649EC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00" dirty="0">
                <a:latin typeface="Georgia (Body)"/>
              </a:rPr>
              <a:t>End</a:t>
            </a:r>
          </a:p>
        </p:txBody>
      </p:sp>
      <p:cxnSp>
        <p:nvCxnSpPr>
          <p:cNvPr id="27" name="Straight Arrow Connector 26"/>
          <p:cNvCxnSpPr>
            <a:stCxn id="18" idx="2"/>
            <a:endCxn id="23" idx="0"/>
          </p:cNvCxnSpPr>
          <p:nvPr/>
        </p:nvCxnSpPr>
        <p:spPr>
          <a:xfrm flipH="1">
            <a:off x="4041885" y="5147948"/>
            <a:ext cx="1" cy="543333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0890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3221</TotalTime>
  <Words>916</Words>
  <Application>Microsoft Office PowerPoint</Application>
  <PresentationFormat>On-screen Show (4:3)</PresentationFormat>
  <Paragraphs>166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Georgia (Body)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Olexandr Vedmid'</cp:lastModifiedBy>
  <cp:revision>262</cp:revision>
  <dcterms:created xsi:type="dcterms:W3CDTF">2006-08-16T00:00:00Z</dcterms:created>
  <dcterms:modified xsi:type="dcterms:W3CDTF">2013-03-25T15:41:24Z</dcterms:modified>
</cp:coreProperties>
</file>