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280" r:id="rId2"/>
    <p:sldId id="314" r:id="rId3"/>
    <p:sldId id="315" r:id="rId4"/>
    <p:sldId id="281" r:id="rId5"/>
    <p:sldId id="311" r:id="rId6"/>
    <p:sldId id="310" r:id="rId7"/>
    <p:sldId id="312" r:id="rId8"/>
    <p:sldId id="313" r:id="rId9"/>
    <p:sldId id="316" r:id="rId10"/>
    <p:sldId id="317" r:id="rId11"/>
    <p:sldId id="318" r:id="rId12"/>
    <p:sldId id="319" r:id="rId13"/>
    <p:sldId id="320" r:id="rId14"/>
    <p:sldId id="321" r:id="rId15"/>
    <p:sldId id="28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19-Jan-15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Тестовый</a:t>
            </a:r>
            <a:r>
              <a:rPr lang="ru-RU" baseline="0" dirty="0" smtClean="0"/>
              <a:t> случай – н</a:t>
            </a:r>
            <a:r>
              <a:rPr lang="ru-RU" dirty="0" smtClean="0"/>
              <a:t>абор</a:t>
            </a:r>
            <a:r>
              <a:rPr lang="ru-RU" baseline="0" dirty="0" smtClean="0"/>
              <a:t> </a:t>
            </a:r>
            <a:r>
              <a:rPr lang="ru-RU" dirty="0" smtClean="0"/>
              <a:t>входных</a:t>
            </a:r>
            <a:r>
              <a:rPr lang="ru-RU" baseline="0" dirty="0" smtClean="0"/>
              <a:t> </a:t>
            </a:r>
            <a:r>
              <a:rPr lang="ru-RU" dirty="0" smtClean="0"/>
              <a:t>значений,</a:t>
            </a:r>
            <a:r>
              <a:rPr lang="ru-RU" baseline="0" dirty="0" smtClean="0"/>
              <a:t> </a:t>
            </a:r>
            <a:r>
              <a:rPr lang="ru-RU" dirty="0" smtClean="0"/>
              <a:t>предусловий</a:t>
            </a:r>
            <a:r>
              <a:rPr lang="ru-RU" baseline="0" dirty="0" smtClean="0"/>
              <a:t> </a:t>
            </a:r>
            <a:r>
              <a:rPr lang="ru-RU" dirty="0" smtClean="0"/>
              <a:t>выполнения,</a:t>
            </a:r>
            <a:r>
              <a:rPr lang="ru-RU" baseline="0" dirty="0" smtClean="0"/>
              <a:t> </a:t>
            </a:r>
            <a:r>
              <a:rPr lang="ru-RU" dirty="0" smtClean="0"/>
              <a:t>ожидаемых</a:t>
            </a:r>
            <a:r>
              <a:rPr lang="ru-RU" baseline="0" dirty="0" smtClean="0"/>
              <a:t> </a:t>
            </a:r>
            <a:r>
              <a:rPr lang="ru-RU" dirty="0" smtClean="0"/>
              <a:t>результатов</a:t>
            </a:r>
            <a:r>
              <a:rPr lang="ru-RU" baseline="0" dirty="0" smtClean="0"/>
              <a:t> </a:t>
            </a:r>
            <a:r>
              <a:rPr lang="ru-RU" dirty="0" smtClean="0"/>
              <a:t>и</a:t>
            </a:r>
            <a:r>
              <a:rPr lang="ru-RU" baseline="0" dirty="0" smtClean="0"/>
              <a:t> </a:t>
            </a:r>
            <a:r>
              <a:rPr lang="ru-RU" dirty="0" smtClean="0"/>
              <a:t>постусловий</a:t>
            </a:r>
            <a:r>
              <a:rPr lang="ru-RU" baseline="0" dirty="0" smtClean="0"/>
              <a:t> </a:t>
            </a:r>
            <a:r>
              <a:rPr lang="ru-RU" dirty="0" smtClean="0"/>
              <a:t>выполнения,</a:t>
            </a:r>
            <a:r>
              <a:rPr lang="ru-RU" baseline="0" dirty="0" smtClean="0"/>
              <a:t> </a:t>
            </a:r>
            <a:r>
              <a:rPr lang="ru-RU" dirty="0" smtClean="0"/>
              <a:t>разработанный</a:t>
            </a:r>
            <a:r>
              <a:rPr lang="ru-RU" baseline="0" dirty="0" smtClean="0"/>
              <a:t> </a:t>
            </a:r>
            <a:r>
              <a:rPr lang="ru-RU" dirty="0" smtClean="0"/>
              <a:t>для</a:t>
            </a:r>
            <a:r>
              <a:rPr lang="ru-RU" baseline="0" dirty="0" smtClean="0"/>
              <a:t> </a:t>
            </a:r>
            <a:r>
              <a:rPr lang="ru-RU" dirty="0" smtClean="0"/>
              <a:t>определенной</a:t>
            </a:r>
            <a:r>
              <a:rPr lang="ru-RU" baseline="0" dirty="0" smtClean="0"/>
              <a:t> </a:t>
            </a:r>
            <a:r>
              <a:rPr lang="ru-RU" dirty="0" smtClean="0"/>
              <a:t>цели</a:t>
            </a:r>
            <a:r>
              <a:rPr lang="ru-RU" baseline="0" dirty="0" smtClean="0"/>
              <a:t> </a:t>
            </a:r>
            <a:r>
              <a:rPr lang="ru-RU" dirty="0" smtClean="0"/>
              <a:t>или</a:t>
            </a:r>
            <a:r>
              <a:rPr lang="ru-RU" baseline="0" dirty="0" smtClean="0"/>
              <a:t> </a:t>
            </a:r>
            <a:r>
              <a:rPr lang="ru-RU" dirty="0" smtClean="0"/>
              <a:t>тестового</a:t>
            </a:r>
            <a:r>
              <a:rPr lang="ru-RU" baseline="0" dirty="0" smtClean="0"/>
              <a:t> </a:t>
            </a:r>
            <a:r>
              <a:rPr lang="ru-RU" dirty="0" smtClean="0"/>
              <a:t>условия,</a:t>
            </a:r>
            <a:r>
              <a:rPr lang="ru-RU" baseline="0" dirty="0" smtClean="0"/>
              <a:t> </a:t>
            </a:r>
            <a:r>
              <a:rPr lang="ru-RU" dirty="0" smtClean="0"/>
              <a:t>таких как</a:t>
            </a:r>
            <a:r>
              <a:rPr lang="ru-RU" baseline="0" dirty="0" smtClean="0"/>
              <a:t> </a:t>
            </a:r>
            <a:r>
              <a:rPr lang="ru-RU" dirty="0" smtClean="0"/>
              <a:t>выполнения определенного</a:t>
            </a:r>
            <a:r>
              <a:rPr lang="ru-RU" baseline="0" dirty="0" smtClean="0"/>
              <a:t> </a:t>
            </a:r>
            <a:r>
              <a:rPr lang="ru-RU" dirty="0" smtClean="0"/>
              <a:t>пути</a:t>
            </a:r>
            <a:r>
              <a:rPr lang="ru-RU" baseline="0" dirty="0" smtClean="0"/>
              <a:t> </a:t>
            </a:r>
            <a:r>
              <a:rPr lang="ru-RU" dirty="0" smtClean="0"/>
              <a:t>программы</a:t>
            </a:r>
            <a:r>
              <a:rPr lang="ru-RU" baseline="0" dirty="0" smtClean="0"/>
              <a:t> </a:t>
            </a:r>
            <a:r>
              <a:rPr lang="ru-RU" dirty="0" smtClean="0"/>
              <a:t>или</a:t>
            </a:r>
            <a:r>
              <a:rPr lang="ru-RU" baseline="0" dirty="0" smtClean="0"/>
              <a:t> </a:t>
            </a:r>
            <a:r>
              <a:rPr lang="ru-RU" dirty="0" smtClean="0"/>
              <a:t>же</a:t>
            </a:r>
            <a:r>
              <a:rPr lang="ru-RU" baseline="0" dirty="0" smtClean="0"/>
              <a:t> </a:t>
            </a:r>
            <a:r>
              <a:rPr lang="ru-RU" dirty="0" smtClean="0"/>
              <a:t>для</a:t>
            </a:r>
            <a:r>
              <a:rPr lang="ru-RU" baseline="0" dirty="0" smtClean="0"/>
              <a:t> </a:t>
            </a:r>
            <a:r>
              <a:rPr lang="ru-RU" dirty="0" smtClean="0"/>
              <a:t>проверки</a:t>
            </a:r>
            <a:r>
              <a:rPr lang="ru-RU" baseline="0" dirty="0" smtClean="0"/>
              <a:t> </a:t>
            </a:r>
            <a:r>
              <a:rPr lang="ru-RU" dirty="0" smtClean="0"/>
              <a:t>соответствия</a:t>
            </a:r>
            <a:r>
              <a:rPr lang="ru-RU" baseline="0" dirty="0" smtClean="0"/>
              <a:t> </a:t>
            </a:r>
            <a:r>
              <a:rPr lang="ru-RU" dirty="0" smtClean="0"/>
              <a:t>определенному</a:t>
            </a:r>
            <a:r>
              <a:rPr lang="ru-RU" baseline="0" dirty="0" smtClean="0"/>
              <a:t> </a:t>
            </a:r>
            <a:r>
              <a:rPr lang="ru-RU" dirty="0" smtClean="0"/>
              <a:t>требованию.</a:t>
            </a:r>
            <a:r>
              <a:rPr lang="en-US" dirty="0" smtClean="0"/>
              <a:t> [IEEE610]</a:t>
            </a:r>
            <a:endParaRPr lang="ru-RU" dirty="0" smtClean="0"/>
          </a:p>
          <a:p>
            <a:endParaRPr lang="en-US" dirty="0" smtClean="0"/>
          </a:p>
          <a:p>
            <a:r>
              <a:rPr lang="ru-RU" dirty="0" smtClean="0"/>
              <a:t>Тестовый</a:t>
            </a:r>
            <a:r>
              <a:rPr lang="ru-RU" baseline="0" dirty="0" smtClean="0"/>
              <a:t> случай – набор условий, на основании которых </a:t>
            </a:r>
            <a:r>
              <a:rPr lang="ru-RU" baseline="0" dirty="0" err="1" smtClean="0"/>
              <a:t>тестировщик</a:t>
            </a:r>
            <a:r>
              <a:rPr lang="ru-RU" baseline="0" dirty="0" smtClean="0"/>
              <a:t> будет определять, работает ли приложение, система или одна из его возможностей так, как это и было первоначально задумано. Механизм определения проходит ли ПО или система этот тест, или не проходит, известен под названием тестовый предсказатель (</a:t>
            </a:r>
            <a:r>
              <a:rPr lang="en-US" baseline="0" dirty="0" smtClean="0"/>
              <a:t>test oracle</a:t>
            </a:r>
            <a:r>
              <a:rPr lang="ru-RU" baseline="0" dirty="0" smtClean="0"/>
              <a:t>). В некоторых случаях </a:t>
            </a:r>
            <a:r>
              <a:rPr lang="en-US" baseline="0" dirty="0" smtClean="0"/>
              <a:t>oracle</a:t>
            </a:r>
            <a:r>
              <a:rPr lang="ru-RU" baseline="0" dirty="0" smtClean="0"/>
              <a:t> может основываться на требованиях или случаях использования, или же на опыте. Может потребоваться много </a:t>
            </a:r>
            <a:r>
              <a:rPr lang="en-US" baseline="0" dirty="0" smtClean="0"/>
              <a:t>test cases</a:t>
            </a:r>
            <a:r>
              <a:rPr lang="ru-RU" baseline="0" dirty="0" smtClean="0"/>
              <a:t>, чтобы определить, что ПО или система в достаточной мере готовы к релизу. </a:t>
            </a:r>
            <a:r>
              <a:rPr lang="en-US" baseline="0" dirty="0" smtClean="0"/>
              <a:t>Test cases</a:t>
            </a:r>
            <a:r>
              <a:rPr lang="ru-RU" baseline="0" dirty="0" smtClean="0"/>
              <a:t> часто могут объединяться и следовать один за одним, как </a:t>
            </a:r>
            <a:r>
              <a:rPr lang="en-US" baseline="0" dirty="0" smtClean="0"/>
              <a:t>test script</a:t>
            </a:r>
            <a:r>
              <a:rPr lang="ru-RU" baseline="0" dirty="0" smtClean="0"/>
              <a:t>.</a:t>
            </a:r>
            <a:r>
              <a:rPr lang="en-US" baseline="0" dirty="0" smtClean="0"/>
              <a:t> </a:t>
            </a:r>
            <a:r>
              <a:rPr lang="ru-RU" baseline="0" dirty="0" smtClean="0"/>
              <a:t>Написанные </a:t>
            </a:r>
            <a:r>
              <a:rPr lang="en-US" baseline="0" dirty="0" smtClean="0"/>
              <a:t>test cases</a:t>
            </a:r>
            <a:r>
              <a:rPr lang="ru-RU" baseline="0" dirty="0" smtClean="0"/>
              <a:t> могут объединяться в </a:t>
            </a:r>
            <a:r>
              <a:rPr lang="en-US" baseline="0" dirty="0" smtClean="0"/>
              <a:t>test suites. [</a:t>
            </a:r>
            <a:r>
              <a:rPr lang="en-US" baseline="0" dirty="0" err="1" smtClean="0"/>
              <a:t>wikidedia</a:t>
            </a:r>
            <a:r>
              <a:rPr lang="en-US" baseline="0" dirty="0" smtClean="0"/>
              <a:t>]</a:t>
            </a:r>
            <a:endParaRPr lang="ru-RU" baseline="0" dirty="0" smtClean="0"/>
          </a:p>
          <a:p>
            <a:endParaRPr lang="ru-RU" baseline="0" dirty="0" smtClean="0"/>
          </a:p>
          <a:p>
            <a:r>
              <a:rPr lang="ru-RU" dirty="0" smtClean="0"/>
              <a:t>Тестовый</a:t>
            </a:r>
            <a:r>
              <a:rPr lang="ru-RU" baseline="0" dirty="0" smtClean="0"/>
              <a:t> предсказатель (</a:t>
            </a:r>
            <a:r>
              <a:rPr lang="en-US" baseline="0" dirty="0" smtClean="0"/>
              <a:t>test oracle</a:t>
            </a:r>
            <a:r>
              <a:rPr lang="ru-RU" baseline="0" dirty="0" smtClean="0"/>
              <a:t>) - источник, при помощи которого можно определить	 ожидаемые результаты для сравнения с реальными результатами, выдаваемыми тестируемой системой. В роли тестового предсказателя могут выступать уже имеющаяся система (для эталонного тестирования), руководство пользователя, профессиональные знания специалиста, однако им не может быть программный код.</a:t>
            </a:r>
          </a:p>
          <a:p>
            <a:endParaRPr lang="ru-RU" baseline="0" dirty="0" smtClean="0"/>
          </a:p>
          <a:p>
            <a:r>
              <a:rPr lang="ru-RU" baseline="0" dirty="0" smtClean="0"/>
              <a:t>Требование (</a:t>
            </a:r>
            <a:r>
              <a:rPr lang="en-US" baseline="0" dirty="0" smtClean="0"/>
              <a:t>requirement</a:t>
            </a:r>
            <a:r>
              <a:rPr lang="ru-RU" baseline="0" dirty="0" smtClean="0"/>
              <a:t>) – условия или возможности, необходимые пользователю для решения определенных задач или достижения определенных целей, которые должны быть достигнуты для выполнения контракта, стандартов, спецификации, или других формальных документов.</a:t>
            </a:r>
          </a:p>
          <a:p>
            <a:endParaRPr lang="en-US" baseline="0" dirty="0" smtClean="0"/>
          </a:p>
          <a:p>
            <a:r>
              <a:rPr lang="en-US" baseline="0" dirty="0" smtClean="0"/>
              <a:t>Test cases </a:t>
            </a:r>
            <a:r>
              <a:rPr lang="ru-RU" baseline="0" dirty="0" smtClean="0"/>
              <a:t>могут быть объединены в </a:t>
            </a:r>
            <a:r>
              <a:rPr lang="en-US" baseline="0" dirty="0" smtClean="0"/>
              <a:t>test suites</a:t>
            </a:r>
            <a:r>
              <a:rPr lang="ru-RU" baseline="0" dirty="0" smtClean="0"/>
              <a:t> по следующим принципам:</a:t>
            </a:r>
          </a:p>
          <a:p>
            <a:pPr>
              <a:buFontTx/>
              <a:buChar char="-"/>
            </a:pPr>
            <a:r>
              <a:rPr lang="ru-RU" baseline="0" dirty="0" smtClean="0"/>
              <a:t> По функциональности, которую они проверяют</a:t>
            </a:r>
          </a:p>
          <a:p>
            <a:pPr>
              <a:buFontTx/>
              <a:buChar char="-"/>
            </a:pPr>
            <a:r>
              <a:rPr lang="ru-RU" baseline="0" dirty="0" smtClean="0"/>
              <a:t> По тестовому окружению, на котором они должны проходится</a:t>
            </a:r>
          </a:p>
          <a:p>
            <a:pPr>
              <a:buFontTx/>
              <a:buChar char="-"/>
            </a:pPr>
            <a:r>
              <a:rPr lang="ru-RU" baseline="0" dirty="0" smtClean="0"/>
              <a:t> По виду тестирования</a:t>
            </a:r>
          </a:p>
          <a:p>
            <a:pPr>
              <a:buFontTx/>
              <a:buChar char="-"/>
            </a:pPr>
            <a:r>
              <a:rPr lang="ru-RU" baseline="0" dirty="0" smtClean="0"/>
              <a:t> По версии ПО, на котором они должны проходиться</a:t>
            </a:r>
          </a:p>
          <a:p>
            <a:pPr>
              <a:buFontTx/>
              <a:buChar char="-"/>
            </a:pPr>
            <a:r>
              <a:rPr lang="ru-RU" baseline="0" dirty="0" smtClean="0"/>
              <a:t> По приоритету</a:t>
            </a:r>
          </a:p>
          <a:p>
            <a:pPr>
              <a:buFontTx/>
              <a:buChar char="-"/>
            </a:pPr>
            <a:r>
              <a:rPr lang="ru-RU" baseline="0" dirty="0" smtClean="0"/>
              <a:t> и т.д.</a:t>
            </a:r>
          </a:p>
          <a:p>
            <a:pPr>
              <a:buFontTx/>
              <a:buChar char="-"/>
            </a:pPr>
            <a:endParaRPr lang="ru-RU" baseline="0" dirty="0" smtClean="0"/>
          </a:p>
          <a:p>
            <a:pPr>
              <a:buFontTx/>
              <a:buNone/>
            </a:pPr>
            <a:r>
              <a:rPr lang="ru-RU" baseline="0" dirty="0" smtClean="0"/>
              <a:t>Следовательно один и тот же </a:t>
            </a:r>
            <a:r>
              <a:rPr lang="en-US" baseline="0" dirty="0" smtClean="0"/>
              <a:t>test case</a:t>
            </a:r>
            <a:r>
              <a:rPr lang="ru-RU" baseline="0" dirty="0" smtClean="0"/>
              <a:t> может входить в несколько </a:t>
            </a:r>
            <a:r>
              <a:rPr lang="en-US" baseline="0" dirty="0" smtClean="0"/>
              <a:t>test suites</a:t>
            </a:r>
            <a:r>
              <a:rPr lang="ru-RU" baseline="0" dirty="0" smtClean="0"/>
              <a:t>.</a:t>
            </a:r>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0" i="0" dirty="0" smtClean="0"/>
              <a:t>Название</a:t>
            </a:r>
            <a:r>
              <a:rPr lang="ru-RU" b="0" i="0" baseline="0" dirty="0" smtClean="0"/>
              <a:t> дефекта должно быть информативным и должно соответствовать описанию дефекта.</a:t>
            </a:r>
            <a:r>
              <a:rPr lang="en-US" b="0" i="0" baseline="0" dirty="0" smtClean="0"/>
              <a:t> </a:t>
            </a:r>
            <a:r>
              <a:rPr lang="ru-RU" b="0" i="0" baseline="0" dirty="0" smtClean="0"/>
              <a:t>Название дефекта должно быть коротким, но в тоже время должно содержать следующую информацию: что неправильно, где проблема, при каких обстоятельствах.</a:t>
            </a:r>
          </a:p>
          <a:p>
            <a:endParaRPr lang="ru-RU" b="0" i="0" baseline="0" dirty="0" smtClean="0"/>
          </a:p>
          <a:p>
            <a:r>
              <a:rPr lang="ru-RU" b="0" i="0" dirty="0" smtClean="0"/>
              <a:t>Названия дефекта не должно содержать</a:t>
            </a:r>
            <a:r>
              <a:rPr lang="ru-RU" b="0" i="0" baseline="0" dirty="0" smtClean="0"/>
              <a:t> никаких деталей, не описанных так же в описании дефекта.</a:t>
            </a:r>
          </a:p>
          <a:p>
            <a:endParaRPr lang="ru-RU" b="0" i="0" baseline="0" dirty="0" smtClean="0"/>
          </a:p>
          <a:p>
            <a:r>
              <a:rPr lang="ru-RU" b="0" i="0" baseline="0" dirty="0" smtClean="0"/>
              <a:t>Если проблема, описанная в дефекте, относится к какой-то конкретной конфигурации, то это должно быть указано в названии дефекта (можно в квадратных скобках).</a:t>
            </a:r>
          </a:p>
          <a:p>
            <a:endParaRPr lang="ru-RU" b="0" i="0" baseline="0" dirty="0" smtClean="0"/>
          </a:p>
          <a:p>
            <a:r>
              <a:rPr lang="ru-RU" b="0" i="0" baseline="0" dirty="0" smtClean="0"/>
              <a:t>Пишите название функциональности, где произошла ошибка, в названии дефекта.</a:t>
            </a:r>
          </a:p>
          <a:p>
            <a:endParaRPr lang="ru-RU" b="0" i="0" baseline="0" dirty="0" smtClean="0"/>
          </a:p>
          <a:p>
            <a:r>
              <a:rPr lang="ru-RU" b="0" i="0" baseline="0" dirty="0" smtClean="0"/>
              <a:t>Если есть возможность, то в описании дефекта должен быть указан пошаговый сценарий, как воспроизвести проблему.</a:t>
            </a:r>
          </a:p>
          <a:p>
            <a:endParaRPr lang="ru-RU" b="0" i="0" baseline="0" dirty="0" smtClean="0"/>
          </a:p>
          <a:p>
            <a:r>
              <a:rPr lang="ru-RU" b="0" i="0" baseline="0" dirty="0" smtClean="0"/>
              <a:t>Если дефект не имеет стабильного сценария, это должно быть указано в описании.</a:t>
            </a:r>
          </a:p>
          <a:p>
            <a:endParaRPr lang="ru-RU" b="0" i="0" baseline="0" dirty="0" smtClean="0"/>
          </a:p>
          <a:p>
            <a:r>
              <a:rPr lang="ru-RU" b="0" i="0" baseline="0" dirty="0" smtClean="0"/>
              <a:t>В описании сценария для воспроизведения не должно быть лишних шагов.</a:t>
            </a:r>
          </a:p>
          <a:p>
            <a:endParaRPr lang="ru-RU" b="0" i="0" baseline="0" dirty="0" smtClean="0"/>
          </a:p>
          <a:p>
            <a:r>
              <a:rPr lang="ru-RU" b="0" i="0" dirty="0" smtClean="0"/>
              <a:t>В одном дефекте описывается</a:t>
            </a:r>
            <a:r>
              <a:rPr lang="ru-RU" b="0" i="0" baseline="0" dirty="0" smtClean="0"/>
              <a:t> не более одной проблемы.</a:t>
            </a:r>
          </a:p>
          <a:p>
            <a:endParaRPr lang="ru-RU" b="0" i="0" baseline="0" dirty="0" smtClean="0"/>
          </a:p>
          <a:p>
            <a:r>
              <a:rPr lang="ru-RU" b="0" i="0" baseline="0" dirty="0" smtClean="0"/>
              <a:t>Если какие-то сообщения об ошибке, или предупреждения показываются на экране, должен быть сделан </a:t>
            </a:r>
            <a:r>
              <a:rPr lang="ru-RU" b="0" i="0" baseline="0" dirty="0" err="1" smtClean="0"/>
              <a:t>скриншот</a:t>
            </a:r>
            <a:r>
              <a:rPr lang="ru-RU" b="0" i="0" baseline="0" dirty="0" smtClean="0"/>
              <a:t> и </a:t>
            </a:r>
            <a:r>
              <a:rPr lang="ru-RU" b="0" i="0" baseline="0" dirty="0" err="1" smtClean="0"/>
              <a:t>приатачен</a:t>
            </a:r>
            <a:r>
              <a:rPr lang="ru-RU" b="0" i="0" baseline="0" dirty="0" smtClean="0"/>
              <a:t> к дефекту.</a:t>
            </a:r>
          </a:p>
          <a:p>
            <a:endParaRPr lang="ru-RU" b="0" i="0" baseline="0" dirty="0" smtClean="0"/>
          </a:p>
          <a:p>
            <a:r>
              <a:rPr lang="ru-RU" b="0" i="0" dirty="0" err="1" smtClean="0"/>
              <a:t>Аттачменты</a:t>
            </a:r>
            <a:r>
              <a:rPr lang="ru-RU" b="0" i="0" baseline="0" dirty="0" smtClean="0"/>
              <a:t> дефекта должны использоваться в его описании (имена </a:t>
            </a:r>
            <a:r>
              <a:rPr lang="ru-RU" b="0" i="0" baseline="0" dirty="0" err="1" smtClean="0"/>
              <a:t>аттачментов</a:t>
            </a:r>
            <a:r>
              <a:rPr lang="ru-RU" b="0" i="0" baseline="0" dirty="0" smtClean="0"/>
              <a:t> должны использоваться в описании дефекта).</a:t>
            </a:r>
          </a:p>
          <a:p>
            <a:endParaRPr lang="ru-RU" b="0" i="0" baseline="0" dirty="0" smtClean="0"/>
          </a:p>
          <a:p>
            <a:r>
              <a:rPr lang="ru-RU" b="0" i="0" dirty="0" smtClean="0"/>
              <a:t>Названия </a:t>
            </a:r>
            <a:r>
              <a:rPr lang="ru-RU" b="0" i="0" dirty="0" err="1" smtClean="0"/>
              <a:t>аттачментов</a:t>
            </a:r>
            <a:r>
              <a:rPr lang="ru-RU" b="0" i="0" dirty="0" smtClean="0"/>
              <a:t> должны соответствовать их содержимому.</a:t>
            </a:r>
          </a:p>
          <a:p>
            <a:endParaRPr lang="ru-RU" b="0" i="0" dirty="0" smtClean="0"/>
          </a:p>
          <a:p>
            <a:r>
              <a:rPr lang="ru-RU" b="0" i="0" dirty="0" smtClean="0"/>
              <a:t>Если дефект описывает какую-то </a:t>
            </a:r>
            <a:r>
              <a:rPr lang="en-US" b="0" i="0" dirty="0" smtClean="0"/>
              <a:t>UI</a:t>
            </a:r>
            <a:r>
              <a:rPr lang="ru-RU" b="0" i="0" dirty="0" smtClean="0"/>
              <a:t> проблему, </a:t>
            </a:r>
            <a:r>
              <a:rPr lang="ru-RU" b="0" i="0" dirty="0" err="1" smtClean="0"/>
              <a:t>скриншот</a:t>
            </a:r>
            <a:r>
              <a:rPr lang="ru-RU" b="0" i="0" dirty="0" smtClean="0"/>
              <a:t> или видео должны быть прикреплены к дефекту.</a:t>
            </a:r>
          </a:p>
          <a:p>
            <a:endParaRPr lang="ru-RU" b="0" i="0" dirty="0" smtClean="0"/>
          </a:p>
          <a:p>
            <a:r>
              <a:rPr lang="ru-RU" b="0" i="0" dirty="0" smtClean="0"/>
              <a:t>Не стоит использовать никакие сокращения в описании дефекта.</a:t>
            </a:r>
            <a:endParaRPr lang="ru-RU" b="0" i="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TEST4</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What would USALLY have a set of input values and execution conditions?</a:t>
            </a:r>
          </a:p>
          <a:p>
            <a:r>
              <a:rPr lang="en-US" dirty="0" smtClean="0"/>
              <a:t/>
            </a:r>
            <a:br>
              <a:rPr lang="en-US" dirty="0" smtClean="0"/>
            </a:br>
            <a:r>
              <a:rPr lang="en-US" dirty="0" smtClean="0"/>
              <a:t>A </a:t>
            </a:r>
            <a:r>
              <a:rPr lang="en-US" sz="1200" b="0" i="0" kern="1200" dirty="0" smtClean="0">
                <a:solidFill>
                  <a:schemeClr val="tx1"/>
                </a:solidFill>
                <a:latin typeface="+mn-lt"/>
                <a:ea typeface="+mn-ea"/>
                <a:cs typeface="+mn-cs"/>
              </a:rPr>
              <a:t>Test basis</a:t>
            </a:r>
            <a:r>
              <a:rPr lang="en-US" dirty="0" smtClean="0"/>
              <a:t/>
            </a:r>
            <a:br>
              <a:rPr lang="en-US" dirty="0" smtClean="0"/>
            </a:br>
            <a:r>
              <a:rPr lang="en-US" sz="1200" b="0" i="0" kern="1200" dirty="0" smtClean="0">
                <a:solidFill>
                  <a:schemeClr val="tx1"/>
                </a:solidFill>
                <a:latin typeface="+mn-lt"/>
                <a:ea typeface="+mn-ea"/>
                <a:cs typeface="+mn-cs"/>
              </a:rPr>
              <a:t>B Test case</a:t>
            </a:r>
            <a:r>
              <a:rPr lang="en-US" dirty="0" smtClean="0"/>
              <a:t/>
            </a:r>
            <a:br>
              <a:rPr lang="en-US" dirty="0" smtClean="0"/>
            </a:br>
            <a:r>
              <a:rPr lang="en-US" sz="1200" b="0" i="0" kern="1200" dirty="0" smtClean="0">
                <a:solidFill>
                  <a:schemeClr val="tx1"/>
                </a:solidFill>
                <a:latin typeface="+mn-lt"/>
                <a:ea typeface="+mn-ea"/>
                <a:cs typeface="+mn-cs"/>
              </a:rPr>
              <a:t>C Test objective</a:t>
            </a:r>
            <a:r>
              <a:rPr lang="en-US" dirty="0" smtClean="0"/>
              <a:t/>
            </a:r>
            <a:br>
              <a:rPr lang="en-US" dirty="0" smtClean="0"/>
            </a:br>
            <a:r>
              <a:rPr lang="en-US" sz="1200" b="0" i="0" kern="1200" dirty="0" smtClean="0">
                <a:solidFill>
                  <a:schemeClr val="tx1"/>
                </a:solidFill>
                <a:latin typeface="+mn-lt"/>
                <a:ea typeface="+mn-ea"/>
                <a:cs typeface="+mn-cs"/>
              </a:rPr>
              <a:t>D Test control</a:t>
            </a:r>
            <a:r>
              <a:rPr lang="en-US" dirty="0" smtClean="0"/>
              <a:t/>
            </a:r>
            <a:br>
              <a:rPr lang="en-US" dirty="0" smtClean="0"/>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not a test oracle?( Source of expected outcome)</a:t>
            </a:r>
          </a:p>
          <a:p>
            <a:r>
              <a:rPr lang="en-US" dirty="0" smtClean="0"/>
              <a:t/>
            </a:r>
            <a:br>
              <a:rPr lang="en-US" dirty="0" smtClean="0"/>
            </a:br>
            <a:r>
              <a:rPr lang="en-US" sz="1200" b="0" i="0" kern="1200" dirty="0" smtClean="0">
                <a:solidFill>
                  <a:schemeClr val="tx1"/>
                </a:solidFill>
                <a:latin typeface="+mn-lt"/>
                <a:ea typeface="+mn-ea"/>
                <a:cs typeface="+mn-cs"/>
              </a:rPr>
              <a:t>A The existing system(For a bench mark)</a:t>
            </a:r>
          </a:p>
          <a:p>
            <a:r>
              <a:rPr lang="en-US" sz="1200" b="0" i="0" kern="1200" dirty="0" smtClean="0">
                <a:solidFill>
                  <a:schemeClr val="tx1"/>
                </a:solidFill>
                <a:latin typeface="+mn-lt"/>
                <a:ea typeface="+mn-ea"/>
                <a:cs typeface="+mn-cs"/>
              </a:rPr>
              <a:t>B The code</a:t>
            </a:r>
            <a:r>
              <a:rPr lang="en-US" dirty="0" smtClean="0"/>
              <a:t/>
            </a:r>
            <a:br>
              <a:rPr lang="en-US" dirty="0" smtClean="0"/>
            </a:br>
            <a:r>
              <a:rPr lang="en-US" dirty="0" smtClean="0"/>
              <a:t>C </a:t>
            </a:r>
            <a:r>
              <a:rPr lang="en-US" sz="1200" b="0" i="0" kern="1200" dirty="0" smtClean="0">
                <a:solidFill>
                  <a:schemeClr val="tx1"/>
                </a:solidFill>
                <a:latin typeface="+mn-lt"/>
                <a:ea typeface="+mn-ea"/>
                <a:cs typeface="+mn-cs"/>
              </a:rPr>
              <a:t>Individual's knowledge</a:t>
            </a:r>
            <a:r>
              <a:rPr lang="en-US" dirty="0" smtClean="0"/>
              <a:t/>
            </a:r>
            <a:br>
              <a:rPr lang="en-US" dirty="0" smtClean="0"/>
            </a:br>
            <a:r>
              <a:rPr lang="en-US" sz="1200" b="0" i="0" kern="1200" dirty="0" smtClean="0">
                <a:solidFill>
                  <a:schemeClr val="tx1"/>
                </a:solidFill>
                <a:latin typeface="+mn-lt"/>
                <a:ea typeface="+mn-ea"/>
                <a:cs typeface="+mn-cs"/>
              </a:rPr>
              <a:t>D User manual</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baseline="0" dirty="0" smtClean="0"/>
              <a:t>Consider the following statements</a:t>
            </a:r>
          </a:p>
          <a:p>
            <a:endParaRPr lang="en-US" baseline="0" dirty="0" smtClean="0"/>
          </a:p>
          <a:p>
            <a:pPr marL="285750" indent="-285750">
              <a:buNone/>
            </a:pPr>
            <a:r>
              <a:rPr lang="en-US" baseline="0" dirty="0" err="1" smtClean="0"/>
              <a:t>i</a:t>
            </a:r>
            <a:r>
              <a:rPr lang="en-US" baseline="0" dirty="0" smtClean="0"/>
              <a:t>. an incident may be closed without being fixed</a:t>
            </a:r>
          </a:p>
          <a:p>
            <a:pPr marL="285750" indent="-285750">
              <a:buNone/>
            </a:pPr>
            <a:r>
              <a:rPr lang="en-US" baseline="0" dirty="0" smtClean="0"/>
              <a:t>ii. the final stage of incident tracking is fixing</a:t>
            </a:r>
          </a:p>
          <a:p>
            <a:r>
              <a:rPr lang="en-US" baseline="0" dirty="0" smtClean="0"/>
              <a:t>iii. the incident record does not include information on test environments</a:t>
            </a:r>
          </a:p>
          <a:p>
            <a:endParaRPr lang="en-US" baseline="0" dirty="0" smtClean="0"/>
          </a:p>
          <a:p>
            <a:r>
              <a:rPr lang="en-US" baseline="0" dirty="0" smtClean="0"/>
              <a:t>A ii is true, </a:t>
            </a:r>
            <a:r>
              <a:rPr lang="en-US" baseline="0" dirty="0" err="1" smtClean="0"/>
              <a:t>i</a:t>
            </a:r>
            <a:r>
              <a:rPr lang="en-US" baseline="0" dirty="0" smtClean="0"/>
              <a:t> and iii are false</a:t>
            </a:r>
          </a:p>
          <a:p>
            <a:r>
              <a:rPr lang="en-US" baseline="0" dirty="0" smtClean="0"/>
              <a:t>B iii is true, </a:t>
            </a:r>
            <a:r>
              <a:rPr lang="en-US" baseline="0" dirty="0" err="1" smtClean="0"/>
              <a:t>i</a:t>
            </a:r>
            <a:r>
              <a:rPr lang="en-US" baseline="0" dirty="0" smtClean="0"/>
              <a:t> and ii are false</a:t>
            </a:r>
          </a:p>
          <a:p>
            <a:r>
              <a:rPr lang="en-US" baseline="0" dirty="0" smtClean="0"/>
              <a:t>C </a:t>
            </a:r>
            <a:r>
              <a:rPr lang="en-US" baseline="0" dirty="0" err="1" smtClean="0"/>
              <a:t>i</a:t>
            </a:r>
            <a:r>
              <a:rPr lang="en-US" baseline="0" dirty="0" smtClean="0"/>
              <a:t> and ii are true, iii is false </a:t>
            </a:r>
          </a:p>
          <a:p>
            <a:r>
              <a:rPr lang="en-US" baseline="0" dirty="0" smtClean="0"/>
              <a:t>D </a:t>
            </a:r>
            <a:r>
              <a:rPr lang="en-US" baseline="0" dirty="0" err="1" smtClean="0"/>
              <a:t>i</a:t>
            </a:r>
            <a:r>
              <a:rPr lang="en-US" baseline="0" dirty="0" smtClean="0"/>
              <a:t> is true, ii and iii are false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dirty="0" smtClean="0"/>
              <a:t>What information need not be included in a defect</a:t>
            </a:r>
            <a:r>
              <a:rPr lang="en-US" baseline="0" dirty="0" smtClean="0"/>
              <a:t> </a:t>
            </a:r>
            <a:r>
              <a:rPr lang="en-US" dirty="0" smtClean="0"/>
              <a:t>report:</a:t>
            </a:r>
          </a:p>
          <a:p>
            <a:r>
              <a:rPr lang="en-US" dirty="0" smtClean="0"/>
              <a:t>A how to fix the fault</a:t>
            </a:r>
          </a:p>
          <a:p>
            <a:r>
              <a:rPr lang="en-US" dirty="0" smtClean="0"/>
              <a:t>B how to reproduce the fault</a:t>
            </a:r>
          </a:p>
          <a:p>
            <a:r>
              <a:rPr lang="en-US" dirty="0" smtClean="0"/>
              <a:t>C test environment details</a:t>
            </a:r>
          </a:p>
          <a:p>
            <a:r>
              <a:rPr lang="en-US" dirty="0" smtClean="0"/>
              <a:t>D severity, priority</a:t>
            </a:r>
          </a:p>
          <a:p>
            <a:r>
              <a:rPr lang="en-US" dirty="0" smtClean="0"/>
              <a:t>E the actual and expected outcomes </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baseline="0" dirty="0" smtClean="0"/>
          </a:p>
          <a:p>
            <a:r>
              <a:rPr lang="en-US" baseline="0" dirty="0" smtClean="0"/>
              <a:t>Error guessing is best used</a:t>
            </a:r>
          </a:p>
          <a:p>
            <a:endParaRPr lang="en-US" baseline="0" dirty="0" smtClean="0"/>
          </a:p>
          <a:p>
            <a:r>
              <a:rPr lang="en-US" baseline="0" dirty="0" smtClean="0"/>
              <a:t>A As the first approach to deriving test cases</a:t>
            </a:r>
          </a:p>
          <a:p>
            <a:r>
              <a:rPr lang="en-US" baseline="0" dirty="0" smtClean="0"/>
              <a:t>B After more formal techniques have been applied</a:t>
            </a:r>
          </a:p>
          <a:p>
            <a:r>
              <a:rPr lang="en-US" baseline="0" dirty="0" smtClean="0"/>
              <a:t>C By inexperienced testers</a:t>
            </a:r>
          </a:p>
          <a:p>
            <a:r>
              <a:rPr lang="en-US" baseline="0" dirty="0" smtClean="0"/>
              <a:t>D After the system has gone live</a:t>
            </a:r>
          </a:p>
          <a:p>
            <a:r>
              <a:rPr lang="en-US" baseline="0" dirty="0" smtClean="0"/>
              <a:t>E Only by end users </a:t>
            </a:r>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en-US" dirty="0" smtClean="0"/>
              <a:t>Title – </a:t>
            </a:r>
            <a:r>
              <a:rPr lang="ru-RU" dirty="0" smtClean="0"/>
              <a:t>название тест кейса</a:t>
            </a:r>
            <a:r>
              <a:rPr lang="ru-RU" baseline="0" dirty="0" smtClean="0"/>
              <a:t> (1)</a:t>
            </a:r>
            <a:endParaRPr lang="en-US" dirty="0" smtClean="0"/>
          </a:p>
          <a:p>
            <a:r>
              <a:rPr lang="en-US" dirty="0" smtClean="0"/>
              <a:t>Idea</a:t>
            </a:r>
            <a:r>
              <a:rPr lang="ru-RU" dirty="0" smtClean="0"/>
              <a:t> – краткое описание тест кейса, для чего он создан (1)</a:t>
            </a:r>
            <a:endParaRPr lang="en-US" dirty="0" smtClean="0"/>
          </a:p>
          <a:p>
            <a:r>
              <a:rPr lang="en-US" dirty="0" smtClean="0"/>
              <a:t>Pre</a:t>
            </a:r>
            <a:r>
              <a:rPr lang="en-US" baseline="0" dirty="0" smtClean="0"/>
              <a:t> Conditions</a:t>
            </a:r>
            <a:r>
              <a:rPr lang="ru-RU" baseline="0" dirty="0" smtClean="0"/>
              <a:t> – действия, которые необходимо выполнить до прохождения тест кейса: выполнить </a:t>
            </a:r>
            <a:r>
              <a:rPr lang="ru-RU" baseline="0" dirty="0" err="1" smtClean="0"/>
              <a:t>скрипты</a:t>
            </a:r>
            <a:r>
              <a:rPr lang="ru-RU" baseline="0" dirty="0" smtClean="0"/>
              <a:t>, установить дополнительное ПО, создать пользователя и т.д. (1)</a:t>
            </a:r>
            <a:endParaRPr lang="en-US" baseline="0" dirty="0" smtClean="0"/>
          </a:p>
          <a:p>
            <a:r>
              <a:rPr lang="en-US" dirty="0" smtClean="0"/>
              <a:t>Steps</a:t>
            </a:r>
            <a:r>
              <a:rPr lang="ru-RU" dirty="0" smtClean="0"/>
              <a:t> – шаги, необходимые для выполнения теста (1)</a:t>
            </a:r>
            <a:endParaRPr lang="en-US" dirty="0" smtClean="0"/>
          </a:p>
          <a:p>
            <a:r>
              <a:rPr lang="en-US" dirty="0" smtClean="0"/>
              <a:t>Expected Results</a:t>
            </a:r>
            <a:r>
              <a:rPr lang="ru-RU" dirty="0" smtClean="0"/>
              <a:t> – результаты,</a:t>
            </a:r>
            <a:r>
              <a:rPr lang="ru-RU" baseline="0" dirty="0" smtClean="0"/>
              <a:t> ожидаемые после выполнения шагов тест кейса (1)</a:t>
            </a:r>
            <a:endParaRPr lang="en-US" dirty="0" smtClean="0"/>
          </a:p>
          <a:p>
            <a:r>
              <a:rPr lang="en-US" dirty="0" smtClean="0"/>
              <a:t>Passed/Failed/Blocked</a:t>
            </a:r>
            <a:r>
              <a:rPr lang="ru-RU" dirty="0" smtClean="0"/>
              <a:t> – во время прохождения</a:t>
            </a:r>
            <a:r>
              <a:rPr lang="ru-RU" baseline="0" dirty="0" smtClean="0"/>
              <a:t> тест кейс может быть помечен как Пройден, Не пройден, Заблокирован (3)</a:t>
            </a:r>
            <a:endParaRPr lang="en-US" dirty="0" smtClean="0"/>
          </a:p>
          <a:p>
            <a:r>
              <a:rPr lang="en-US" dirty="0" smtClean="0"/>
              <a:t>Actual Results</a:t>
            </a:r>
            <a:r>
              <a:rPr lang="ru-RU" dirty="0" smtClean="0"/>
              <a:t> – результаты, к которым привели шаги, описанные в </a:t>
            </a:r>
            <a:r>
              <a:rPr lang="en-US" dirty="0" smtClean="0"/>
              <a:t>Steps</a:t>
            </a:r>
            <a:r>
              <a:rPr lang="ru-RU" dirty="0" smtClean="0"/>
              <a:t> (3)</a:t>
            </a:r>
            <a:endParaRPr lang="en-US" dirty="0" smtClean="0"/>
          </a:p>
          <a:p>
            <a:r>
              <a:rPr lang="en-US" dirty="0" smtClean="0"/>
              <a:t>Post Conditions</a:t>
            </a:r>
            <a:r>
              <a:rPr lang="ru-RU" dirty="0" smtClean="0"/>
              <a:t> - </a:t>
            </a:r>
            <a:r>
              <a:rPr lang="ru-RU" baseline="0" dirty="0" smtClean="0"/>
              <a:t>действия, которые необходимо выполнить после прохождения тест кейса: выполнить </a:t>
            </a:r>
            <a:r>
              <a:rPr lang="ru-RU" baseline="0" dirty="0" err="1" smtClean="0"/>
              <a:t>скрипты</a:t>
            </a:r>
            <a:r>
              <a:rPr lang="ru-RU" baseline="0" dirty="0" smtClean="0"/>
              <a:t>, удалить дополнительное ПО, удалить пользователя и т.д. (1)</a:t>
            </a:r>
            <a:endParaRPr lang="en-US" dirty="0" smtClean="0"/>
          </a:p>
          <a:p>
            <a:r>
              <a:rPr lang="en-US" dirty="0" smtClean="0"/>
              <a:t>Assigned To</a:t>
            </a:r>
            <a:r>
              <a:rPr lang="ru-RU" dirty="0" smtClean="0"/>
              <a:t> – указывает, кому</a:t>
            </a:r>
            <a:r>
              <a:rPr lang="ru-RU" baseline="0" dirty="0" smtClean="0"/>
              <a:t> следует проходить тест кейс (2)</a:t>
            </a:r>
            <a:endParaRPr lang="en-US" dirty="0" smtClean="0"/>
          </a:p>
          <a:p>
            <a:r>
              <a:rPr lang="en-US" dirty="0" smtClean="0"/>
              <a:t>Created By</a:t>
            </a:r>
            <a:r>
              <a:rPr lang="ru-RU" dirty="0" smtClean="0"/>
              <a:t> – кем</a:t>
            </a:r>
            <a:r>
              <a:rPr lang="ru-RU" baseline="0" dirty="0" smtClean="0"/>
              <a:t> был создан тест кейс (1)</a:t>
            </a:r>
            <a:endParaRPr lang="en-US" dirty="0" smtClean="0"/>
          </a:p>
          <a:p>
            <a:r>
              <a:rPr lang="en-US" dirty="0" smtClean="0"/>
              <a:t>Updated By</a:t>
            </a:r>
            <a:r>
              <a:rPr lang="ru-RU" dirty="0" smtClean="0"/>
              <a:t> – кем был изменен тест кейс (1)</a:t>
            </a:r>
            <a:endParaRPr lang="en-US" dirty="0" smtClean="0"/>
          </a:p>
          <a:p>
            <a:r>
              <a:rPr lang="en-US" dirty="0" smtClean="0"/>
              <a:t>Created Date</a:t>
            </a:r>
            <a:r>
              <a:rPr lang="ru-RU" dirty="0" smtClean="0"/>
              <a:t> – дата создания тест кейса (1)</a:t>
            </a:r>
            <a:endParaRPr lang="en-US" dirty="0" smtClean="0"/>
          </a:p>
          <a:p>
            <a:r>
              <a:rPr lang="en-US" dirty="0" smtClean="0"/>
              <a:t>Updated Date</a:t>
            </a:r>
            <a:r>
              <a:rPr lang="ru-RU" dirty="0" smtClean="0"/>
              <a:t> – дата последнего обновления</a:t>
            </a:r>
            <a:r>
              <a:rPr lang="ru-RU" baseline="0" dirty="0" smtClean="0"/>
              <a:t> тест кейса (1)</a:t>
            </a:r>
            <a:endParaRPr lang="en-US" dirty="0" smtClean="0"/>
          </a:p>
          <a:p>
            <a:r>
              <a:rPr lang="en-US" dirty="0" smtClean="0"/>
              <a:t>Version Number</a:t>
            </a:r>
            <a:r>
              <a:rPr lang="ru-RU" dirty="0" smtClean="0"/>
              <a:t> – номер версии тест кейса (1)</a:t>
            </a:r>
            <a:endParaRPr lang="en-US" dirty="0" smtClean="0"/>
          </a:p>
          <a:p>
            <a:r>
              <a:rPr lang="en-US" dirty="0" smtClean="0"/>
              <a:t>Project Name</a:t>
            </a:r>
            <a:r>
              <a:rPr lang="ru-RU" dirty="0" smtClean="0"/>
              <a:t> – название</a:t>
            </a:r>
            <a:r>
              <a:rPr lang="ru-RU" baseline="0" dirty="0" smtClean="0"/>
              <a:t> проекта, для тестирования которого создавался тест кейс (1)</a:t>
            </a:r>
            <a:endParaRPr lang="en-US" dirty="0" smtClean="0"/>
          </a:p>
          <a:p>
            <a:r>
              <a:rPr lang="en-US" dirty="0" smtClean="0"/>
              <a:t>Project Version</a:t>
            </a:r>
            <a:r>
              <a:rPr lang="ru-RU" dirty="0" smtClean="0"/>
              <a:t> – версия проекта, для которого создавался тест кейс (1)</a:t>
            </a:r>
            <a:endParaRPr lang="en-US" dirty="0" smtClean="0"/>
          </a:p>
          <a:p>
            <a:r>
              <a:rPr lang="en-US" dirty="0" smtClean="0"/>
              <a:t>Environment</a:t>
            </a:r>
            <a:r>
              <a:rPr lang="ru-RU" dirty="0" smtClean="0"/>
              <a:t> – окружение,</a:t>
            </a:r>
            <a:r>
              <a:rPr lang="ru-RU" baseline="0" dirty="0" smtClean="0"/>
              <a:t> на котором следует проходить тест кейс: ОС, версия браузера, версия проекта (2)</a:t>
            </a:r>
            <a:endParaRPr lang="en-US" dirty="0" smtClean="0"/>
          </a:p>
          <a:p>
            <a:r>
              <a:rPr lang="en-US" dirty="0" smtClean="0"/>
              <a:t>Defect Number</a:t>
            </a:r>
            <a:r>
              <a:rPr lang="ru-RU" dirty="0" smtClean="0"/>
              <a:t> – номер дефекта, который был обнаружен при помощи данного тест кейса (3)</a:t>
            </a:r>
            <a:endParaRPr lang="en-US" dirty="0" smtClean="0"/>
          </a:p>
          <a:p>
            <a:r>
              <a:rPr lang="en-US" dirty="0" smtClean="0"/>
              <a:t>Requirement</a:t>
            </a:r>
            <a:r>
              <a:rPr lang="ru-RU" dirty="0" smtClean="0"/>
              <a:t> – ссылка на требование, которое поверяет тест кейс (1)</a:t>
            </a:r>
            <a:endParaRPr lang="en-US" dirty="0" smtClean="0"/>
          </a:p>
          <a:p>
            <a:r>
              <a:rPr lang="en-US" dirty="0" smtClean="0"/>
              <a:t>Priority</a:t>
            </a:r>
            <a:r>
              <a:rPr lang="ru-RU" dirty="0" smtClean="0"/>
              <a:t> – приоритет тест кейса</a:t>
            </a:r>
          </a:p>
          <a:p>
            <a:endParaRPr lang="ru-RU" dirty="0" smtClean="0"/>
          </a:p>
          <a:p>
            <a:pPr marL="228600" indent="-228600">
              <a:buAutoNum type="arabicParenBoth"/>
            </a:pPr>
            <a:r>
              <a:rPr lang="ru-RU" dirty="0" smtClean="0"/>
              <a:t>– это поля,</a:t>
            </a:r>
            <a:r>
              <a:rPr lang="ru-RU" baseline="0" dirty="0" smtClean="0"/>
              <a:t> которые могу меняться при создании или редактировании тест кейса</a:t>
            </a:r>
          </a:p>
          <a:p>
            <a:pPr marL="228600" indent="-228600">
              <a:buAutoNum type="arabicParenBoth"/>
            </a:pPr>
            <a:r>
              <a:rPr lang="ru-RU" baseline="0" dirty="0" smtClean="0"/>
              <a:t> - это поля, которые заполняются, когда </a:t>
            </a:r>
            <a:r>
              <a:rPr lang="en-US" baseline="0" dirty="0" smtClean="0"/>
              <a:t>QA Lead</a:t>
            </a:r>
            <a:r>
              <a:rPr lang="ru-RU" baseline="0" dirty="0" smtClean="0"/>
              <a:t> или </a:t>
            </a:r>
            <a:r>
              <a:rPr lang="en-US" baseline="0" dirty="0" smtClean="0"/>
              <a:t>QA Manager</a:t>
            </a:r>
            <a:r>
              <a:rPr lang="ru-RU" baseline="0" dirty="0" smtClean="0"/>
              <a:t> дает задачу </a:t>
            </a:r>
            <a:r>
              <a:rPr lang="ru-RU" baseline="0" dirty="0" err="1" smtClean="0"/>
              <a:t>тестировщику</a:t>
            </a:r>
            <a:r>
              <a:rPr lang="ru-RU" baseline="0" dirty="0" smtClean="0"/>
              <a:t> пройти тест кейс</a:t>
            </a:r>
          </a:p>
          <a:p>
            <a:pPr marL="228600" indent="-228600">
              <a:buAutoNum type="arabicParenBoth"/>
            </a:pPr>
            <a:r>
              <a:rPr lang="ru-RU" baseline="0" dirty="0" smtClean="0"/>
              <a:t> - это поля, которые заполняются, когда </a:t>
            </a:r>
            <a:r>
              <a:rPr lang="ru-RU" baseline="0" dirty="0" err="1" smtClean="0"/>
              <a:t>тестировщик</a:t>
            </a:r>
            <a:r>
              <a:rPr lang="ru-RU" baseline="0" dirty="0" smtClean="0"/>
              <a:t> проходит тест кейс</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Каждый тест кейс может быть в одном из следующих состояний: </a:t>
            </a:r>
            <a:r>
              <a:rPr lang="en-US" dirty="0" smtClean="0"/>
              <a:t>Unassigned, Assigned, Passed, Failed,</a:t>
            </a:r>
            <a:r>
              <a:rPr lang="en-US" baseline="0" dirty="0" smtClean="0"/>
              <a:t> Blocked</a:t>
            </a:r>
            <a:r>
              <a:rPr lang="ru-RU" baseline="0" dirty="0" smtClean="0"/>
              <a:t>. Количество и назначение этих состояний может отличаться в разных компаниях или на разных проектах.</a:t>
            </a:r>
          </a:p>
          <a:p>
            <a:r>
              <a:rPr lang="ru-RU" baseline="0" dirty="0" smtClean="0"/>
              <a:t>Притом, один и тот же тест кейс может сразу быть во всех этих состояниях. Например:</a:t>
            </a:r>
            <a:r>
              <a:rPr lang="ru-RU" baseline="0" dirty="0"/>
              <a:t> </a:t>
            </a:r>
            <a:r>
              <a:rPr lang="ru-RU" baseline="0" dirty="0" smtClean="0"/>
              <a:t>для версии 1.</a:t>
            </a:r>
            <a:r>
              <a:rPr lang="en-US" baseline="0" dirty="0" smtClean="0"/>
              <a:t>6</a:t>
            </a:r>
            <a:r>
              <a:rPr lang="ru-RU" baseline="0" dirty="0" smtClean="0"/>
              <a:t> проекта он пройден (</a:t>
            </a:r>
            <a:r>
              <a:rPr lang="en-US" baseline="0" dirty="0" smtClean="0"/>
              <a:t>passed</a:t>
            </a:r>
            <a:r>
              <a:rPr lang="ru-RU" baseline="0" dirty="0" smtClean="0"/>
              <a:t>); для версии </a:t>
            </a:r>
            <a:r>
              <a:rPr lang="en-US" baseline="0" dirty="0" smtClean="0"/>
              <a:t>2.3 </a:t>
            </a:r>
            <a:r>
              <a:rPr lang="ru-RU" baseline="0" dirty="0" smtClean="0"/>
              <a:t>проекта он не пройден (</a:t>
            </a:r>
            <a:r>
              <a:rPr lang="en-US" baseline="0" dirty="0" smtClean="0"/>
              <a:t>failed</a:t>
            </a:r>
            <a:r>
              <a:rPr lang="ru-RU" baseline="0" dirty="0" smtClean="0"/>
              <a:t>), ошибка была внесена на версиях, более поздних, чем 1.6; на версии 1.7 он не может быть пройден (</a:t>
            </a:r>
            <a:r>
              <a:rPr lang="en-US" baseline="0" dirty="0" smtClean="0"/>
              <a:t>blocked</a:t>
            </a:r>
            <a:r>
              <a:rPr lang="ru-RU" baseline="0" dirty="0" smtClean="0"/>
              <a:t>) из-за того, что нет возможности проверить его в необходимом тестовом окружении.</a:t>
            </a:r>
          </a:p>
          <a:p>
            <a:endParaRPr lang="ru-RU" baseline="0" dirty="0" smtClean="0"/>
          </a:p>
          <a:p>
            <a:r>
              <a:rPr lang="ru-RU" baseline="0" dirty="0" smtClean="0"/>
              <a:t>Если при прохождении тест кейса все </a:t>
            </a:r>
            <a:r>
              <a:rPr lang="en-US" baseline="0" dirty="0" smtClean="0"/>
              <a:t>actual results </a:t>
            </a:r>
            <a:r>
              <a:rPr lang="ru-RU" baseline="0" dirty="0" smtClean="0"/>
              <a:t>совпадают с </a:t>
            </a:r>
            <a:r>
              <a:rPr lang="en-US" baseline="0" dirty="0" smtClean="0"/>
              <a:t>expected results</a:t>
            </a:r>
            <a:r>
              <a:rPr lang="ru-RU" baseline="0" dirty="0" smtClean="0"/>
              <a:t>, то тест кейс считается пройденным </a:t>
            </a:r>
            <a:r>
              <a:rPr lang="en-US" baseline="0" dirty="0" smtClean="0"/>
              <a:t>(passed).</a:t>
            </a:r>
          </a:p>
          <a:p>
            <a:r>
              <a:rPr lang="ru-RU" baseline="0" dirty="0" smtClean="0"/>
              <a:t>Бывает такие ситуации, когда не возможно начать прохождение тест кейса (не возможность выполнить действия по установке тестового окружения или </a:t>
            </a:r>
            <a:r>
              <a:rPr lang="en-US" baseline="0" dirty="0" smtClean="0"/>
              <a:t>pre conditions</a:t>
            </a:r>
            <a:r>
              <a:rPr lang="ru-RU" baseline="0" dirty="0" smtClean="0"/>
              <a:t>). Тогда тест кейс считается </a:t>
            </a:r>
            <a:r>
              <a:rPr lang="en-US" baseline="0" dirty="0" smtClean="0"/>
              <a:t>blocked</a:t>
            </a:r>
            <a:r>
              <a:rPr lang="ru-RU" baseline="0" dirty="0" smtClean="0"/>
              <a:t> (не может быть пройден).</a:t>
            </a:r>
          </a:p>
          <a:p>
            <a:r>
              <a:rPr lang="ru-RU" baseline="0" dirty="0" smtClean="0"/>
              <a:t>Если во время прохождения тест кейса были обнаружены дефекты, то тест кейс считается </a:t>
            </a:r>
            <a:r>
              <a:rPr lang="en-US" baseline="0" dirty="0" smtClean="0"/>
              <a:t>failed</a:t>
            </a:r>
            <a:r>
              <a:rPr lang="ru-RU" baseline="0" dirty="0" smtClean="0"/>
              <a:t> (не пройден).</a:t>
            </a:r>
          </a:p>
          <a:p>
            <a:endParaRPr lang="ru-RU" baseline="0" dirty="0" smtClean="0"/>
          </a:p>
          <a:p>
            <a:r>
              <a:rPr lang="ru-RU" baseline="0" dirty="0" smtClean="0"/>
              <a:t>Во время или после прохождения тест кейсов </a:t>
            </a:r>
            <a:r>
              <a:rPr lang="en-US" baseline="0" dirty="0" smtClean="0"/>
              <a:t>lead</a:t>
            </a:r>
            <a:r>
              <a:rPr lang="ru-RU" baseline="0" dirty="0" smtClean="0"/>
              <a:t>-у может потребоваться сгенерировать отчет по </a:t>
            </a:r>
            <a:r>
              <a:rPr lang="en-US" baseline="0" dirty="0" smtClean="0"/>
              <a:t>passed\blocked\failed</a:t>
            </a:r>
            <a:r>
              <a:rPr lang="ru-RU" baseline="0" dirty="0" smtClean="0"/>
              <a:t> тест кейсам. Это нужно для контроля за выполнением тестирования и промежуточной оценки качества тестируемой версии ПО. Также это поможет оценить, сколько еще времени надо для завершения работ по тестированию (возможно нужны </a:t>
            </a:r>
            <a:r>
              <a:rPr lang="ru-RU" baseline="0" dirty="0" err="1" smtClean="0"/>
              <a:t>дополнителье</a:t>
            </a:r>
            <a:r>
              <a:rPr lang="ru-RU" baseline="0" dirty="0" smtClean="0"/>
              <a:t> ресурсы, или время).</a:t>
            </a:r>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Вот несколько советов о том, как надо создавать</a:t>
            </a:r>
            <a:r>
              <a:rPr lang="ru-RU" baseline="0" dirty="0" smtClean="0"/>
              <a:t> и как проходить тест кейсы.</a:t>
            </a:r>
          </a:p>
          <a:p>
            <a:endParaRPr lang="ru-RU" baseline="0" dirty="0" smtClean="0"/>
          </a:p>
          <a:p>
            <a:r>
              <a:rPr lang="ru-RU" b="1" baseline="0" dirty="0" smtClean="0"/>
              <a:t>Создание тест кейсов</a:t>
            </a:r>
          </a:p>
          <a:p>
            <a:endParaRPr lang="ru-RU" dirty="0" smtClean="0"/>
          </a:p>
          <a:p>
            <a:r>
              <a:rPr lang="ru-RU" b="1" i="1" dirty="0" smtClean="0"/>
              <a:t>Название тест кейса должно быть</a:t>
            </a:r>
            <a:r>
              <a:rPr lang="ru-RU" b="1" i="1" baseline="0" dirty="0" smtClean="0"/>
              <a:t> уникальным.</a:t>
            </a:r>
          </a:p>
          <a:p>
            <a:r>
              <a:rPr lang="ru-RU" dirty="0" smtClean="0"/>
              <a:t>Это необходимо для</a:t>
            </a:r>
            <a:r>
              <a:rPr lang="ru-RU" baseline="0" dirty="0" smtClean="0"/>
              <a:t> генерации отчетов о прохождении тест кейсов, потому что в основном в отчетах используются именно названия тест кейсов.</a:t>
            </a:r>
          </a:p>
          <a:p>
            <a:r>
              <a:rPr lang="ru-RU" baseline="0" dirty="0" smtClean="0"/>
              <a:t>Так же желательно, чтоб из названия тест кейса было приблизительно понятно, что он будет проверять.</a:t>
            </a:r>
          </a:p>
          <a:p>
            <a:r>
              <a:rPr lang="ru-RU" baseline="0" dirty="0" smtClean="0"/>
              <a:t>Пример: есть два тест кейса.</a:t>
            </a:r>
          </a:p>
          <a:p>
            <a:r>
              <a:rPr lang="ru-RU" baseline="0" dirty="0" smtClean="0"/>
              <a:t>Первый: название «Отправка документов </a:t>
            </a:r>
            <a:r>
              <a:rPr lang="en-US" baseline="0" dirty="0" smtClean="0"/>
              <a:t>MS Word</a:t>
            </a:r>
            <a:r>
              <a:rPr lang="ru-RU" baseline="0" dirty="0" smtClean="0"/>
              <a:t>»</a:t>
            </a:r>
          </a:p>
          <a:p>
            <a:r>
              <a:rPr lang="ru-RU" baseline="0" dirty="0" smtClean="0"/>
              <a:t>	Шаги:</a:t>
            </a:r>
          </a:p>
          <a:p>
            <a:r>
              <a:rPr lang="ru-RU" baseline="0" dirty="0" smtClean="0"/>
              <a:t>	1. Создайте документ </a:t>
            </a:r>
            <a:r>
              <a:rPr lang="en-US" baseline="0" dirty="0" smtClean="0"/>
              <a:t>MS Word</a:t>
            </a:r>
            <a:r>
              <a:rPr lang="ru-RU" baseline="0" dirty="0" smtClean="0"/>
              <a:t> большого размера (более 3 МВ) и зайдите в почту.</a:t>
            </a:r>
          </a:p>
          <a:p>
            <a:r>
              <a:rPr lang="ru-RU" baseline="0" dirty="0" smtClean="0"/>
              <a:t>	2. Создайте письмо, прикрепите созданный документ.</a:t>
            </a:r>
          </a:p>
          <a:p>
            <a:r>
              <a:rPr lang="ru-RU" baseline="0" dirty="0" smtClean="0"/>
              <a:t>	3. Отправьте письмо.</a:t>
            </a:r>
          </a:p>
          <a:p>
            <a:r>
              <a:rPr lang="ru-RU" baseline="0" dirty="0" smtClean="0"/>
              <a:t>	Ожидаемые результаты:</a:t>
            </a:r>
          </a:p>
          <a:p>
            <a:r>
              <a:rPr lang="ru-RU" baseline="0" dirty="0" smtClean="0"/>
              <a:t>	1. Почта открыта.</a:t>
            </a:r>
          </a:p>
          <a:p>
            <a:r>
              <a:rPr lang="ru-RU" baseline="0" dirty="0" smtClean="0"/>
              <a:t>	2. Письмо создано, документ прикреплен.</a:t>
            </a:r>
          </a:p>
          <a:p>
            <a:r>
              <a:rPr lang="ru-RU" baseline="0" dirty="0" smtClean="0"/>
              <a:t>	3. Письмо не отправлено. Появилось сообщение «Невозможно отправить письмо с прикрепленным файлом более 3 МВ».</a:t>
            </a:r>
          </a:p>
          <a:p>
            <a:r>
              <a:rPr lang="ru-RU" baseline="0" dirty="0" smtClean="0"/>
              <a:t>Второй: название «Отправка документов </a:t>
            </a:r>
            <a:r>
              <a:rPr lang="en-US" baseline="0" dirty="0" smtClean="0"/>
              <a:t>MS Word</a:t>
            </a:r>
            <a:r>
              <a:rPr lang="ru-RU" baseline="0" dirty="0" smtClean="0"/>
              <a:t>»</a:t>
            </a:r>
          </a:p>
          <a:p>
            <a:r>
              <a:rPr lang="ru-RU" baseline="0" dirty="0" smtClean="0"/>
              <a:t>	Шаги:</a:t>
            </a:r>
          </a:p>
          <a:p>
            <a:r>
              <a:rPr lang="ru-RU" baseline="0" dirty="0" smtClean="0"/>
              <a:t>	1. Создайте документ </a:t>
            </a:r>
            <a:r>
              <a:rPr lang="en-US" baseline="0" dirty="0" smtClean="0"/>
              <a:t>MS Word</a:t>
            </a:r>
            <a:r>
              <a:rPr lang="ru-RU" baseline="0" dirty="0" smtClean="0"/>
              <a:t> и зайдите в почту.</a:t>
            </a:r>
          </a:p>
          <a:p>
            <a:r>
              <a:rPr lang="ru-RU" baseline="0" dirty="0" smtClean="0"/>
              <a:t>	2. Создайте письмо, прикрепите созданный документ.</a:t>
            </a:r>
          </a:p>
          <a:p>
            <a:r>
              <a:rPr lang="ru-RU" baseline="0" dirty="0" smtClean="0"/>
              <a:t>	3. Отправьте письмо.</a:t>
            </a:r>
          </a:p>
          <a:p>
            <a:r>
              <a:rPr lang="ru-RU" baseline="0" dirty="0" smtClean="0"/>
              <a:t>	Ожидаемые результаты:</a:t>
            </a:r>
          </a:p>
          <a:p>
            <a:r>
              <a:rPr lang="ru-RU" baseline="0" dirty="0" smtClean="0"/>
              <a:t>	1. Почта открыта.</a:t>
            </a:r>
          </a:p>
          <a:p>
            <a:r>
              <a:rPr lang="ru-RU" baseline="0" dirty="0" smtClean="0"/>
              <a:t>	2. Письмо создано, документ прикреплен.</a:t>
            </a:r>
          </a:p>
          <a:p>
            <a:r>
              <a:rPr lang="ru-RU" baseline="0" dirty="0" smtClean="0"/>
              <a:t>	3. Письмо успешно отправлено.</a:t>
            </a:r>
          </a:p>
          <a:p>
            <a:r>
              <a:rPr lang="ru-RU" baseline="0" dirty="0" smtClean="0"/>
              <a:t>Первый тест кейс лучше назвать «Не возможно отправить файлы, размером более 3 МВ».</a:t>
            </a:r>
          </a:p>
          <a:p>
            <a:endParaRPr lang="ru-RU" baseline="0" dirty="0" smtClean="0"/>
          </a:p>
          <a:p>
            <a:r>
              <a:rPr lang="ru-RU" b="1" i="1" baseline="0" dirty="0" smtClean="0"/>
              <a:t>Тест кейсы должны быть независимы друг от друга.</a:t>
            </a:r>
          </a:p>
          <a:p>
            <a:r>
              <a:rPr lang="ru-RU" baseline="0" dirty="0" smtClean="0"/>
              <a:t>Нужно, чтобы было не важно, в какой последовательности проходить тест кейсы. Потому что один и тот же тест кейс может входить в разные тестовые наборы.</a:t>
            </a:r>
          </a:p>
          <a:p>
            <a:r>
              <a:rPr lang="ru-RU" baseline="0" dirty="0" smtClean="0"/>
              <a:t>Пример: есть два тест кейса.</a:t>
            </a:r>
          </a:p>
          <a:p>
            <a:r>
              <a:rPr lang="ru-RU" baseline="0" dirty="0" smtClean="0"/>
              <a:t>Первый: название «Создание пользователя»</a:t>
            </a:r>
          </a:p>
          <a:p>
            <a:r>
              <a:rPr lang="ru-RU" baseline="0" dirty="0" smtClean="0"/>
              <a:t>	Шаги:</a:t>
            </a:r>
          </a:p>
          <a:p>
            <a:r>
              <a:rPr lang="ru-RU" baseline="0" dirty="0" smtClean="0"/>
              <a:t>	1. </a:t>
            </a:r>
            <a:r>
              <a:rPr lang="ru-RU" baseline="0" dirty="0" err="1" smtClean="0"/>
              <a:t>Залогинтесь</a:t>
            </a:r>
            <a:r>
              <a:rPr lang="ru-RU" baseline="0" dirty="0" smtClean="0"/>
              <a:t> на сайт как администратор.</a:t>
            </a:r>
          </a:p>
          <a:p>
            <a:r>
              <a:rPr lang="ru-RU" baseline="0" dirty="0" smtClean="0"/>
              <a:t>	2. Зайдите на страницу создания пользователей.</a:t>
            </a:r>
          </a:p>
          <a:p>
            <a:r>
              <a:rPr lang="ru-RU" baseline="0" dirty="0" smtClean="0"/>
              <a:t>	3. Кликните Создать пользователя.</a:t>
            </a:r>
          </a:p>
          <a:p>
            <a:r>
              <a:rPr lang="ru-RU" baseline="0" dirty="0" smtClean="0"/>
              <a:t>	4. Введите Имя = </a:t>
            </a:r>
            <a:r>
              <a:rPr lang="en-US" baseline="0" dirty="0" smtClean="0"/>
              <a:t>test</a:t>
            </a:r>
            <a:r>
              <a:rPr lang="ru-RU" baseline="0" dirty="0" smtClean="0"/>
              <a:t>, Пароль = Подтверждение Пароля = 123456, Роль = Автор. Кликните Создать.</a:t>
            </a:r>
          </a:p>
          <a:p>
            <a:r>
              <a:rPr lang="ru-RU" baseline="0" dirty="0" smtClean="0"/>
              <a:t>	5. </a:t>
            </a:r>
            <a:r>
              <a:rPr lang="ru-RU" baseline="0" dirty="0" err="1" smtClean="0"/>
              <a:t>Залогинтесь</a:t>
            </a:r>
            <a:r>
              <a:rPr lang="ru-RU" baseline="0" dirty="0" smtClean="0"/>
              <a:t> на сайт пользователем </a:t>
            </a:r>
            <a:r>
              <a:rPr lang="en-US" baseline="0" dirty="0" smtClean="0"/>
              <a:t>test</a:t>
            </a:r>
            <a:r>
              <a:rPr lang="ru-RU" baseline="0" dirty="0" smtClean="0"/>
              <a:t>.</a:t>
            </a:r>
          </a:p>
          <a:p>
            <a:r>
              <a:rPr lang="ru-RU" baseline="0" dirty="0" smtClean="0"/>
              <a:t>	Ожидаемые результаты:</a:t>
            </a:r>
          </a:p>
          <a:p>
            <a:r>
              <a:rPr lang="ru-RU" baseline="0" dirty="0" smtClean="0"/>
              <a:t>	1. Администратор </a:t>
            </a:r>
            <a:r>
              <a:rPr lang="ru-RU" baseline="0" dirty="0" err="1" smtClean="0"/>
              <a:t>залогинился</a:t>
            </a:r>
            <a:r>
              <a:rPr lang="ru-RU" baseline="0" dirty="0" smtClean="0"/>
              <a:t> на сайт.</a:t>
            </a:r>
          </a:p>
          <a:p>
            <a:r>
              <a:rPr lang="ru-RU" baseline="0" dirty="0" smtClean="0"/>
              <a:t>	2. Страница создания пользователей открыта.</a:t>
            </a:r>
          </a:p>
          <a:p>
            <a:r>
              <a:rPr lang="ru-RU" baseline="0" dirty="0" smtClean="0"/>
              <a:t>	3. Форма для создания нового пользователя открыта.</a:t>
            </a:r>
          </a:p>
          <a:p>
            <a:r>
              <a:rPr lang="ru-RU" baseline="0" dirty="0" smtClean="0"/>
              <a:t>	4. Пользователь </a:t>
            </a:r>
            <a:r>
              <a:rPr lang="en-US" baseline="0" dirty="0" smtClean="0"/>
              <a:t>test</a:t>
            </a:r>
            <a:r>
              <a:rPr lang="ru-RU" baseline="0" dirty="0" smtClean="0"/>
              <a:t> успешно создан.</a:t>
            </a:r>
          </a:p>
          <a:p>
            <a:r>
              <a:rPr lang="ru-RU" baseline="0" dirty="0" smtClean="0"/>
              <a:t>	5. Пользователь </a:t>
            </a:r>
            <a:r>
              <a:rPr lang="en-US" baseline="0" dirty="0" smtClean="0"/>
              <a:t>test</a:t>
            </a:r>
            <a:r>
              <a:rPr lang="ru-RU" baseline="0" dirty="0" smtClean="0"/>
              <a:t> успешно </a:t>
            </a:r>
            <a:r>
              <a:rPr lang="ru-RU" baseline="0" dirty="0" err="1" smtClean="0"/>
              <a:t>залогинился</a:t>
            </a:r>
            <a:r>
              <a:rPr lang="ru-RU" baseline="0" dirty="0" smtClean="0"/>
              <a:t> на сайт с правами Автора.</a:t>
            </a:r>
          </a:p>
          <a:p>
            <a:r>
              <a:rPr lang="ru-RU" baseline="0" dirty="0" smtClean="0"/>
              <a:t>Второй: название «Удаление пользователя»</a:t>
            </a:r>
          </a:p>
          <a:p>
            <a:r>
              <a:rPr lang="ru-RU" baseline="0" dirty="0" smtClean="0"/>
              <a:t>	Шаги:</a:t>
            </a:r>
          </a:p>
          <a:p>
            <a:r>
              <a:rPr lang="ru-RU" baseline="0" dirty="0" smtClean="0"/>
              <a:t>	1. Выполните шаги из тест кейса «Создание пользователя».</a:t>
            </a:r>
          </a:p>
          <a:p>
            <a:r>
              <a:rPr lang="ru-RU" baseline="0" dirty="0" smtClean="0"/>
              <a:t>	2. </a:t>
            </a:r>
            <a:r>
              <a:rPr lang="ru-RU" baseline="0" dirty="0" err="1" smtClean="0"/>
              <a:t>Залогинтесь</a:t>
            </a:r>
            <a:r>
              <a:rPr lang="ru-RU" baseline="0" dirty="0" smtClean="0"/>
              <a:t> на сайт как администратор.</a:t>
            </a:r>
          </a:p>
          <a:p>
            <a:r>
              <a:rPr lang="ru-RU" baseline="0" dirty="0" smtClean="0"/>
              <a:t>	3. Зайдите на страницу управления пользователями.</a:t>
            </a:r>
          </a:p>
          <a:p>
            <a:r>
              <a:rPr lang="ru-RU" baseline="0" dirty="0" smtClean="0"/>
              <a:t>	4. Удалите пользователя </a:t>
            </a:r>
            <a:r>
              <a:rPr lang="en-US" baseline="0" dirty="0" smtClean="0"/>
              <a:t>test</a:t>
            </a:r>
            <a:r>
              <a:rPr lang="ru-RU" baseline="0" dirty="0" smtClean="0"/>
              <a:t>.</a:t>
            </a:r>
          </a:p>
          <a:p>
            <a:r>
              <a:rPr lang="ru-RU" baseline="0" dirty="0" smtClean="0"/>
              <a:t>	Ожидаемые результаты:</a:t>
            </a:r>
          </a:p>
          <a:p>
            <a:r>
              <a:rPr lang="ru-RU" baseline="0" dirty="0" smtClean="0"/>
              <a:t>	1. Пользователь </a:t>
            </a:r>
            <a:r>
              <a:rPr lang="en-US" baseline="0" dirty="0" smtClean="0"/>
              <a:t>test </a:t>
            </a:r>
            <a:r>
              <a:rPr lang="ru-RU" baseline="0" dirty="0" smtClean="0"/>
              <a:t>создан.</a:t>
            </a:r>
          </a:p>
          <a:p>
            <a:r>
              <a:rPr lang="ru-RU" baseline="0" dirty="0" smtClean="0"/>
              <a:t>	2. Администратор вошел на сайт.</a:t>
            </a:r>
          </a:p>
          <a:p>
            <a:r>
              <a:rPr lang="ru-RU" baseline="0" dirty="0" smtClean="0"/>
              <a:t>	3. Страница управления пользователями открыта.</a:t>
            </a:r>
          </a:p>
          <a:p>
            <a:r>
              <a:rPr lang="ru-RU" baseline="0" dirty="0" smtClean="0"/>
              <a:t>	4. Пользователь </a:t>
            </a:r>
            <a:r>
              <a:rPr lang="en-US" baseline="0" dirty="0" smtClean="0"/>
              <a:t>test</a:t>
            </a:r>
            <a:r>
              <a:rPr lang="ru-RU" baseline="0" dirty="0" smtClean="0"/>
              <a:t> успешно удален.</a:t>
            </a:r>
          </a:p>
          <a:p>
            <a:r>
              <a:rPr lang="ru-RU" baseline="0" dirty="0" smtClean="0"/>
              <a:t>Первый шаг во втором тест кейсе лучше написать так: «Создайте пользователя </a:t>
            </a:r>
            <a:r>
              <a:rPr lang="en-US" baseline="0" dirty="0" smtClean="0"/>
              <a:t>test</a:t>
            </a:r>
            <a:r>
              <a:rPr lang="ru-RU" baseline="0" dirty="0" smtClean="0"/>
              <a:t>».</a:t>
            </a:r>
            <a:r>
              <a:rPr lang="en-US" baseline="0" dirty="0" smtClean="0"/>
              <a:t> </a:t>
            </a:r>
            <a:r>
              <a:rPr lang="ru-RU" baseline="0" dirty="0" smtClean="0"/>
              <a:t>Тогда при прохождении тест кейса 2 не придется выполнять лишний шаг 5 из тест кейса 1. И если что-то изменится в тест кейсе 1, это не приведет тест кейс 2 в негодность.</a:t>
            </a:r>
          </a:p>
          <a:p>
            <a:endParaRPr lang="ru-RU" baseline="0" dirty="0" smtClean="0"/>
          </a:p>
          <a:p>
            <a:r>
              <a:rPr lang="ru-RU" b="1" i="1" baseline="0" dirty="0" smtClean="0"/>
              <a:t>Тест кейс не должен содержать информации, не важной для его прохождения.</a:t>
            </a:r>
          </a:p>
          <a:p>
            <a:r>
              <a:rPr lang="ru-RU" baseline="0" dirty="0" smtClean="0"/>
              <a:t>Очевидные вещи можно не расписывать подробно. А то, что важно, надо бы расписать поподробнее.</a:t>
            </a:r>
          </a:p>
          <a:p>
            <a:r>
              <a:rPr lang="ru-RU" baseline="0" dirty="0" smtClean="0"/>
              <a:t>Пример: название тест кейса «Пользователь с ролью автор имеет право редактировать только свои статьи»</a:t>
            </a:r>
          </a:p>
          <a:p>
            <a:r>
              <a:rPr lang="ru-RU" baseline="0" dirty="0" smtClean="0"/>
              <a:t>	Шаги:</a:t>
            </a:r>
          </a:p>
          <a:p>
            <a:r>
              <a:rPr lang="ru-RU" baseline="0" dirty="0" smtClean="0"/>
              <a:t>	1. </a:t>
            </a:r>
            <a:r>
              <a:rPr lang="ru-RU" baseline="0" dirty="0" err="1" smtClean="0"/>
              <a:t>Залогинтесь</a:t>
            </a:r>
            <a:r>
              <a:rPr lang="ru-RU" baseline="0" dirty="0" smtClean="0"/>
              <a:t> на сайт как администратор.</a:t>
            </a:r>
          </a:p>
          <a:p>
            <a:r>
              <a:rPr lang="ru-RU" baseline="0" dirty="0" smtClean="0"/>
              <a:t>	2. Зайдите на страницу создания пользователей.</a:t>
            </a:r>
          </a:p>
          <a:p>
            <a:r>
              <a:rPr lang="ru-RU" baseline="0" dirty="0" smtClean="0"/>
              <a:t>	3. Кликните Создать пользователя.</a:t>
            </a:r>
          </a:p>
          <a:p>
            <a:r>
              <a:rPr lang="ru-RU" baseline="0" dirty="0" smtClean="0"/>
              <a:t>	4. Введите Имя = </a:t>
            </a:r>
            <a:r>
              <a:rPr lang="en-US" baseline="0" dirty="0" smtClean="0"/>
              <a:t>test</a:t>
            </a:r>
            <a:r>
              <a:rPr lang="ru-RU" baseline="0" dirty="0" smtClean="0"/>
              <a:t>, Пароль = Подтверждение Пароля = 123456, Роль = Автор. Кликните Создать.</a:t>
            </a:r>
          </a:p>
          <a:p>
            <a:r>
              <a:rPr lang="ru-RU" baseline="0" dirty="0" smtClean="0"/>
              <a:t>	5. </a:t>
            </a:r>
            <a:r>
              <a:rPr lang="ru-RU" baseline="0" dirty="0" err="1" smtClean="0"/>
              <a:t>Залогинтесь</a:t>
            </a:r>
            <a:r>
              <a:rPr lang="ru-RU" baseline="0" dirty="0" smtClean="0"/>
              <a:t> на сайт пользователем </a:t>
            </a:r>
            <a:r>
              <a:rPr lang="en-US" baseline="0" dirty="0" smtClean="0"/>
              <a:t>test</a:t>
            </a:r>
            <a:r>
              <a:rPr lang="ru-RU" baseline="0" dirty="0" smtClean="0"/>
              <a:t>.</a:t>
            </a:r>
          </a:p>
          <a:p>
            <a:r>
              <a:rPr lang="ru-RU" baseline="0" dirty="0" smtClean="0"/>
              <a:t>	6. Найдите статьи, не принадлежащие пользователю </a:t>
            </a:r>
            <a:r>
              <a:rPr lang="en-US" baseline="0" dirty="0" smtClean="0"/>
              <a:t>test</a:t>
            </a:r>
            <a:r>
              <a:rPr lang="ru-RU" baseline="0" dirty="0" smtClean="0"/>
              <a:t>.</a:t>
            </a:r>
          </a:p>
          <a:p>
            <a:r>
              <a:rPr lang="ru-RU" baseline="0" dirty="0" smtClean="0"/>
              <a:t>	7. Найдите статью пользователя </a:t>
            </a:r>
            <a:r>
              <a:rPr lang="en-US" baseline="0" dirty="0" smtClean="0"/>
              <a:t>test</a:t>
            </a:r>
            <a:r>
              <a:rPr lang="ru-RU" baseline="0" dirty="0" smtClean="0"/>
              <a:t>.</a:t>
            </a:r>
          </a:p>
          <a:p>
            <a:r>
              <a:rPr lang="ru-RU" baseline="0" dirty="0" smtClean="0"/>
              <a:t>	Ожидаемые результаты:</a:t>
            </a:r>
          </a:p>
          <a:p>
            <a:r>
              <a:rPr lang="ru-RU" baseline="0" dirty="0" smtClean="0"/>
              <a:t>	1. Администратор </a:t>
            </a:r>
            <a:r>
              <a:rPr lang="ru-RU" baseline="0" dirty="0" err="1" smtClean="0"/>
              <a:t>залогинился</a:t>
            </a:r>
            <a:r>
              <a:rPr lang="ru-RU" baseline="0" dirty="0" smtClean="0"/>
              <a:t> на сайт.</a:t>
            </a:r>
          </a:p>
          <a:p>
            <a:r>
              <a:rPr lang="ru-RU" baseline="0" dirty="0" smtClean="0"/>
              <a:t>	2. Страница создания пользователей открыта.</a:t>
            </a:r>
          </a:p>
          <a:p>
            <a:r>
              <a:rPr lang="ru-RU" baseline="0" dirty="0" smtClean="0"/>
              <a:t>	3. Форма для создания нового пользователя открыта.</a:t>
            </a:r>
          </a:p>
          <a:p>
            <a:r>
              <a:rPr lang="ru-RU" baseline="0" dirty="0" smtClean="0"/>
              <a:t>	4. Пользователь </a:t>
            </a:r>
            <a:r>
              <a:rPr lang="en-US" baseline="0" dirty="0" smtClean="0"/>
              <a:t>test</a:t>
            </a:r>
            <a:r>
              <a:rPr lang="ru-RU" baseline="0" dirty="0" smtClean="0"/>
              <a:t> успешно создан.</a:t>
            </a:r>
          </a:p>
          <a:p>
            <a:r>
              <a:rPr lang="ru-RU" baseline="0" dirty="0" smtClean="0"/>
              <a:t>	5. Пользователь </a:t>
            </a:r>
            <a:r>
              <a:rPr lang="en-US" baseline="0" dirty="0" smtClean="0"/>
              <a:t>test</a:t>
            </a:r>
            <a:r>
              <a:rPr lang="ru-RU" baseline="0" dirty="0" smtClean="0"/>
              <a:t> успешно </a:t>
            </a:r>
            <a:r>
              <a:rPr lang="ru-RU" baseline="0" dirty="0" err="1" smtClean="0"/>
              <a:t>залогинился</a:t>
            </a:r>
            <a:r>
              <a:rPr lang="ru-RU" baseline="0" dirty="0" smtClean="0"/>
              <a:t> на сайт с правами Автора.</a:t>
            </a:r>
          </a:p>
          <a:p>
            <a:r>
              <a:rPr lang="ru-RU" baseline="0" dirty="0" smtClean="0"/>
              <a:t>	6. Пользователь </a:t>
            </a:r>
            <a:r>
              <a:rPr lang="en-US" baseline="0" dirty="0" smtClean="0"/>
              <a:t>test </a:t>
            </a:r>
            <a:r>
              <a:rPr lang="ru-RU" baseline="0" dirty="0" smtClean="0"/>
              <a:t>не может нажать кнопку Редактировать для не его статей.</a:t>
            </a:r>
          </a:p>
          <a:p>
            <a:r>
              <a:rPr lang="ru-RU" baseline="0" dirty="0" smtClean="0"/>
              <a:t>	7. Пользователь </a:t>
            </a:r>
            <a:r>
              <a:rPr lang="en-US" baseline="0" dirty="0" smtClean="0"/>
              <a:t>test</a:t>
            </a:r>
            <a:r>
              <a:rPr lang="ru-RU" baseline="0" dirty="0" smtClean="0"/>
              <a:t> может отредактировать свою статью.</a:t>
            </a:r>
          </a:p>
          <a:p>
            <a:r>
              <a:rPr lang="ru-RU" baseline="0" dirty="0" smtClean="0"/>
              <a:t>Этот тест кейс нужно изменить следующим образом:</a:t>
            </a:r>
          </a:p>
          <a:p>
            <a:r>
              <a:rPr lang="ru-RU" baseline="0" dirty="0" smtClean="0"/>
              <a:t>	Шаги:</a:t>
            </a:r>
          </a:p>
          <a:p>
            <a:r>
              <a:rPr lang="ru-RU" baseline="0" dirty="0" smtClean="0"/>
              <a:t>	1. Создайте пользователя с ролью Автор.</a:t>
            </a:r>
          </a:p>
          <a:p>
            <a:r>
              <a:rPr lang="ru-RU" baseline="0" dirty="0" smtClean="0"/>
              <a:t>	2. Создайте статью этим пользователем.</a:t>
            </a:r>
          </a:p>
          <a:p>
            <a:r>
              <a:rPr lang="ru-RU" baseline="0" dirty="0" smtClean="0"/>
              <a:t>	3. Начните редактировать созданную статью.</a:t>
            </a:r>
          </a:p>
          <a:p>
            <a:r>
              <a:rPr lang="ru-RU" baseline="0" dirty="0" smtClean="0"/>
              <a:t>	4. Нажмите кнопку Сохранить.</a:t>
            </a:r>
          </a:p>
          <a:p>
            <a:r>
              <a:rPr lang="ru-RU" baseline="0" dirty="0" smtClean="0"/>
              <a:t>	5. Найдите статью другого автора. Попробуйте начать редактирование этой статьи.</a:t>
            </a:r>
          </a:p>
          <a:p>
            <a:r>
              <a:rPr lang="ru-RU" baseline="0" dirty="0" smtClean="0"/>
              <a:t>	Ожидаемые результаты:</a:t>
            </a:r>
          </a:p>
          <a:p>
            <a:r>
              <a:rPr lang="ru-RU" baseline="0" dirty="0" smtClean="0"/>
              <a:t>	1. Пользователь с ролью автор успешно создан и может </a:t>
            </a:r>
            <a:r>
              <a:rPr lang="ru-RU" baseline="0" dirty="0" err="1" smtClean="0"/>
              <a:t>залогиниться</a:t>
            </a:r>
            <a:r>
              <a:rPr lang="ru-RU" baseline="0" dirty="0" smtClean="0"/>
              <a:t> на сайт.</a:t>
            </a:r>
          </a:p>
          <a:p>
            <a:r>
              <a:rPr lang="ru-RU" baseline="0" dirty="0" smtClean="0"/>
              <a:t>	2. Статья успешно создана.</a:t>
            </a:r>
          </a:p>
          <a:p>
            <a:r>
              <a:rPr lang="ru-RU" baseline="0" dirty="0" smtClean="0"/>
              <a:t>	3. Пользователю доступна кнопка Редактировать для его статьи.</a:t>
            </a:r>
          </a:p>
          <a:p>
            <a:r>
              <a:rPr lang="ru-RU" baseline="0" dirty="0" smtClean="0"/>
              <a:t>	4. Статья успешно сохранена.</a:t>
            </a:r>
          </a:p>
          <a:p>
            <a:r>
              <a:rPr lang="ru-RU" baseline="0" dirty="0" smtClean="0"/>
              <a:t>	5. Кнопка Редактировать неактивна для этой статьи.</a:t>
            </a:r>
          </a:p>
          <a:p>
            <a:endParaRPr lang="ru-RU" baseline="0" dirty="0" smtClean="0"/>
          </a:p>
          <a:p>
            <a:r>
              <a:rPr lang="ru-RU" b="1" i="1" baseline="0" dirty="0" smtClean="0"/>
              <a:t>Если есть повторяющиеся шаги, которые можно объединить одним каким-то действием, или настройки, использующиеся в нескольких тест кейсах, то это может быть описано в отдельном документе.</a:t>
            </a:r>
            <a:r>
              <a:rPr lang="ru-RU" baseline="0" dirty="0" smtClean="0"/>
              <a:t> Это делается для </a:t>
            </a:r>
            <a:r>
              <a:rPr lang="ru-RU" baseline="0" dirty="0" err="1" smtClean="0"/>
              <a:t>сопровождаемости</a:t>
            </a:r>
            <a:r>
              <a:rPr lang="ru-RU" baseline="0" dirty="0" smtClean="0"/>
              <a:t> тест кейсов.</a:t>
            </a:r>
          </a:p>
          <a:p>
            <a:r>
              <a:rPr lang="ru-RU" baseline="0" dirty="0" smtClean="0"/>
              <a:t>Пример: есть тест кейс с названием «Отправка писем группе пользователей»</a:t>
            </a:r>
          </a:p>
          <a:p>
            <a:r>
              <a:rPr lang="ru-RU" baseline="0" dirty="0" smtClean="0"/>
              <a:t>	</a:t>
            </a:r>
            <a:r>
              <a:rPr lang="en-US" baseline="0" dirty="0" smtClean="0"/>
              <a:t>Pre Conditions</a:t>
            </a:r>
            <a:r>
              <a:rPr lang="ru-RU" baseline="0" dirty="0" smtClean="0"/>
              <a:t>: Настройки </a:t>
            </a:r>
            <a:r>
              <a:rPr lang="en-US" baseline="0" dirty="0" smtClean="0"/>
              <a:t>SMTP </a:t>
            </a:r>
            <a:r>
              <a:rPr lang="ru-RU" baseline="0" dirty="0" smtClean="0"/>
              <a:t>сервера:</a:t>
            </a:r>
          </a:p>
          <a:p>
            <a:r>
              <a:rPr lang="ru-RU" baseline="0" dirty="0" smtClean="0"/>
              <a:t>		</a:t>
            </a:r>
            <a:r>
              <a:rPr lang="en-US" dirty="0" smtClean="0"/>
              <a:t>public $mailer = 'mail';</a:t>
            </a:r>
          </a:p>
          <a:p>
            <a:r>
              <a:rPr lang="ru-RU" dirty="0" smtClean="0"/>
              <a:t>		</a:t>
            </a:r>
            <a:r>
              <a:rPr lang="en-US" dirty="0" smtClean="0"/>
              <a:t>public $</a:t>
            </a:r>
            <a:r>
              <a:rPr lang="en-US" dirty="0" err="1" smtClean="0"/>
              <a:t>mailfrom</a:t>
            </a:r>
            <a:r>
              <a:rPr lang="en-US" dirty="0" smtClean="0"/>
              <a:t> = 'admin [at] yourdomain.com';</a:t>
            </a:r>
          </a:p>
          <a:p>
            <a:r>
              <a:rPr lang="ru-RU" dirty="0" smtClean="0"/>
              <a:t>		</a:t>
            </a:r>
            <a:r>
              <a:rPr lang="en-US" dirty="0" smtClean="0"/>
              <a:t>public $</a:t>
            </a:r>
            <a:r>
              <a:rPr lang="en-US" dirty="0" err="1" smtClean="0"/>
              <a:t>fromname</a:t>
            </a:r>
            <a:r>
              <a:rPr lang="en-US" dirty="0" smtClean="0"/>
              <a:t> = 'J25 </a:t>
            </a:r>
            <a:r>
              <a:rPr lang="ru-RU" dirty="0" err="1" smtClean="0"/>
              <a:t>Демо</a:t>
            </a:r>
            <a:r>
              <a:rPr lang="ru-RU" dirty="0" smtClean="0"/>
              <a:t>';</a:t>
            </a:r>
          </a:p>
          <a:p>
            <a:r>
              <a:rPr lang="ru-RU" dirty="0" smtClean="0"/>
              <a:t>		</a:t>
            </a:r>
            <a:r>
              <a:rPr lang="en-US" dirty="0" smtClean="0"/>
              <a:t>public $</a:t>
            </a:r>
            <a:r>
              <a:rPr lang="en-US" dirty="0" err="1" smtClean="0"/>
              <a:t>sendmail</a:t>
            </a:r>
            <a:r>
              <a:rPr lang="en-US" dirty="0" smtClean="0"/>
              <a:t> = '/</a:t>
            </a:r>
            <a:r>
              <a:rPr lang="en-US" dirty="0" err="1" smtClean="0"/>
              <a:t>usr</a:t>
            </a:r>
            <a:r>
              <a:rPr lang="en-US" dirty="0" smtClean="0"/>
              <a:t>/</a:t>
            </a:r>
            <a:r>
              <a:rPr lang="en-US" dirty="0" err="1" smtClean="0"/>
              <a:t>sbin</a:t>
            </a:r>
            <a:r>
              <a:rPr lang="en-US" dirty="0" smtClean="0"/>
              <a:t>/</a:t>
            </a:r>
            <a:r>
              <a:rPr lang="en-US" dirty="0" err="1" smtClean="0"/>
              <a:t>sendmail</a:t>
            </a:r>
            <a:r>
              <a:rPr lang="en-US" dirty="0" smtClean="0"/>
              <a:t>';</a:t>
            </a:r>
          </a:p>
          <a:p>
            <a:r>
              <a:rPr lang="ru-RU" dirty="0" smtClean="0"/>
              <a:t>		</a:t>
            </a:r>
            <a:r>
              <a:rPr lang="en-US" dirty="0" smtClean="0"/>
              <a:t>public $</a:t>
            </a:r>
            <a:r>
              <a:rPr lang="en-US" dirty="0" err="1" smtClean="0"/>
              <a:t>smtpauth</a:t>
            </a:r>
            <a:r>
              <a:rPr lang="en-US" dirty="0" smtClean="0"/>
              <a:t> = '0';</a:t>
            </a:r>
          </a:p>
          <a:p>
            <a:r>
              <a:rPr lang="ru-RU" dirty="0" smtClean="0"/>
              <a:t>		</a:t>
            </a:r>
            <a:r>
              <a:rPr lang="en-US" dirty="0" smtClean="0"/>
              <a:t>public $</a:t>
            </a:r>
            <a:r>
              <a:rPr lang="en-US" dirty="0" err="1" smtClean="0"/>
              <a:t>smtpuser</a:t>
            </a:r>
            <a:r>
              <a:rPr lang="en-US" dirty="0" smtClean="0"/>
              <a:t> = '';</a:t>
            </a:r>
          </a:p>
          <a:p>
            <a:r>
              <a:rPr lang="ru-RU" dirty="0" smtClean="0"/>
              <a:t>		</a:t>
            </a:r>
            <a:r>
              <a:rPr lang="en-US" dirty="0" smtClean="0"/>
              <a:t>public $</a:t>
            </a:r>
            <a:r>
              <a:rPr lang="en-US" dirty="0" err="1" smtClean="0"/>
              <a:t>smtppass</a:t>
            </a:r>
            <a:r>
              <a:rPr lang="en-US" dirty="0" smtClean="0"/>
              <a:t> = '';</a:t>
            </a:r>
          </a:p>
          <a:p>
            <a:r>
              <a:rPr lang="ru-RU" dirty="0" smtClean="0"/>
              <a:t>		</a:t>
            </a:r>
            <a:r>
              <a:rPr lang="en-US" dirty="0" smtClean="0"/>
              <a:t>public $</a:t>
            </a:r>
            <a:r>
              <a:rPr lang="en-US" dirty="0" err="1" smtClean="0"/>
              <a:t>smtphost</a:t>
            </a:r>
            <a:r>
              <a:rPr lang="en-US" dirty="0" smtClean="0"/>
              <a:t> = '</a:t>
            </a:r>
            <a:r>
              <a:rPr lang="en-US" dirty="0" err="1" smtClean="0"/>
              <a:t>localhost</a:t>
            </a:r>
            <a:r>
              <a:rPr lang="en-US" dirty="0" smtClean="0"/>
              <a:t>';</a:t>
            </a:r>
          </a:p>
          <a:p>
            <a:r>
              <a:rPr lang="ru-RU" dirty="0" smtClean="0"/>
              <a:t>		</a:t>
            </a:r>
            <a:r>
              <a:rPr lang="en-US" dirty="0" smtClean="0"/>
              <a:t>public $</a:t>
            </a:r>
            <a:r>
              <a:rPr lang="en-US" dirty="0" err="1" smtClean="0"/>
              <a:t>smtpsecure</a:t>
            </a:r>
            <a:r>
              <a:rPr lang="en-US" dirty="0" smtClean="0"/>
              <a:t> = 'none';</a:t>
            </a:r>
          </a:p>
          <a:p>
            <a:r>
              <a:rPr lang="ru-RU" dirty="0" smtClean="0"/>
              <a:t>		</a:t>
            </a:r>
            <a:r>
              <a:rPr lang="en-US" dirty="0" smtClean="0"/>
              <a:t>public $</a:t>
            </a:r>
            <a:r>
              <a:rPr lang="en-US" dirty="0" err="1" smtClean="0"/>
              <a:t>smtpport</a:t>
            </a:r>
            <a:r>
              <a:rPr lang="en-US" dirty="0" smtClean="0"/>
              <a:t> = '25';</a:t>
            </a:r>
          </a:p>
          <a:p>
            <a:r>
              <a:rPr lang="ru-RU" baseline="0" dirty="0" smtClean="0"/>
              <a:t>	Шаги:</a:t>
            </a:r>
          </a:p>
          <a:p>
            <a:r>
              <a:rPr lang="ru-RU" baseline="0" dirty="0" smtClean="0"/>
              <a:t>	1. Зайдите на сайт в раздел Почта.</a:t>
            </a:r>
          </a:p>
          <a:p>
            <a:r>
              <a:rPr lang="ru-RU" baseline="0" dirty="0" smtClean="0"/>
              <a:t>	2. Создайте письмо, напишите несколько адресатов. Нажмите Отправить.</a:t>
            </a:r>
          </a:p>
          <a:p>
            <a:r>
              <a:rPr lang="ru-RU" baseline="0" dirty="0" smtClean="0"/>
              <a:t>	Ожидаемые результаты:</a:t>
            </a:r>
          </a:p>
          <a:p>
            <a:r>
              <a:rPr lang="ru-RU" baseline="0" dirty="0" smtClean="0"/>
              <a:t>	1. Раздел Почта открыт.</a:t>
            </a:r>
          </a:p>
          <a:p>
            <a:r>
              <a:rPr lang="ru-RU" baseline="0" dirty="0" smtClean="0"/>
              <a:t>	2. Письмо пришло всем адресатам.</a:t>
            </a:r>
          </a:p>
          <a:p>
            <a:r>
              <a:rPr lang="ru-RU" baseline="0" dirty="0" smtClean="0"/>
              <a:t>Есть еще один тест кейс с названием «Отправка письма одному адресату»</a:t>
            </a:r>
          </a:p>
          <a:p>
            <a:r>
              <a:rPr lang="ru-RU" baseline="0" dirty="0" smtClean="0"/>
              <a:t>	</a:t>
            </a:r>
            <a:r>
              <a:rPr lang="en-US" baseline="0" dirty="0" smtClean="0"/>
              <a:t>Pre Conditions</a:t>
            </a:r>
            <a:r>
              <a:rPr lang="ru-RU" baseline="0" dirty="0" smtClean="0"/>
              <a:t>: Настройки </a:t>
            </a:r>
            <a:r>
              <a:rPr lang="en-US" baseline="0" dirty="0" smtClean="0"/>
              <a:t>SMTP </a:t>
            </a:r>
            <a:r>
              <a:rPr lang="ru-RU" baseline="0" dirty="0" smtClean="0"/>
              <a:t>сервера:</a:t>
            </a:r>
          </a:p>
          <a:p>
            <a:r>
              <a:rPr lang="ru-RU" baseline="0" dirty="0" smtClean="0"/>
              <a:t>		</a:t>
            </a:r>
            <a:r>
              <a:rPr lang="en-US" dirty="0" smtClean="0"/>
              <a:t>public $mailer = 'mail';</a:t>
            </a:r>
          </a:p>
          <a:p>
            <a:r>
              <a:rPr lang="ru-RU" dirty="0" smtClean="0"/>
              <a:t>		</a:t>
            </a:r>
            <a:r>
              <a:rPr lang="en-US" dirty="0" smtClean="0"/>
              <a:t>public $</a:t>
            </a:r>
            <a:r>
              <a:rPr lang="en-US" dirty="0" err="1" smtClean="0"/>
              <a:t>mailfrom</a:t>
            </a:r>
            <a:r>
              <a:rPr lang="en-US" dirty="0" smtClean="0"/>
              <a:t> = 'admin [at] yourdomain.com';</a:t>
            </a:r>
          </a:p>
          <a:p>
            <a:r>
              <a:rPr lang="ru-RU" dirty="0" smtClean="0"/>
              <a:t>		</a:t>
            </a:r>
            <a:r>
              <a:rPr lang="en-US" dirty="0" smtClean="0"/>
              <a:t>public $</a:t>
            </a:r>
            <a:r>
              <a:rPr lang="en-US" dirty="0" err="1" smtClean="0"/>
              <a:t>fromname</a:t>
            </a:r>
            <a:r>
              <a:rPr lang="en-US" dirty="0" smtClean="0"/>
              <a:t> = 'J25 </a:t>
            </a:r>
            <a:r>
              <a:rPr lang="ru-RU" dirty="0" err="1" smtClean="0"/>
              <a:t>Демо</a:t>
            </a:r>
            <a:r>
              <a:rPr lang="ru-RU" dirty="0" smtClean="0"/>
              <a:t>';</a:t>
            </a:r>
          </a:p>
          <a:p>
            <a:r>
              <a:rPr lang="ru-RU" dirty="0" smtClean="0"/>
              <a:t>		</a:t>
            </a:r>
            <a:r>
              <a:rPr lang="en-US" dirty="0" smtClean="0"/>
              <a:t>public $</a:t>
            </a:r>
            <a:r>
              <a:rPr lang="en-US" dirty="0" err="1" smtClean="0"/>
              <a:t>sendmail</a:t>
            </a:r>
            <a:r>
              <a:rPr lang="en-US" dirty="0" smtClean="0"/>
              <a:t> = '/</a:t>
            </a:r>
            <a:r>
              <a:rPr lang="en-US" dirty="0" err="1" smtClean="0"/>
              <a:t>usr</a:t>
            </a:r>
            <a:r>
              <a:rPr lang="en-US" dirty="0" smtClean="0"/>
              <a:t>/</a:t>
            </a:r>
            <a:r>
              <a:rPr lang="en-US" dirty="0" err="1" smtClean="0"/>
              <a:t>sbin</a:t>
            </a:r>
            <a:r>
              <a:rPr lang="en-US" dirty="0" smtClean="0"/>
              <a:t>/</a:t>
            </a:r>
            <a:r>
              <a:rPr lang="en-US" dirty="0" err="1" smtClean="0"/>
              <a:t>sendmail</a:t>
            </a:r>
            <a:r>
              <a:rPr lang="en-US" dirty="0" smtClean="0"/>
              <a:t>';</a:t>
            </a:r>
          </a:p>
          <a:p>
            <a:r>
              <a:rPr lang="ru-RU" dirty="0" smtClean="0"/>
              <a:t>		</a:t>
            </a:r>
            <a:r>
              <a:rPr lang="en-US" dirty="0" smtClean="0"/>
              <a:t>public $</a:t>
            </a:r>
            <a:r>
              <a:rPr lang="en-US" dirty="0" err="1" smtClean="0"/>
              <a:t>smtpauth</a:t>
            </a:r>
            <a:r>
              <a:rPr lang="en-US" dirty="0" smtClean="0"/>
              <a:t> = '0';</a:t>
            </a:r>
          </a:p>
          <a:p>
            <a:r>
              <a:rPr lang="ru-RU" dirty="0" smtClean="0"/>
              <a:t>		</a:t>
            </a:r>
            <a:r>
              <a:rPr lang="en-US" dirty="0" smtClean="0"/>
              <a:t>public $</a:t>
            </a:r>
            <a:r>
              <a:rPr lang="en-US" dirty="0" err="1" smtClean="0"/>
              <a:t>smtpuser</a:t>
            </a:r>
            <a:r>
              <a:rPr lang="en-US" dirty="0" smtClean="0"/>
              <a:t> = '';</a:t>
            </a:r>
          </a:p>
          <a:p>
            <a:r>
              <a:rPr lang="ru-RU" dirty="0" smtClean="0"/>
              <a:t>		</a:t>
            </a:r>
            <a:r>
              <a:rPr lang="en-US" dirty="0" smtClean="0"/>
              <a:t>public $</a:t>
            </a:r>
            <a:r>
              <a:rPr lang="en-US" dirty="0" err="1" smtClean="0"/>
              <a:t>smtppass</a:t>
            </a:r>
            <a:r>
              <a:rPr lang="en-US" dirty="0" smtClean="0"/>
              <a:t> = '';</a:t>
            </a:r>
          </a:p>
          <a:p>
            <a:r>
              <a:rPr lang="ru-RU" dirty="0" smtClean="0"/>
              <a:t>		</a:t>
            </a:r>
            <a:r>
              <a:rPr lang="en-US" dirty="0" smtClean="0"/>
              <a:t>public $</a:t>
            </a:r>
            <a:r>
              <a:rPr lang="en-US" dirty="0" err="1" smtClean="0"/>
              <a:t>smtphost</a:t>
            </a:r>
            <a:r>
              <a:rPr lang="en-US" dirty="0" smtClean="0"/>
              <a:t> = '</a:t>
            </a:r>
            <a:r>
              <a:rPr lang="en-US" dirty="0" err="1" smtClean="0"/>
              <a:t>localhost</a:t>
            </a:r>
            <a:r>
              <a:rPr lang="en-US" dirty="0" smtClean="0"/>
              <a:t>';</a:t>
            </a:r>
          </a:p>
          <a:p>
            <a:r>
              <a:rPr lang="ru-RU" dirty="0" smtClean="0"/>
              <a:t>		</a:t>
            </a:r>
            <a:r>
              <a:rPr lang="en-US" dirty="0" smtClean="0"/>
              <a:t>public $</a:t>
            </a:r>
            <a:r>
              <a:rPr lang="en-US" dirty="0" err="1" smtClean="0"/>
              <a:t>smtpsecure</a:t>
            </a:r>
            <a:r>
              <a:rPr lang="en-US" dirty="0" smtClean="0"/>
              <a:t> = 'none';</a:t>
            </a:r>
          </a:p>
          <a:p>
            <a:r>
              <a:rPr lang="ru-RU" dirty="0" smtClean="0"/>
              <a:t>		</a:t>
            </a:r>
            <a:r>
              <a:rPr lang="en-US" dirty="0" smtClean="0"/>
              <a:t>public $</a:t>
            </a:r>
            <a:r>
              <a:rPr lang="en-US" dirty="0" err="1" smtClean="0"/>
              <a:t>smtpport</a:t>
            </a:r>
            <a:r>
              <a:rPr lang="en-US" dirty="0" smtClean="0"/>
              <a:t> = '25';</a:t>
            </a:r>
          </a:p>
          <a:p>
            <a:r>
              <a:rPr lang="ru-RU" baseline="0" dirty="0" smtClean="0"/>
              <a:t>	Шаги:</a:t>
            </a:r>
          </a:p>
          <a:p>
            <a:r>
              <a:rPr lang="ru-RU" baseline="0" dirty="0" smtClean="0"/>
              <a:t>	1. Зайдите на сайт в раздел Почта.</a:t>
            </a:r>
          </a:p>
          <a:p>
            <a:r>
              <a:rPr lang="ru-RU" baseline="0" dirty="0" smtClean="0"/>
              <a:t>	2. Создайте письмо, напишите только одного адресата. Нажмите Отправить.</a:t>
            </a:r>
          </a:p>
          <a:p>
            <a:r>
              <a:rPr lang="ru-RU" baseline="0" dirty="0" smtClean="0"/>
              <a:t>	Ожидаемые результаты:</a:t>
            </a:r>
          </a:p>
          <a:p>
            <a:r>
              <a:rPr lang="ru-RU" baseline="0" dirty="0" smtClean="0"/>
              <a:t>	1. Раздел Почта открыт.</a:t>
            </a:r>
          </a:p>
          <a:p>
            <a:r>
              <a:rPr lang="ru-RU" baseline="0" dirty="0" smtClean="0"/>
              <a:t>	2. Письмо пришло одному адресату.</a:t>
            </a:r>
          </a:p>
          <a:p>
            <a:r>
              <a:rPr lang="ru-RU" baseline="0" dirty="0" smtClean="0"/>
              <a:t>Если когда-то настройки </a:t>
            </a:r>
            <a:r>
              <a:rPr lang="en-US" baseline="0" dirty="0" smtClean="0"/>
              <a:t>SMTP</a:t>
            </a:r>
            <a:r>
              <a:rPr lang="ru-RU" baseline="0" dirty="0" smtClean="0"/>
              <a:t> сервера поменяются, то исправлять придется сразу два тест кейса.</a:t>
            </a:r>
          </a:p>
          <a:p>
            <a:r>
              <a:rPr lang="ru-RU" baseline="0" dirty="0" smtClean="0"/>
              <a:t>Лучше создать документ с настройками. Тогда тест кейсы будут выглядеть так:</a:t>
            </a:r>
          </a:p>
          <a:p>
            <a:r>
              <a:rPr lang="ru-RU" baseline="0" dirty="0" smtClean="0"/>
              <a:t>Тест кейс «Отправка писем группе пользователей»</a:t>
            </a:r>
          </a:p>
          <a:p>
            <a:r>
              <a:rPr lang="ru-RU" baseline="0" dirty="0" smtClean="0"/>
              <a:t>	</a:t>
            </a:r>
            <a:r>
              <a:rPr lang="en-US" baseline="0" dirty="0" smtClean="0"/>
              <a:t>Pre Conditions</a:t>
            </a:r>
            <a:r>
              <a:rPr lang="ru-RU" baseline="0" dirty="0" smtClean="0"/>
              <a:t>: Настройки </a:t>
            </a:r>
            <a:r>
              <a:rPr lang="en-US" baseline="0" dirty="0" smtClean="0"/>
              <a:t>SMTP </a:t>
            </a:r>
            <a:r>
              <a:rPr lang="ru-RU" baseline="0" dirty="0" smtClean="0"/>
              <a:t>сервера (см документ с настройками)</a:t>
            </a:r>
          </a:p>
          <a:p>
            <a:r>
              <a:rPr lang="ru-RU" baseline="0" dirty="0" smtClean="0"/>
              <a:t>	Шаги:</a:t>
            </a:r>
          </a:p>
          <a:p>
            <a:r>
              <a:rPr lang="ru-RU" baseline="0" dirty="0" smtClean="0"/>
              <a:t>	1. Зайдите на сайт в раздел Почта.</a:t>
            </a:r>
          </a:p>
          <a:p>
            <a:r>
              <a:rPr lang="ru-RU" baseline="0" dirty="0" smtClean="0"/>
              <a:t>	2. Создайте письмо, напишите несколько адресатов. Нажмите Отправить.</a:t>
            </a:r>
          </a:p>
          <a:p>
            <a:r>
              <a:rPr lang="ru-RU" baseline="0" dirty="0" smtClean="0"/>
              <a:t>	Ожидаемые результаты:</a:t>
            </a:r>
          </a:p>
          <a:p>
            <a:r>
              <a:rPr lang="ru-RU" baseline="0" dirty="0" smtClean="0"/>
              <a:t>	1. Раздел Почта открыт.</a:t>
            </a:r>
          </a:p>
          <a:p>
            <a:r>
              <a:rPr lang="ru-RU" baseline="0" dirty="0" smtClean="0"/>
              <a:t>	2. Письмо пришло всем адресатам.</a:t>
            </a:r>
          </a:p>
          <a:p>
            <a:r>
              <a:rPr lang="ru-RU" baseline="0" dirty="0" smtClean="0"/>
              <a:t>Тест кейс «Отправка письма одному адресату»</a:t>
            </a:r>
          </a:p>
          <a:p>
            <a:r>
              <a:rPr lang="ru-RU" baseline="0" dirty="0" smtClean="0"/>
              <a:t>	</a:t>
            </a:r>
            <a:r>
              <a:rPr lang="en-US" baseline="0" dirty="0" smtClean="0"/>
              <a:t>Pre Conditions</a:t>
            </a:r>
            <a:r>
              <a:rPr lang="ru-RU" baseline="0" dirty="0" smtClean="0"/>
              <a:t>: Настройки </a:t>
            </a:r>
            <a:r>
              <a:rPr lang="en-US" baseline="0" dirty="0" smtClean="0"/>
              <a:t>SMTP </a:t>
            </a:r>
            <a:r>
              <a:rPr lang="ru-RU" baseline="0" dirty="0" smtClean="0"/>
              <a:t>сервера (см документ с настройками)</a:t>
            </a:r>
          </a:p>
          <a:p>
            <a:r>
              <a:rPr lang="ru-RU" baseline="0" dirty="0" smtClean="0"/>
              <a:t>	Шаги:</a:t>
            </a:r>
          </a:p>
          <a:p>
            <a:r>
              <a:rPr lang="ru-RU" baseline="0" dirty="0" smtClean="0"/>
              <a:t>	1. Зайдите на сайт в раздел Почта.</a:t>
            </a:r>
          </a:p>
          <a:p>
            <a:r>
              <a:rPr lang="ru-RU" baseline="0" dirty="0" smtClean="0"/>
              <a:t>	2. Создайте письмо, напишите только одного адресата. Нажмите Отправить.</a:t>
            </a:r>
          </a:p>
          <a:p>
            <a:r>
              <a:rPr lang="ru-RU" baseline="0" dirty="0" smtClean="0"/>
              <a:t>	Ожидаемые результаты:</a:t>
            </a:r>
          </a:p>
          <a:p>
            <a:r>
              <a:rPr lang="ru-RU" baseline="0" dirty="0" smtClean="0"/>
              <a:t>	1. Раздел Почта открыт.</a:t>
            </a:r>
          </a:p>
          <a:p>
            <a:r>
              <a:rPr lang="ru-RU" baseline="0" dirty="0" smtClean="0"/>
              <a:t>	2. Письмо пришло одному адресату.</a:t>
            </a:r>
          </a:p>
          <a:p>
            <a:endParaRPr lang="en-US" baseline="0" dirty="0" smtClean="0"/>
          </a:p>
          <a:p>
            <a:r>
              <a:rPr lang="ru-RU" b="1" i="1" baseline="0" dirty="0" smtClean="0"/>
              <a:t>Желательно удалять данные, созданные по ходу прохождения тест кейса.</a:t>
            </a:r>
            <a:r>
              <a:rPr lang="ru-RU" baseline="0" dirty="0" smtClean="0"/>
              <a:t> Это может быть описано в </a:t>
            </a:r>
            <a:r>
              <a:rPr lang="en-US" baseline="0" dirty="0" smtClean="0"/>
              <a:t>Post Conditions</a:t>
            </a:r>
            <a:r>
              <a:rPr lang="ru-RU" baseline="0" dirty="0" smtClean="0"/>
              <a:t>.</a:t>
            </a:r>
          </a:p>
          <a:p>
            <a:r>
              <a:rPr lang="ru-RU" baseline="0" dirty="0" smtClean="0"/>
              <a:t>Бывают дефекты, которые найдены при тестировании на непустой базе данных. И эти дефекты могут не воспроизвестись на чистой базе данных. Чтобы не задерживать прохождение тест кейсов из-за этих моментов, необходимо убедиться, что тест кейс проходится на чистой базе.</a:t>
            </a:r>
          </a:p>
          <a:p>
            <a:r>
              <a:rPr lang="ru-RU" baseline="0" dirty="0" smtClean="0"/>
              <a:t>Пример: название тест кейса «Пользователь с ролью автор имеет право редактировать только свои статьи»</a:t>
            </a:r>
          </a:p>
          <a:p>
            <a:r>
              <a:rPr lang="ru-RU" baseline="0" dirty="0" smtClean="0"/>
              <a:t>	Шаги:</a:t>
            </a:r>
          </a:p>
          <a:p>
            <a:r>
              <a:rPr lang="ru-RU" baseline="0" dirty="0" smtClean="0"/>
              <a:t>	1. Создайте пользователя с ролью Автор.</a:t>
            </a:r>
          </a:p>
          <a:p>
            <a:r>
              <a:rPr lang="ru-RU" baseline="0" dirty="0" smtClean="0"/>
              <a:t>	2. Создайте статью этим пользователем.</a:t>
            </a:r>
          </a:p>
          <a:p>
            <a:r>
              <a:rPr lang="ru-RU" baseline="0" dirty="0" smtClean="0"/>
              <a:t>	3. Начните редактировать созданную статью.</a:t>
            </a:r>
          </a:p>
          <a:p>
            <a:r>
              <a:rPr lang="ru-RU" baseline="0" dirty="0" smtClean="0"/>
              <a:t>	4. Нажмите кнопку Сохранить.</a:t>
            </a:r>
          </a:p>
          <a:p>
            <a:r>
              <a:rPr lang="ru-RU" baseline="0" dirty="0" smtClean="0"/>
              <a:t>	5. Найдите статью другого автора. Попробуйте начать редактирование этой статьи.</a:t>
            </a:r>
          </a:p>
          <a:p>
            <a:r>
              <a:rPr lang="ru-RU" baseline="0" dirty="0" smtClean="0"/>
              <a:t>	Ожидаемые результаты:</a:t>
            </a:r>
          </a:p>
          <a:p>
            <a:r>
              <a:rPr lang="ru-RU" baseline="0" dirty="0" smtClean="0"/>
              <a:t>	1. Пользователь с ролью автор успешно создан и может </a:t>
            </a:r>
            <a:r>
              <a:rPr lang="ru-RU" baseline="0" dirty="0" err="1" smtClean="0"/>
              <a:t>залогиниться</a:t>
            </a:r>
            <a:r>
              <a:rPr lang="ru-RU" baseline="0" dirty="0" smtClean="0"/>
              <a:t> на сайт.</a:t>
            </a:r>
          </a:p>
          <a:p>
            <a:r>
              <a:rPr lang="ru-RU" baseline="0" dirty="0" smtClean="0"/>
              <a:t>	2. Статья успешно создана.</a:t>
            </a:r>
          </a:p>
          <a:p>
            <a:r>
              <a:rPr lang="ru-RU" baseline="0" dirty="0" smtClean="0"/>
              <a:t>	3. Пользователю доступна кнопка Редактировать для его статьи.</a:t>
            </a:r>
          </a:p>
          <a:p>
            <a:r>
              <a:rPr lang="ru-RU" baseline="0" dirty="0" smtClean="0"/>
              <a:t>	4. Статья успешно сохранена.</a:t>
            </a:r>
          </a:p>
          <a:p>
            <a:r>
              <a:rPr lang="ru-RU" baseline="0" dirty="0" smtClean="0"/>
              <a:t>	5. Кнопка Редактировать неактивна для этой статьи.</a:t>
            </a:r>
          </a:p>
          <a:p>
            <a:r>
              <a:rPr lang="ru-RU" baseline="0" dirty="0" smtClean="0"/>
              <a:t>	</a:t>
            </a:r>
            <a:r>
              <a:rPr lang="en-US" baseline="0" dirty="0" smtClean="0"/>
              <a:t>Post Conditions</a:t>
            </a:r>
            <a:r>
              <a:rPr lang="ru-RU" baseline="0" dirty="0" smtClean="0"/>
              <a:t>:</a:t>
            </a:r>
          </a:p>
          <a:p>
            <a:r>
              <a:rPr lang="ru-RU" baseline="0" dirty="0" smtClean="0"/>
              <a:t>	1) Удалите созданную статью.</a:t>
            </a:r>
          </a:p>
          <a:p>
            <a:r>
              <a:rPr lang="ru-RU" baseline="0" dirty="0" smtClean="0"/>
              <a:t>	2) Удалите созданного пользователя.</a:t>
            </a:r>
            <a:endParaRPr lang="en-US" baseline="0" dirty="0" smtClean="0"/>
          </a:p>
          <a:p>
            <a:endParaRPr lang="ru-RU" baseline="0" dirty="0" smtClean="0"/>
          </a:p>
          <a:p>
            <a:r>
              <a:rPr lang="ru-RU" b="1" baseline="0" dirty="0" smtClean="0"/>
              <a:t>Прохождение тест кейсов</a:t>
            </a:r>
          </a:p>
          <a:p>
            <a:endParaRPr lang="ru-RU" baseline="0" dirty="0" smtClean="0"/>
          </a:p>
          <a:p>
            <a:r>
              <a:rPr lang="ru-RU" b="1" i="1" dirty="0" smtClean="0"/>
              <a:t>Если в</a:t>
            </a:r>
            <a:r>
              <a:rPr lang="ru-RU" b="1" i="1" baseline="0" dirty="0" smtClean="0"/>
              <a:t> тест кейсе не указаны конкретные входные данные, то проходиться он должен по положительному сценарию.</a:t>
            </a:r>
            <a:r>
              <a:rPr lang="ru-RU" baseline="0" dirty="0" smtClean="0"/>
              <a:t> То есть не надо использовать </a:t>
            </a:r>
            <a:r>
              <a:rPr lang="ru-RU" baseline="0" dirty="0" err="1" smtClean="0"/>
              <a:t>невалидные</a:t>
            </a:r>
            <a:r>
              <a:rPr lang="ru-RU" baseline="0" dirty="0" smtClean="0"/>
              <a:t> данные при прохождении тест кейса, если об этом не сказано.</a:t>
            </a:r>
          </a:p>
          <a:p>
            <a:endParaRPr lang="ru-RU" baseline="0" dirty="0" smtClean="0"/>
          </a:p>
          <a:p>
            <a:r>
              <a:rPr lang="ru-RU" b="1" i="1" baseline="0" dirty="0" smtClean="0"/>
              <a:t>Даже если результаты прохождения тест кейса отличаются от ожидаемых, нужно попытаться закончить прохождение тест кейса.</a:t>
            </a:r>
          </a:p>
          <a:p>
            <a:r>
              <a:rPr lang="ru-RU" b="0" i="0" baseline="0" dirty="0" smtClean="0"/>
              <a:t>Вдруг последующие шаги помогут вам еще обнаружить проблемы. Притом то, для чего тест кейс создавался, в основном описывается в одном из последних шагов.</a:t>
            </a:r>
            <a:endParaRPr lang="en-US" b="0" i="0" baseline="0" dirty="0" smtClean="0"/>
          </a:p>
          <a:p>
            <a:endParaRPr lang="en-US" b="0" i="0" baseline="0" dirty="0" smtClean="0"/>
          </a:p>
          <a:p>
            <a:r>
              <a:rPr lang="ru-RU" b="1" i="1" baseline="0" dirty="0" smtClean="0"/>
              <a:t>Не задерживайте прохождение тест кейсов, не отклоняйтесь от шагов в нем.</a:t>
            </a:r>
          </a:p>
          <a:p>
            <a:r>
              <a:rPr lang="ru-RU" b="0" i="0" baseline="0" dirty="0" smtClean="0"/>
              <a:t>Если же было что-то замечено во время прохождения тест кейса, запомните, запишите и попытайтесь вернуться к этому вопросу после выполнения задания. Но вернитесь обязательно!</a:t>
            </a:r>
            <a:endParaRPr lang="ru-RU" b="0" i="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Системы для управления тест кейсами позволяют:</a:t>
            </a:r>
          </a:p>
          <a:p>
            <a:pPr>
              <a:buFontTx/>
              <a:buChar char="-"/>
            </a:pPr>
            <a:r>
              <a:rPr lang="ru-RU" dirty="0" smtClean="0"/>
              <a:t>рационально</a:t>
            </a:r>
            <a:r>
              <a:rPr lang="ru-RU" baseline="0" dirty="0" smtClean="0"/>
              <a:t> управлять тест кейсами, планировать и проходить их</a:t>
            </a:r>
          </a:p>
          <a:p>
            <a:pPr>
              <a:buFontTx/>
              <a:buChar char="-"/>
            </a:pPr>
            <a:r>
              <a:rPr lang="ru-RU" dirty="0" smtClean="0"/>
              <a:t>иметь</a:t>
            </a:r>
            <a:r>
              <a:rPr lang="ru-RU" baseline="0" dirty="0" smtClean="0"/>
              <a:t> понимание, на какой стадии в данный момент процесс тестирования</a:t>
            </a:r>
          </a:p>
          <a:p>
            <a:pPr>
              <a:buFontTx/>
              <a:buChar char="-"/>
            </a:pPr>
            <a:r>
              <a:rPr lang="ru-RU" baseline="0" dirty="0" smtClean="0"/>
              <a:t>интегрироваться с системами управления дефектами и инструментами для автоматизации тестирования</a:t>
            </a:r>
          </a:p>
          <a:p>
            <a:pPr>
              <a:buFontTx/>
              <a:buChar char="-"/>
            </a:pPr>
            <a:endParaRPr lang="ru-RU" baseline="0" dirty="0" smtClean="0"/>
          </a:p>
          <a:p>
            <a:pPr>
              <a:buFontTx/>
              <a:buNone/>
            </a:pPr>
            <a:r>
              <a:rPr lang="ru-RU" baseline="0" dirty="0" smtClean="0"/>
              <a:t>Вот список 10 самых популярных инструментов:</a:t>
            </a:r>
          </a:p>
          <a:p>
            <a:pPr lvl="1">
              <a:buFont typeface="Wingdings" pitchFamily="2" charset="2"/>
              <a:buChar char="Ø"/>
            </a:pPr>
            <a:r>
              <a:rPr lang="en-US" dirty="0" err="1" smtClean="0"/>
              <a:t>QMetry</a:t>
            </a:r>
            <a:endParaRPr lang="en-US" dirty="0" smtClean="0"/>
          </a:p>
          <a:p>
            <a:pPr lvl="1">
              <a:buFont typeface="Wingdings" pitchFamily="2" charset="2"/>
              <a:buChar char="Ø"/>
            </a:pPr>
            <a:r>
              <a:rPr lang="en-US" dirty="0" err="1" smtClean="0"/>
              <a:t>TestRail</a:t>
            </a:r>
            <a:endParaRPr lang="en-US" dirty="0" smtClean="0"/>
          </a:p>
          <a:p>
            <a:pPr lvl="1">
              <a:buFont typeface="Wingdings" pitchFamily="2" charset="2"/>
              <a:buChar char="Ø"/>
            </a:pPr>
            <a:r>
              <a:rPr lang="en-US" dirty="0" smtClean="0"/>
              <a:t>JIRA</a:t>
            </a:r>
          </a:p>
          <a:p>
            <a:pPr lvl="1">
              <a:buFont typeface="Wingdings" pitchFamily="2" charset="2"/>
              <a:buChar char="Ø"/>
            </a:pPr>
            <a:r>
              <a:rPr lang="en-US" dirty="0" err="1" smtClean="0"/>
              <a:t>qTest</a:t>
            </a:r>
            <a:endParaRPr lang="en-US" dirty="0" smtClean="0"/>
          </a:p>
          <a:p>
            <a:pPr lvl="1">
              <a:buFont typeface="Wingdings" pitchFamily="2" charset="2"/>
              <a:buChar char="Ø"/>
            </a:pPr>
            <a:r>
              <a:rPr lang="en-US" dirty="0" err="1" smtClean="0"/>
              <a:t>TestLodge</a:t>
            </a:r>
            <a:endParaRPr lang="en-US" dirty="0" smtClean="0"/>
          </a:p>
          <a:p>
            <a:pPr lvl="1">
              <a:buFont typeface="Wingdings" pitchFamily="2" charset="2"/>
              <a:buChar char="Ø"/>
            </a:pPr>
            <a:r>
              <a:rPr lang="en-US" dirty="0" smtClean="0"/>
              <a:t>HP ALM/Quality center</a:t>
            </a:r>
          </a:p>
          <a:p>
            <a:pPr lvl="1">
              <a:buFont typeface="Wingdings" pitchFamily="2" charset="2"/>
              <a:buChar char="Ø"/>
            </a:pPr>
            <a:r>
              <a:rPr lang="en-US" dirty="0" smtClean="0"/>
              <a:t>Zephyr</a:t>
            </a:r>
          </a:p>
          <a:p>
            <a:pPr lvl="1">
              <a:buFont typeface="Wingdings" pitchFamily="2" charset="2"/>
              <a:buChar char="Ø"/>
            </a:pPr>
            <a:r>
              <a:rPr lang="en-US" dirty="0" err="1" smtClean="0"/>
              <a:t>Testuff</a:t>
            </a:r>
            <a:endParaRPr lang="en-US" dirty="0" smtClean="0"/>
          </a:p>
          <a:p>
            <a:pPr lvl="1">
              <a:buFont typeface="Wingdings" pitchFamily="2" charset="2"/>
              <a:buChar char="Ø"/>
            </a:pPr>
            <a:r>
              <a:rPr lang="en-US" dirty="0" smtClean="0"/>
              <a:t>Test </a:t>
            </a:r>
            <a:r>
              <a:rPr lang="en-US" dirty="0" err="1" smtClean="0"/>
              <a:t>Collab</a:t>
            </a:r>
            <a:endParaRPr lang="en-US" dirty="0" smtClean="0"/>
          </a:p>
          <a:p>
            <a:pPr lvl="1">
              <a:buFont typeface="Wingdings" pitchFamily="2" charset="2"/>
              <a:buChar char="Ø"/>
            </a:pPr>
            <a:r>
              <a:rPr lang="en-US" dirty="0" smtClean="0"/>
              <a:t>Gemini</a:t>
            </a:r>
          </a:p>
          <a:p>
            <a:pPr>
              <a:buFontTx/>
              <a:buNone/>
            </a:pPr>
            <a:endParaRPr lang="ru-RU" dirty="0" smtClean="0"/>
          </a:p>
          <a:p>
            <a:pPr>
              <a:buFontTx/>
              <a:buNone/>
            </a:pPr>
            <a:r>
              <a:rPr lang="ru-RU" dirty="0" smtClean="0"/>
              <a:t>Рассмотрим на примере </a:t>
            </a:r>
            <a:r>
              <a:rPr lang="en-US" dirty="0" err="1" smtClean="0"/>
              <a:t>TestLodge</a:t>
            </a:r>
            <a:r>
              <a:rPr lang="ru-RU" dirty="0" smtClean="0"/>
              <a:t>.</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baseline="0" dirty="0" smtClean="0"/>
              <a:t>Система отслеживания дефектов – это приложение, которое позволяет отслеживать отчеты об ошибках в проектах.</a:t>
            </a:r>
          </a:p>
          <a:p>
            <a:endParaRPr lang="ru-RU" baseline="0" dirty="0" smtClean="0"/>
          </a:p>
          <a:p>
            <a:r>
              <a:rPr lang="ru-RU" baseline="0" dirty="0" smtClean="0"/>
              <a:t>Главное достоинство систем отслеживания дефектов – это возможность получить информацию о запросах на разработку (включая и </a:t>
            </a:r>
            <a:r>
              <a:rPr lang="ru-RU" baseline="0" dirty="0" err="1" smtClean="0"/>
              <a:t>баги</a:t>
            </a:r>
            <a:r>
              <a:rPr lang="ru-RU" baseline="0" dirty="0" smtClean="0"/>
              <a:t>, </a:t>
            </a:r>
            <a:r>
              <a:rPr lang="ru-RU" baseline="0" dirty="0" err="1" smtClean="0"/>
              <a:t>и</a:t>
            </a:r>
            <a:r>
              <a:rPr lang="ru-RU" baseline="0" dirty="0" smtClean="0"/>
              <a:t> улучшения, границы часто размыты) и их стадии централизовано и в понятном виде. </a:t>
            </a:r>
            <a:r>
              <a:rPr lang="ru-RU" baseline="0" dirty="0" err="1" smtClean="0"/>
              <a:t>Приоритеризированный</a:t>
            </a:r>
            <a:r>
              <a:rPr lang="ru-RU" baseline="0" dirty="0" smtClean="0"/>
              <a:t> список дефектов (часто называемый </a:t>
            </a:r>
            <a:r>
              <a:rPr lang="en-US" baseline="0" dirty="0" smtClean="0"/>
              <a:t>backlog</a:t>
            </a:r>
            <a:r>
              <a:rPr lang="ru-RU" baseline="0" dirty="0" smtClean="0"/>
              <a:t>) предоставляет ощутимую помощь, когда определяются пути дальнейшего развития проекта, или, возможно, просто  планируется следующий выпуск.</a:t>
            </a:r>
          </a:p>
          <a:p>
            <a:endParaRPr lang="ru-RU" baseline="0" dirty="0" smtClean="0"/>
          </a:p>
          <a:p>
            <a:r>
              <a:rPr lang="ru-RU" baseline="0" dirty="0" smtClean="0"/>
              <a:t>Системы отслеживания дефектов также могут использоваться для генерации отчетов о продуктивности исправления ошибок программистами.</a:t>
            </a:r>
          </a:p>
          <a:p>
            <a:endParaRPr lang="ru-RU" baseline="0" dirty="0" smtClean="0"/>
          </a:p>
          <a:p>
            <a:r>
              <a:rPr lang="ru-RU" baseline="0" dirty="0" smtClean="0"/>
              <a:t>Системы отслеживания дефектов часто бывают частью </a:t>
            </a:r>
            <a:r>
              <a:rPr lang="en-US" baseline="0" dirty="0" smtClean="0"/>
              <a:t>project management system</a:t>
            </a:r>
            <a:r>
              <a:rPr lang="ru-RU" baseline="0" dirty="0" smtClean="0"/>
              <a:t> или </a:t>
            </a:r>
            <a:r>
              <a:rPr lang="en-US" baseline="0" dirty="0" smtClean="0"/>
              <a:t>test management tools</a:t>
            </a:r>
            <a:r>
              <a:rPr lang="ru-RU" baseline="0" dirty="0" smtClean="0"/>
              <a:t>. Зачастую </a:t>
            </a:r>
            <a:r>
              <a:rPr lang="en-US" baseline="0" dirty="0" smtClean="0"/>
              <a:t>test management tools</a:t>
            </a:r>
            <a:r>
              <a:rPr lang="ru-RU" baseline="0" dirty="0" smtClean="0"/>
              <a:t> могут интегрироваться с популярными системами отслеживания дефектов.</a:t>
            </a:r>
          </a:p>
          <a:p>
            <a:pPr>
              <a:buFontTx/>
              <a:buChar char="-"/>
            </a:pPr>
            <a:endParaRPr lang="ru-RU" baseline="0" dirty="0" smtClean="0"/>
          </a:p>
          <a:p>
            <a:pPr>
              <a:buFontTx/>
              <a:buNone/>
            </a:pPr>
            <a:r>
              <a:rPr lang="ru-RU" baseline="0" dirty="0" smtClean="0"/>
              <a:t>Вот список 10 самых популярных инструментов:</a:t>
            </a:r>
          </a:p>
          <a:p>
            <a:pPr lvl="1">
              <a:buFont typeface="Wingdings" pitchFamily="2" charset="2"/>
              <a:buChar char="Ø"/>
            </a:pPr>
            <a:r>
              <a:rPr lang="en-US" dirty="0" smtClean="0"/>
              <a:t>Exceptional</a:t>
            </a:r>
          </a:p>
          <a:p>
            <a:pPr lvl="1">
              <a:buFont typeface="Wingdings" pitchFamily="2" charset="2"/>
              <a:buChar char="Ø"/>
            </a:pPr>
            <a:r>
              <a:rPr lang="en-US" dirty="0" err="1" smtClean="0"/>
              <a:t>Bugzilla</a:t>
            </a:r>
            <a:endParaRPr lang="en-US" dirty="0" smtClean="0"/>
          </a:p>
          <a:p>
            <a:pPr lvl="1">
              <a:buFont typeface="Wingdings" pitchFamily="2" charset="2"/>
              <a:buChar char="Ø"/>
            </a:pPr>
            <a:r>
              <a:rPr lang="en-US" dirty="0" smtClean="0"/>
              <a:t>Mantis</a:t>
            </a:r>
          </a:p>
          <a:p>
            <a:pPr lvl="1">
              <a:buFont typeface="Wingdings" pitchFamily="2" charset="2"/>
              <a:buChar char="Ø"/>
            </a:pPr>
            <a:r>
              <a:rPr lang="en-US" dirty="0" smtClean="0"/>
              <a:t>JIRA</a:t>
            </a:r>
          </a:p>
          <a:p>
            <a:pPr lvl="1">
              <a:buFont typeface="Wingdings" pitchFamily="2" charset="2"/>
              <a:buChar char="Ø"/>
            </a:pPr>
            <a:r>
              <a:rPr lang="en-US" dirty="0" err="1" smtClean="0"/>
              <a:t>Trac</a:t>
            </a:r>
            <a:endParaRPr lang="en-US" dirty="0" smtClean="0"/>
          </a:p>
          <a:p>
            <a:pPr lvl="1">
              <a:buFont typeface="Wingdings" pitchFamily="2" charset="2"/>
              <a:buChar char="Ø"/>
            </a:pPr>
            <a:r>
              <a:rPr lang="en-US" dirty="0" smtClean="0"/>
              <a:t>Sifter</a:t>
            </a:r>
          </a:p>
          <a:p>
            <a:pPr lvl="1">
              <a:buFont typeface="Wingdings" pitchFamily="2" charset="2"/>
              <a:buChar char="Ø"/>
            </a:pPr>
            <a:r>
              <a:rPr lang="en-US" dirty="0" err="1" smtClean="0"/>
              <a:t>BugHerd</a:t>
            </a:r>
            <a:endParaRPr lang="en-US" dirty="0" smtClean="0"/>
          </a:p>
          <a:p>
            <a:pPr lvl="1">
              <a:buFont typeface="Wingdings" pitchFamily="2" charset="2"/>
              <a:buChar char="Ø"/>
            </a:pPr>
            <a:r>
              <a:rPr lang="en-US" dirty="0" err="1" smtClean="0"/>
              <a:t>FogBugz</a:t>
            </a:r>
            <a:endParaRPr lang="en-US" dirty="0" smtClean="0"/>
          </a:p>
          <a:p>
            <a:pPr lvl="1">
              <a:buFont typeface="Wingdings" pitchFamily="2" charset="2"/>
              <a:buChar char="Ø"/>
            </a:pPr>
            <a:r>
              <a:rPr lang="en-US" dirty="0" err="1" smtClean="0"/>
              <a:t>LogDigger</a:t>
            </a:r>
            <a:endParaRPr lang="en-US" dirty="0" smtClean="0"/>
          </a:p>
          <a:p>
            <a:pPr lvl="1">
              <a:buFont typeface="Wingdings" pitchFamily="2" charset="2"/>
              <a:buChar char="Ø"/>
            </a:pPr>
            <a:r>
              <a:rPr lang="en-US" dirty="0" err="1" smtClean="0"/>
              <a:t>Redmine</a:t>
            </a:r>
            <a:endParaRPr lang="en-US" dirty="0" smtClean="0"/>
          </a:p>
          <a:p>
            <a:pPr>
              <a:buFontTx/>
              <a:buNone/>
            </a:pPr>
            <a:endParaRPr lang="ru-RU" dirty="0" smtClean="0"/>
          </a:p>
          <a:p>
            <a:pPr>
              <a:buFontTx/>
              <a:buNone/>
            </a:pPr>
            <a:r>
              <a:rPr lang="ru-RU" dirty="0" smtClean="0"/>
              <a:t>Рассмотрим на примере </a:t>
            </a:r>
            <a:r>
              <a:rPr lang="en-US" dirty="0" err="1" smtClean="0"/>
              <a:t>Debugle</a:t>
            </a:r>
            <a:r>
              <a:rPr lang="ru-RU" dirty="0" smtClean="0"/>
              <a:t>.</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baseline="0" dirty="0" smtClean="0"/>
              <a:t>Типичные </a:t>
            </a:r>
            <a:r>
              <a:rPr lang="ru-RU" baseline="0" dirty="0" err="1" smtClean="0"/>
              <a:t>баг-трекинговые</a:t>
            </a:r>
            <a:r>
              <a:rPr lang="ru-RU" baseline="0" dirty="0" smtClean="0"/>
              <a:t> системы поддерживают концепцию жизненного цикла, для которой </a:t>
            </a:r>
            <a:r>
              <a:rPr lang="ru-RU" baseline="0" dirty="0" err="1" smtClean="0"/>
              <a:t>баг</a:t>
            </a:r>
            <a:r>
              <a:rPr lang="ru-RU" baseline="0" dirty="0" smtClean="0"/>
              <a:t> (</a:t>
            </a:r>
            <a:r>
              <a:rPr lang="en-US" baseline="0" dirty="0" smtClean="0"/>
              <a:t>issue, defect</a:t>
            </a:r>
            <a:r>
              <a:rPr lang="ru-RU" baseline="0" dirty="0" smtClean="0"/>
              <a:t>) переходит из одного статуса в другой. </a:t>
            </a:r>
            <a:r>
              <a:rPr lang="ru-RU" baseline="0" dirty="0" err="1" smtClean="0"/>
              <a:t>Баг-трекинговые</a:t>
            </a:r>
            <a:r>
              <a:rPr lang="ru-RU" baseline="0" dirty="0" smtClean="0"/>
              <a:t> системы должны позволять администратору конфигурировать права по отношению к статусам, перемещению </a:t>
            </a:r>
            <a:r>
              <a:rPr lang="ru-RU" baseline="0" dirty="0" err="1" smtClean="0"/>
              <a:t>бага</a:t>
            </a:r>
            <a:r>
              <a:rPr lang="ru-RU" baseline="0" dirty="0" smtClean="0"/>
              <a:t> в другой статус, или удалению </a:t>
            </a:r>
            <a:r>
              <a:rPr lang="ru-RU" baseline="0" dirty="0" err="1" smtClean="0"/>
              <a:t>бага</a:t>
            </a:r>
            <a:r>
              <a:rPr lang="ru-RU" baseline="0" dirty="0" smtClean="0"/>
              <a:t>. Система также должна позволять администратору настраивать статусы для </a:t>
            </a:r>
            <a:r>
              <a:rPr lang="ru-RU" baseline="0" dirty="0" err="1" smtClean="0"/>
              <a:t>багов</a:t>
            </a:r>
            <a:r>
              <a:rPr lang="ru-RU" baseline="0" dirty="0" smtClean="0"/>
              <a:t>, и то, как </a:t>
            </a:r>
            <a:r>
              <a:rPr lang="ru-RU" baseline="0" dirty="0" err="1" smtClean="0"/>
              <a:t>баги</a:t>
            </a:r>
            <a:r>
              <a:rPr lang="ru-RU" baseline="0" dirty="0" smtClean="0"/>
              <a:t> попадают из одного статуса в другой (например, </a:t>
            </a:r>
            <a:r>
              <a:rPr lang="ru-RU" baseline="0" dirty="0" err="1" smtClean="0"/>
              <a:t>баг</a:t>
            </a:r>
            <a:r>
              <a:rPr lang="ru-RU" baseline="0" dirty="0" smtClean="0"/>
              <a:t> из статуса </a:t>
            </a:r>
            <a:r>
              <a:rPr lang="en-US" baseline="0" dirty="0" smtClean="0"/>
              <a:t>Assigned</a:t>
            </a:r>
            <a:r>
              <a:rPr lang="ru-RU" baseline="0" dirty="0" smtClean="0"/>
              <a:t> не может быть переведен сразу в </a:t>
            </a:r>
            <a:r>
              <a:rPr lang="en-US" baseline="0" dirty="0" smtClean="0"/>
              <a:t>Closed</a:t>
            </a:r>
            <a:r>
              <a:rPr lang="ru-RU" baseline="0" dirty="0" smtClean="0"/>
              <a:t>). Некоторые системы позволяют отправлять </a:t>
            </a:r>
            <a:r>
              <a:rPr lang="ru-RU" baseline="0" dirty="0" err="1" smtClean="0"/>
              <a:t>имейлы</a:t>
            </a:r>
            <a:r>
              <a:rPr lang="ru-RU" baseline="0" dirty="0" smtClean="0"/>
              <a:t> заинтересованным сторонам, когда новый </a:t>
            </a:r>
            <a:r>
              <a:rPr lang="ru-RU" baseline="0" dirty="0" err="1" smtClean="0"/>
              <a:t>баг</a:t>
            </a:r>
            <a:r>
              <a:rPr lang="ru-RU" baseline="0" dirty="0" smtClean="0"/>
              <a:t> зарегистрирован, или когда статус </a:t>
            </a:r>
            <a:r>
              <a:rPr lang="ru-RU" baseline="0" dirty="0" err="1" smtClean="0"/>
              <a:t>бага</a:t>
            </a:r>
            <a:r>
              <a:rPr lang="ru-RU" baseline="0" dirty="0" smtClean="0"/>
              <a:t> поменялся.</a:t>
            </a:r>
          </a:p>
          <a:p>
            <a:endParaRPr lang="ru-RU" baseline="0" dirty="0" smtClean="0"/>
          </a:p>
          <a:p>
            <a:r>
              <a:rPr lang="ru-RU" baseline="0" dirty="0" smtClean="0"/>
              <a:t>Когда дефект (</a:t>
            </a:r>
            <a:r>
              <a:rPr lang="en-US" baseline="0" dirty="0" smtClean="0"/>
              <a:t>issue, bug</a:t>
            </a:r>
            <a:r>
              <a:rPr lang="ru-RU" baseline="0" dirty="0" smtClean="0"/>
              <a:t>) попадает в систему, его начальный статус </a:t>
            </a:r>
            <a:r>
              <a:rPr lang="en-US" baseline="0" dirty="0" smtClean="0"/>
              <a:t>Unassigned</a:t>
            </a:r>
            <a:r>
              <a:rPr lang="ru-RU" baseline="0" dirty="0" smtClean="0"/>
              <a:t>. Дефект может зарегистрировать любой, заинтересованный в проекте.</a:t>
            </a:r>
          </a:p>
          <a:p>
            <a:endParaRPr lang="ru-RU" baseline="0" dirty="0" smtClean="0"/>
          </a:p>
          <a:p>
            <a:r>
              <a:rPr lang="ru-RU" baseline="0" dirty="0" smtClean="0"/>
              <a:t>Затем проектный менеджер (</a:t>
            </a:r>
            <a:r>
              <a:rPr lang="en-US" baseline="0" dirty="0" smtClean="0"/>
              <a:t>PM</a:t>
            </a:r>
            <a:r>
              <a:rPr lang="ru-RU" baseline="0" dirty="0" smtClean="0"/>
              <a:t>) просматривает все дефекты, зарегистрированные на его проекте</a:t>
            </a:r>
            <a:r>
              <a:rPr lang="en-US" baseline="0" dirty="0" smtClean="0"/>
              <a:t> (</a:t>
            </a:r>
            <a:r>
              <a:rPr lang="ru-RU" baseline="0" dirty="0" smtClean="0"/>
              <a:t>статус = </a:t>
            </a:r>
            <a:r>
              <a:rPr lang="en-US" baseline="0" dirty="0" smtClean="0"/>
              <a:t>Reopened</a:t>
            </a:r>
            <a:r>
              <a:rPr lang="ru-RU" baseline="0" dirty="0" smtClean="0"/>
              <a:t> или </a:t>
            </a:r>
            <a:r>
              <a:rPr lang="en-US" baseline="0" dirty="0" smtClean="0"/>
              <a:t>Unassigned)</a:t>
            </a:r>
            <a:r>
              <a:rPr lang="ru-RU" baseline="0" dirty="0" smtClean="0"/>
              <a:t>. Он может перевести дефект в статус </a:t>
            </a:r>
            <a:r>
              <a:rPr lang="en-US" baseline="0" dirty="0" smtClean="0"/>
              <a:t>Rejected</a:t>
            </a:r>
            <a:r>
              <a:rPr lang="ru-RU" baseline="0" dirty="0" smtClean="0"/>
              <a:t>, либо в </a:t>
            </a:r>
            <a:r>
              <a:rPr lang="en-US" baseline="0" dirty="0" smtClean="0"/>
              <a:t>Assigned.</a:t>
            </a:r>
            <a:r>
              <a:rPr lang="ru-RU" baseline="0" dirty="0" smtClean="0"/>
              <a:t> </a:t>
            </a:r>
            <a:r>
              <a:rPr lang="en-US" baseline="0" dirty="0" smtClean="0"/>
              <a:t>Rejected – </a:t>
            </a:r>
            <a:r>
              <a:rPr lang="ru-RU" baseline="0" dirty="0" smtClean="0"/>
              <a:t>это значит, что РМ не согласен с проблемой, описанной в отчете, либо он считает, что это не следует вообще когда-либо исправлять.</a:t>
            </a:r>
          </a:p>
          <a:p>
            <a:endParaRPr lang="ru-RU" baseline="0" dirty="0" smtClean="0"/>
          </a:p>
          <a:p>
            <a:r>
              <a:rPr lang="ru-RU" baseline="0" dirty="0" smtClean="0"/>
              <a:t>Из статуса </a:t>
            </a:r>
            <a:r>
              <a:rPr lang="en-US" baseline="0" dirty="0" smtClean="0"/>
              <a:t>Assigned</a:t>
            </a:r>
            <a:r>
              <a:rPr lang="ru-RU" baseline="0" dirty="0" smtClean="0"/>
              <a:t> разработчик может перевести дефект в статус </a:t>
            </a:r>
            <a:r>
              <a:rPr lang="en-US" baseline="0" dirty="0" smtClean="0"/>
              <a:t>Dev. OK (</a:t>
            </a:r>
            <a:r>
              <a:rPr lang="ru-RU" baseline="0" dirty="0" smtClean="0"/>
              <a:t>когда дефект исправлен</a:t>
            </a:r>
            <a:r>
              <a:rPr lang="en-US" baseline="0" dirty="0" smtClean="0"/>
              <a:t>)</a:t>
            </a:r>
            <a:r>
              <a:rPr lang="ru-RU" baseline="0" dirty="0" smtClean="0"/>
              <a:t>, </a:t>
            </a:r>
            <a:r>
              <a:rPr lang="en-US" baseline="0" dirty="0" smtClean="0"/>
              <a:t>Rejected</a:t>
            </a:r>
            <a:r>
              <a:rPr lang="ru-RU" baseline="0" dirty="0" smtClean="0"/>
              <a:t> (те же причины, что и у РМ), </a:t>
            </a:r>
            <a:r>
              <a:rPr lang="en-US" baseline="0" dirty="0" smtClean="0"/>
              <a:t>Cannot Reproduce</a:t>
            </a:r>
            <a:r>
              <a:rPr lang="ru-RU" baseline="0" dirty="0" smtClean="0"/>
              <a:t> (если он не может воспроизвести проблему, описанную в отчете).</a:t>
            </a:r>
          </a:p>
          <a:p>
            <a:endParaRPr lang="ru-RU" baseline="0" dirty="0" smtClean="0"/>
          </a:p>
          <a:p>
            <a:r>
              <a:rPr lang="ru-RU" baseline="0" dirty="0" err="1" smtClean="0"/>
              <a:t>Тестировщик</a:t>
            </a:r>
            <a:r>
              <a:rPr lang="ru-RU" baseline="0" dirty="0" smtClean="0"/>
              <a:t> проверяет все дефекты в статусах </a:t>
            </a:r>
            <a:r>
              <a:rPr lang="en-US" baseline="0" dirty="0" smtClean="0"/>
              <a:t>Rejected, Cannot Reproduce </a:t>
            </a:r>
            <a:r>
              <a:rPr lang="ru-RU" baseline="0" dirty="0" smtClean="0"/>
              <a:t>и</a:t>
            </a:r>
            <a:r>
              <a:rPr lang="en-US" baseline="0" dirty="0" smtClean="0"/>
              <a:t> Dev. OK</a:t>
            </a:r>
            <a:r>
              <a:rPr lang="ru-RU" baseline="0" dirty="0" smtClean="0"/>
              <a:t>. Он может их либо закрыть (статус = </a:t>
            </a:r>
            <a:r>
              <a:rPr lang="en-US" baseline="0" dirty="0" smtClean="0"/>
              <a:t>Test OK</a:t>
            </a:r>
            <a:r>
              <a:rPr lang="ru-RU" baseline="0" dirty="0" smtClean="0"/>
              <a:t>), либо </a:t>
            </a:r>
            <a:r>
              <a:rPr lang="ru-RU" baseline="0" dirty="0" err="1" smtClean="0"/>
              <a:t>переоткрыть</a:t>
            </a:r>
            <a:r>
              <a:rPr lang="ru-RU" baseline="0" dirty="0" smtClean="0"/>
              <a:t> (статус = </a:t>
            </a:r>
            <a:r>
              <a:rPr lang="en-US" baseline="0" dirty="0" smtClean="0"/>
              <a:t>Reopened</a:t>
            </a:r>
            <a:r>
              <a:rPr lang="ru-RU" baseline="0" dirty="0" smtClean="0"/>
              <a:t>).</a:t>
            </a:r>
            <a:endParaRPr lang="en-US" baseline="0" dirty="0" smtClean="0"/>
          </a:p>
          <a:p>
            <a:endParaRPr lang="en-US" baseline="0" dirty="0" smtClean="0"/>
          </a:p>
          <a:p>
            <a:r>
              <a:rPr lang="ru-RU" baseline="0" dirty="0" smtClean="0"/>
              <a:t>Перевод из одного статуса в другой желательно сопровождать комментариями. Это может выглядеть например так:</a:t>
            </a:r>
          </a:p>
          <a:p>
            <a:r>
              <a:rPr lang="ru-RU" baseline="0" dirty="0" smtClean="0"/>
              <a:t>	Есть новый отчет об ошибке.</a:t>
            </a:r>
          </a:p>
          <a:p>
            <a:r>
              <a:rPr lang="ru-RU" baseline="0" dirty="0" smtClean="0"/>
              <a:t>	Создал: Ваня Петров</a:t>
            </a:r>
          </a:p>
          <a:p>
            <a:r>
              <a:rPr lang="ru-RU" baseline="0" dirty="0" smtClean="0"/>
              <a:t>	Название: «В редакторе для написания статьи не работает кнопка Вставить картинку»</a:t>
            </a:r>
          </a:p>
          <a:p>
            <a:r>
              <a:rPr lang="ru-RU" baseline="0" dirty="0" smtClean="0"/>
              <a:t>	Шаги для воспроизведения:</a:t>
            </a:r>
          </a:p>
          <a:p>
            <a:r>
              <a:rPr lang="ru-RU" baseline="0" dirty="0" smtClean="0"/>
              <a:t>	1. Зайдите на сайт как автор.</a:t>
            </a:r>
          </a:p>
          <a:p>
            <a:r>
              <a:rPr lang="ru-RU" baseline="0" dirty="0" smtClean="0"/>
              <a:t>	2. Создайте статью и начните ее редактировать.</a:t>
            </a:r>
          </a:p>
          <a:p>
            <a:r>
              <a:rPr lang="ru-RU" baseline="0" dirty="0" smtClean="0"/>
              <a:t>	3. Нажмите Вставить картинку.</a:t>
            </a:r>
          </a:p>
          <a:p>
            <a:r>
              <a:rPr lang="ru-RU" baseline="0" dirty="0" smtClean="0"/>
              <a:t>	Проблема: Выдается </a:t>
            </a:r>
            <a:r>
              <a:rPr lang="en-US" baseline="0" dirty="0" smtClean="0"/>
              <a:t>java script error</a:t>
            </a:r>
            <a:r>
              <a:rPr lang="ru-RU" baseline="0" dirty="0" smtClean="0"/>
              <a:t>. Диалог для выбора картинки не открывается.</a:t>
            </a:r>
          </a:p>
          <a:p>
            <a:r>
              <a:rPr lang="ru-RU" baseline="0" dirty="0" smtClean="0"/>
              <a:t>	Петя Иванов перевел дефект в статус </a:t>
            </a:r>
            <a:r>
              <a:rPr lang="en-US" baseline="0" dirty="0" smtClean="0"/>
              <a:t>Rejected</a:t>
            </a:r>
            <a:r>
              <a:rPr lang="ru-RU" baseline="0" dirty="0" smtClean="0"/>
              <a:t> и написал: это ошибка редактора, который не принадлежит нашей компании и не может быть исправлен нами.</a:t>
            </a:r>
          </a:p>
          <a:p>
            <a:r>
              <a:rPr lang="ru-RU" baseline="0" dirty="0" smtClean="0"/>
              <a:t>	Даша </a:t>
            </a:r>
            <a:r>
              <a:rPr lang="ru-RU" baseline="0" dirty="0" err="1" smtClean="0"/>
              <a:t>Пуговкина</a:t>
            </a:r>
            <a:r>
              <a:rPr lang="ru-RU" baseline="0" dirty="0" smtClean="0"/>
              <a:t> перевела дефект в </a:t>
            </a:r>
            <a:r>
              <a:rPr lang="en-US" baseline="0" dirty="0" smtClean="0"/>
              <a:t>Reopened</a:t>
            </a:r>
            <a:r>
              <a:rPr lang="ru-RU" baseline="0" dirty="0" smtClean="0"/>
              <a:t> и написала: пошлите запрос компании, которой принадлежит редактор, пусть исправят. Либо скройте кнопку Вставить картинку.</a:t>
            </a:r>
          </a:p>
          <a:p>
            <a:r>
              <a:rPr lang="ru-RU" baseline="0" dirty="0" smtClean="0"/>
              <a:t>	Петя Иванов перевел дефект в статус </a:t>
            </a:r>
            <a:r>
              <a:rPr lang="en-US" baseline="0" dirty="0" smtClean="0"/>
              <a:t>Assigned</a:t>
            </a:r>
            <a:r>
              <a:rPr lang="ru-RU" baseline="0" dirty="0" smtClean="0"/>
              <a:t> и написал: 1) запрос отправлен; дефект «обновить редактор, когда выйдет его новая версия с нужными исправлениями» создан; 2) Денис Марков, скрой пока кнопку Вставить картинку.</a:t>
            </a:r>
          </a:p>
          <a:p>
            <a:r>
              <a:rPr lang="ru-RU" baseline="0" dirty="0" smtClean="0"/>
              <a:t>	Денис Марков перевел дефект в статус </a:t>
            </a:r>
            <a:r>
              <a:rPr lang="en-US" baseline="0" dirty="0" smtClean="0"/>
              <a:t>Dev. OK</a:t>
            </a:r>
            <a:r>
              <a:rPr lang="ru-RU" baseline="0" dirty="0" smtClean="0"/>
              <a:t> и написал: кнопка скрыта.</a:t>
            </a:r>
          </a:p>
          <a:p>
            <a:r>
              <a:rPr lang="ru-RU" baseline="0" dirty="0" smtClean="0"/>
              <a:t>	Даша </a:t>
            </a:r>
            <a:r>
              <a:rPr lang="ru-RU" baseline="0" dirty="0" err="1" smtClean="0"/>
              <a:t>Пуговкина</a:t>
            </a:r>
            <a:r>
              <a:rPr lang="ru-RU" baseline="0" dirty="0" smtClean="0"/>
              <a:t> перевела дефект в статус </a:t>
            </a:r>
            <a:r>
              <a:rPr lang="en-US" baseline="0" dirty="0" smtClean="0"/>
              <a:t>Test O</a:t>
            </a:r>
            <a:r>
              <a:rPr lang="ru-RU" baseline="0" dirty="0" smtClean="0"/>
              <a:t>К и написала: все исправлено.</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Шаблоны, по которым регистрируются дефекты в </a:t>
            </a:r>
            <a:r>
              <a:rPr lang="ru-RU" dirty="0" err="1" smtClean="0"/>
              <a:t>баг-трекинговых</a:t>
            </a:r>
            <a:r>
              <a:rPr lang="ru-RU" dirty="0" smtClean="0"/>
              <a:t> системах,</a:t>
            </a:r>
            <a:r>
              <a:rPr lang="ru-RU" baseline="0" dirty="0" smtClean="0"/>
              <a:t> могут иметь различный набор полей, и шаблоны отличаются друг от друга в </a:t>
            </a:r>
            <a:r>
              <a:rPr lang="en-US" baseline="0" dirty="0" smtClean="0"/>
              <a:t>IT</a:t>
            </a:r>
            <a:r>
              <a:rPr lang="ru-RU" baseline="0" dirty="0" smtClean="0"/>
              <a:t> компаниях.</a:t>
            </a:r>
          </a:p>
          <a:p>
            <a:r>
              <a:rPr lang="ru-RU" baseline="0" dirty="0" smtClean="0"/>
              <a:t>Также шаблоны могут отличаться в переделах одной компании, но на разных проектах.</a:t>
            </a:r>
          </a:p>
          <a:p>
            <a:endParaRPr lang="ru-RU" baseline="0" dirty="0" smtClean="0"/>
          </a:p>
          <a:p>
            <a:r>
              <a:rPr lang="en-US" baseline="0" dirty="0" smtClean="0"/>
              <a:t>Subject – </a:t>
            </a:r>
            <a:r>
              <a:rPr lang="ru-RU" baseline="0" dirty="0" smtClean="0"/>
              <a:t>название дефекта.</a:t>
            </a:r>
            <a:endParaRPr lang="en-US" baseline="0" dirty="0" smtClean="0"/>
          </a:p>
          <a:p>
            <a:r>
              <a:rPr lang="en-US" baseline="0" dirty="0" smtClean="0"/>
              <a:t>State</a:t>
            </a:r>
            <a:r>
              <a:rPr lang="ru-RU" baseline="0" dirty="0" smtClean="0"/>
              <a:t> – статус дефекта (новый, прикрепленный к кому-то, закрытый и т.д.)</a:t>
            </a:r>
            <a:endParaRPr lang="en-US" baseline="0" dirty="0" smtClean="0"/>
          </a:p>
          <a:p>
            <a:r>
              <a:rPr lang="en-US" dirty="0" smtClean="0"/>
              <a:t>Priority</a:t>
            </a:r>
            <a:r>
              <a:rPr lang="ru-RU" dirty="0" smtClean="0"/>
              <a:t> – приоритет</a:t>
            </a:r>
            <a:r>
              <a:rPr lang="ru-RU" baseline="0" dirty="0" smtClean="0"/>
              <a:t> дефекта (в основном ставится по отношению к тому, насколько дефект критичный для клиента).</a:t>
            </a:r>
            <a:endParaRPr lang="en-US" dirty="0" smtClean="0"/>
          </a:p>
          <a:p>
            <a:r>
              <a:rPr lang="en-US" dirty="0" smtClean="0"/>
              <a:t>Reported By</a:t>
            </a:r>
            <a:r>
              <a:rPr lang="ru-RU" dirty="0" smtClean="0"/>
              <a:t> – кто зарегистрировал</a:t>
            </a:r>
            <a:r>
              <a:rPr lang="ru-RU" baseline="0" dirty="0" smtClean="0"/>
              <a:t> дефект.</a:t>
            </a:r>
            <a:endParaRPr lang="en-US" dirty="0" smtClean="0"/>
          </a:p>
          <a:p>
            <a:r>
              <a:rPr lang="en-US" dirty="0" smtClean="0"/>
              <a:t>Project</a:t>
            </a:r>
            <a:r>
              <a:rPr lang="ru-RU" dirty="0" smtClean="0"/>
              <a:t> – проект, в котором дефект обнаружен.</a:t>
            </a:r>
            <a:endParaRPr lang="en-US" dirty="0" smtClean="0"/>
          </a:p>
          <a:p>
            <a:r>
              <a:rPr lang="en-US" dirty="0" smtClean="0"/>
              <a:t>Assigned To</a:t>
            </a:r>
            <a:r>
              <a:rPr lang="ru-RU" dirty="0" smtClean="0"/>
              <a:t> – за</a:t>
            </a:r>
            <a:r>
              <a:rPr lang="ru-RU" baseline="0" dirty="0" smtClean="0"/>
              <a:t> кем дефект прикреплен (кто его будет исправлять).</a:t>
            </a:r>
            <a:endParaRPr lang="en-US" dirty="0" smtClean="0"/>
          </a:p>
          <a:p>
            <a:r>
              <a:rPr lang="en-US" dirty="0" smtClean="0"/>
              <a:t>Description</a:t>
            </a:r>
            <a:r>
              <a:rPr lang="ru-RU" dirty="0" smtClean="0"/>
              <a:t> – описание дефекта (шаги к воспроизведению, описание проблемы, пути решения, комментарии людей, задействованных для </a:t>
            </a:r>
            <a:r>
              <a:rPr lang="ru-RU" dirty="0" err="1" smtClean="0"/>
              <a:t>исправления\</a:t>
            </a:r>
            <a:r>
              <a:rPr lang="ru-RU" dirty="0" smtClean="0"/>
              <a:t> тестирования дефекта).</a:t>
            </a:r>
            <a:endParaRPr lang="en-US" dirty="0" smtClean="0"/>
          </a:p>
          <a:p>
            <a:r>
              <a:rPr lang="en-US" dirty="0" smtClean="0"/>
              <a:t>Type</a:t>
            </a:r>
            <a:r>
              <a:rPr lang="ru-RU" dirty="0" smtClean="0"/>
              <a:t> – тип дефекта (</a:t>
            </a:r>
            <a:r>
              <a:rPr lang="ru-RU" dirty="0" err="1" smtClean="0"/>
              <a:t>баг</a:t>
            </a:r>
            <a:r>
              <a:rPr lang="ru-RU" dirty="0" smtClean="0"/>
              <a:t>, </a:t>
            </a:r>
            <a:r>
              <a:rPr lang="ru-RU" dirty="0" err="1" smtClean="0"/>
              <a:t>фича</a:t>
            </a:r>
            <a:r>
              <a:rPr lang="ru-RU" dirty="0" smtClean="0"/>
              <a:t>, пожелание, вопрос).</a:t>
            </a:r>
            <a:endParaRPr lang="en-US" dirty="0" smtClean="0"/>
          </a:p>
          <a:p>
            <a:r>
              <a:rPr lang="en-US" dirty="0" smtClean="0"/>
              <a:t>Estimated Time to Fix</a:t>
            </a:r>
            <a:r>
              <a:rPr lang="ru-RU" dirty="0" smtClean="0"/>
              <a:t> – время, за которое разработчик исправит дефект.</a:t>
            </a:r>
            <a:endParaRPr lang="en-US" dirty="0" smtClean="0"/>
          </a:p>
          <a:p>
            <a:r>
              <a:rPr lang="en-US" dirty="0" smtClean="0"/>
              <a:t>Dev Priority</a:t>
            </a:r>
            <a:r>
              <a:rPr lang="ru-RU" dirty="0" smtClean="0"/>
              <a:t> – приоритет</a:t>
            </a:r>
            <a:r>
              <a:rPr lang="ru-RU" baseline="0" dirty="0" smtClean="0"/>
              <a:t> дефекта с точки зрения разработки.</a:t>
            </a:r>
            <a:endParaRPr lang="en-US" dirty="0" smtClean="0"/>
          </a:p>
          <a:p>
            <a:r>
              <a:rPr lang="en-US" dirty="0" smtClean="0"/>
              <a:t>Reviewer</a:t>
            </a:r>
            <a:r>
              <a:rPr lang="ru-RU" dirty="0" smtClean="0"/>
              <a:t> – кто проверял код после внесения </a:t>
            </a:r>
            <a:r>
              <a:rPr lang="ru-RU" dirty="0" err="1" smtClean="0"/>
              <a:t>изменений\</a:t>
            </a:r>
            <a:r>
              <a:rPr lang="ru-RU" dirty="0" smtClean="0"/>
              <a:t> исправлений.</a:t>
            </a:r>
            <a:endParaRPr lang="en-US" dirty="0" smtClean="0"/>
          </a:p>
          <a:p>
            <a:r>
              <a:rPr lang="en-US" dirty="0" smtClean="0"/>
              <a:t>Environment</a:t>
            </a:r>
            <a:r>
              <a:rPr lang="ru-RU" dirty="0" smtClean="0"/>
              <a:t> – окружение, в котором обнаруживается дефект.</a:t>
            </a:r>
            <a:endParaRPr lang="en-US" dirty="0" smtClean="0"/>
          </a:p>
          <a:p>
            <a:r>
              <a:rPr lang="en-US" dirty="0" smtClean="0"/>
              <a:t>Need</a:t>
            </a:r>
            <a:r>
              <a:rPr lang="en-US" baseline="0" dirty="0" smtClean="0"/>
              <a:t> to Be Documented</a:t>
            </a:r>
            <a:r>
              <a:rPr lang="ru-RU" baseline="0" dirty="0" smtClean="0"/>
              <a:t> – нужно ли менять документацию после исправления дефекта.</a:t>
            </a:r>
            <a:endParaRPr lang="en-US" baseline="0" dirty="0" smtClean="0"/>
          </a:p>
          <a:p>
            <a:r>
              <a:rPr lang="en-US" baseline="0" dirty="0" smtClean="0"/>
              <a:t>Found In</a:t>
            </a:r>
            <a:r>
              <a:rPr lang="ru-RU" baseline="0" dirty="0" smtClean="0"/>
              <a:t> – в какой версии найден дефект.</a:t>
            </a:r>
            <a:endParaRPr lang="en-US" baseline="0" dirty="0" smtClean="0"/>
          </a:p>
          <a:p>
            <a:r>
              <a:rPr lang="en-US" baseline="0" dirty="0" smtClean="0"/>
              <a:t>Attachments</a:t>
            </a:r>
            <a:r>
              <a:rPr lang="ru-RU" baseline="0" dirty="0" smtClean="0"/>
              <a:t> – документы, которые помогут в описании дефекта (</a:t>
            </a:r>
            <a:r>
              <a:rPr lang="ru-RU" baseline="0" dirty="0" err="1" smtClean="0"/>
              <a:t>скриншоты</a:t>
            </a:r>
            <a:r>
              <a:rPr lang="ru-RU" baseline="0" dirty="0" smtClean="0"/>
              <a:t>, </a:t>
            </a:r>
            <a:r>
              <a:rPr lang="ru-RU" baseline="0" dirty="0" err="1" smtClean="0"/>
              <a:t>лог-файлы</a:t>
            </a:r>
            <a:r>
              <a:rPr lang="ru-RU" baseline="0" dirty="0" smtClean="0"/>
              <a:t>, документы с описанием новой функциональности и т.д.)</a:t>
            </a:r>
          </a:p>
          <a:p>
            <a:endParaRPr lang="en-US" baseline="0" dirty="0" smtClean="0"/>
          </a:p>
          <a:p>
            <a:r>
              <a:rPr lang="ru-RU" b="1" baseline="0" dirty="0" smtClean="0"/>
              <a:t>Обратите внимание!</a:t>
            </a:r>
          </a:p>
          <a:p>
            <a:endParaRPr lang="en-US" baseline="0" dirty="0" smtClean="0"/>
          </a:p>
          <a:p>
            <a:r>
              <a:rPr lang="ru-RU" baseline="0" dirty="0" smtClean="0"/>
              <a:t>Часто на собеседовании спрашивают разницу между </a:t>
            </a:r>
            <a:r>
              <a:rPr lang="en-US" baseline="0" dirty="0" smtClean="0"/>
              <a:t>priority</a:t>
            </a:r>
            <a:r>
              <a:rPr lang="ru-RU" baseline="0" dirty="0" smtClean="0"/>
              <a:t> и </a:t>
            </a:r>
            <a:r>
              <a:rPr lang="en-US" baseline="0" dirty="0" smtClean="0"/>
              <a:t>severity.</a:t>
            </a:r>
            <a:endParaRPr lang="ru-RU" baseline="0" dirty="0" smtClean="0"/>
          </a:p>
          <a:p>
            <a:endParaRPr lang="en-US" dirty="0" smtClean="0"/>
          </a:p>
          <a:p>
            <a:r>
              <a:rPr lang="en-US" dirty="0" smtClean="0"/>
              <a:t>Severity</a:t>
            </a:r>
            <a:r>
              <a:rPr lang="en-US" baseline="0" dirty="0" smtClean="0"/>
              <a:t> - t</a:t>
            </a:r>
            <a:r>
              <a:rPr lang="en-US" dirty="0" smtClean="0"/>
              <a:t>he degree of impact that a defect has on the development or operation of a component or system.</a:t>
            </a:r>
            <a:endParaRPr lang="ru-RU" dirty="0" smtClean="0"/>
          </a:p>
          <a:p>
            <a:r>
              <a:rPr lang="en-US" dirty="0" smtClean="0"/>
              <a:t>Priority -  the level of (business) importance assigned to an item, e.g. defect.</a:t>
            </a:r>
          </a:p>
          <a:p>
            <a:endParaRPr lang="en-US" dirty="0" smtClean="0"/>
          </a:p>
          <a:p>
            <a:r>
              <a:rPr lang="ru-RU" dirty="0" smtClean="0"/>
              <a:t>То</a:t>
            </a:r>
            <a:r>
              <a:rPr lang="ru-RU" baseline="0" dirty="0" smtClean="0"/>
              <a:t> есть приоритет – это важность для бизнеса (клиента, заказчика), а серьезность – это важность для разработки.</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Приоритеты для дефектов могут отличаться для</a:t>
            </a:r>
            <a:r>
              <a:rPr lang="ru-RU" baseline="0" dirty="0" smtClean="0"/>
              <a:t> различных организаций или проектов.</a:t>
            </a:r>
          </a:p>
          <a:p>
            <a:endParaRPr lang="ru-RU" dirty="0" smtClean="0"/>
          </a:p>
          <a:p>
            <a:r>
              <a:rPr lang="en-US" b="1" i="1" dirty="0" smtClean="0"/>
              <a:t>Show Stopper</a:t>
            </a:r>
            <a:r>
              <a:rPr lang="en-US" dirty="0" smtClean="0"/>
              <a:t> – </a:t>
            </a:r>
            <a:r>
              <a:rPr lang="ru-RU" dirty="0" smtClean="0"/>
              <a:t>это критический дефект, который был найден клиентом. Эти дефекты имеют</a:t>
            </a:r>
            <a:r>
              <a:rPr lang="ru-RU" baseline="0" dirty="0" smtClean="0"/>
              <a:t> самый высокий приоритет, но продукт с </a:t>
            </a:r>
            <a:r>
              <a:rPr lang="en-US" baseline="0" dirty="0" smtClean="0"/>
              <a:t>show stopper</a:t>
            </a:r>
            <a:r>
              <a:rPr lang="ru-RU" baseline="0" dirty="0" smtClean="0"/>
              <a:t> может быть выпущен.</a:t>
            </a:r>
            <a:endParaRPr lang="en-US" dirty="0" smtClean="0"/>
          </a:p>
          <a:p>
            <a:r>
              <a:rPr lang="en-US" b="1" i="1" dirty="0" smtClean="0"/>
              <a:t>Release Blocker</a:t>
            </a:r>
            <a:r>
              <a:rPr lang="ru-RU" dirty="0" smtClean="0"/>
              <a:t> – это критичный дефект, который был найден </a:t>
            </a:r>
            <a:r>
              <a:rPr lang="ru-RU" dirty="0" err="1" smtClean="0"/>
              <a:t>тестировщиками</a:t>
            </a:r>
            <a:r>
              <a:rPr lang="ru-RU" dirty="0" smtClean="0"/>
              <a:t> или</a:t>
            </a:r>
            <a:r>
              <a:rPr lang="ru-RU" baseline="0" dirty="0" smtClean="0"/>
              <a:t> кем-то еще.</a:t>
            </a:r>
            <a:r>
              <a:rPr lang="en-US" baseline="0" dirty="0" smtClean="0"/>
              <a:t> </a:t>
            </a:r>
            <a:r>
              <a:rPr lang="ru-RU" baseline="0" dirty="0" smtClean="0"/>
              <a:t>Влияет на данные или функциональность, которые важна для пользователей, у которых нет обходного пути (то есть пользователь не может выполнить критичную задачу, необходимую в его работе). Приложение, или его большая часть заморожена, упала, или не может запуститься. Все открытые </a:t>
            </a:r>
            <a:r>
              <a:rPr lang="en-US" baseline="0" dirty="0" smtClean="0"/>
              <a:t>release blockers</a:t>
            </a:r>
            <a:r>
              <a:rPr lang="ru-RU" baseline="0" dirty="0" smtClean="0"/>
              <a:t> должны быть исправлены в ближайшем релизе продукта, если нет других указаний от менеджмента.</a:t>
            </a:r>
            <a:endParaRPr lang="en-US" dirty="0" smtClean="0"/>
          </a:p>
          <a:p>
            <a:r>
              <a:rPr lang="en-US" b="1" i="1" dirty="0" smtClean="0"/>
              <a:t>Major</a:t>
            </a:r>
            <a:r>
              <a:rPr lang="ru-RU" dirty="0" smtClean="0"/>
              <a:t> – влияет на данные или функциональность в важной части продукта,</a:t>
            </a:r>
            <a:r>
              <a:rPr lang="ru-RU" baseline="0" dirty="0" smtClean="0"/>
              <a:t> со сложным обходным путем. Этот приоритет используется при потере данных или их порче, при проблеме, сложной для определения или исправления пользователем.</a:t>
            </a:r>
            <a:endParaRPr lang="en-US" dirty="0" smtClean="0"/>
          </a:p>
          <a:p>
            <a:r>
              <a:rPr lang="en-US" b="1" i="1" dirty="0" smtClean="0"/>
              <a:t>Medium</a:t>
            </a:r>
            <a:r>
              <a:rPr lang="ru-RU" dirty="0" smtClean="0"/>
              <a:t> – влияет на некритичную</a:t>
            </a:r>
            <a:r>
              <a:rPr lang="ru-RU" baseline="0" dirty="0" smtClean="0"/>
              <a:t> часть важной функциональности, или на важную функциональность, но с простым обходным путем.</a:t>
            </a:r>
            <a:endParaRPr lang="en-US" dirty="0" smtClean="0"/>
          </a:p>
          <a:p>
            <a:r>
              <a:rPr lang="en-US" b="1" i="1" dirty="0" smtClean="0"/>
              <a:t>Minor</a:t>
            </a:r>
            <a:r>
              <a:rPr lang="ru-RU" dirty="0" smtClean="0"/>
              <a:t> – не влияют на функциональность</a:t>
            </a:r>
            <a:r>
              <a:rPr lang="ru-RU" baseline="0" dirty="0" smtClean="0"/>
              <a:t> продукта.</a:t>
            </a:r>
            <a:r>
              <a:rPr lang="en-US" baseline="0" dirty="0" smtClean="0"/>
              <a:t> </a:t>
            </a:r>
            <a:r>
              <a:rPr lang="ru-RU" baseline="0" dirty="0" smtClean="0"/>
              <a:t>Дефект влияет на не важную функциональность или на второстепенные данные. Дефект не вызывает отказов, и дефект легко обойти.</a:t>
            </a:r>
            <a:endParaRPr lang="en-US" dirty="0" smtClean="0"/>
          </a:p>
          <a:p>
            <a:r>
              <a:rPr lang="en-US" b="1" i="1" dirty="0" smtClean="0"/>
              <a:t>Trivial</a:t>
            </a:r>
            <a:r>
              <a:rPr lang="ru-RU" dirty="0" smtClean="0"/>
              <a:t> – для опечаток,</a:t>
            </a:r>
            <a:r>
              <a:rPr lang="ru-RU" baseline="0" dirty="0" smtClean="0"/>
              <a:t> эстетических проблем, орфографических ошибок.</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Heuristic" TargetMode="External"/><Relationship Id="rId3" Type="http://schemas.openxmlformats.org/officeDocument/2006/relationships/hyperlink" Target="http://en.wikipedia.org/wiki/Software_application" TargetMode="External"/><Relationship Id="rId7" Type="http://schemas.openxmlformats.org/officeDocument/2006/relationships/hyperlink" Target="http://en.wikipedia.org/wiki/Use_cas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en.wikipedia.org/wiki/Requirement" TargetMode="External"/><Relationship Id="rId5" Type="http://schemas.openxmlformats.org/officeDocument/2006/relationships/hyperlink" Target="http://en.wikipedia.org/wiki/Oracle_(software_testing)" TargetMode="External"/><Relationship Id="rId10" Type="http://schemas.openxmlformats.org/officeDocument/2006/relationships/hyperlink" Target="http://en.wikipedia.org/wiki/Test_suite" TargetMode="External"/><Relationship Id="rId4" Type="http://schemas.openxmlformats.org/officeDocument/2006/relationships/hyperlink" Target="http://en.wikipedia.org/wiki/Software_system" TargetMode="External"/><Relationship Id="rId9" Type="http://schemas.openxmlformats.org/officeDocument/2006/relationships/hyperlink" Target="http://en.wikipedia.org/wiki/Test_scrip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Test Case Management &amp;Bug Tracking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17728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Defect workflow</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4860032" y="1208941"/>
            <a:ext cx="3672408" cy="4524315"/>
          </a:xfrm>
          <a:prstGeom prst="rect">
            <a:avLst/>
          </a:prstGeom>
        </p:spPr>
        <p:txBody>
          <a:bodyPr wrap="square">
            <a:spAutoFit/>
          </a:bodyPr>
          <a:lstStyle/>
          <a:p>
            <a:r>
              <a:rPr lang="en-US" dirty="0" smtClean="0"/>
              <a:t>Typical bug tracking systems support the concept of the life cycle for a </a:t>
            </a:r>
            <a:r>
              <a:rPr lang="en-US" dirty="0" smtClean="0"/>
              <a:t> </a:t>
            </a:r>
            <a:r>
              <a:rPr lang="en-US" dirty="0" smtClean="0"/>
              <a:t>which is tracked through status assigned to the </a:t>
            </a:r>
            <a:r>
              <a:rPr lang="en-US" dirty="0" smtClean="0"/>
              <a:t>bug. </a:t>
            </a:r>
            <a:r>
              <a:rPr lang="en-US" dirty="0" smtClean="0"/>
              <a:t>A bug tracking system should allow administrators to configure permissions based on status, move the bug to another status, or delete the bug. The system should also allow administrators to configure the bug statuses and to what extent a bug in a particular status can be moved. Some systems will e-mail interested parties, such as the submitter and assigned programmers, when new records are added or the status changes.</a:t>
            </a:r>
            <a:endParaRPr lang="en-US" dirty="0"/>
          </a:p>
        </p:txBody>
      </p:sp>
      <p:pic>
        <p:nvPicPr>
          <p:cNvPr id="5" name="Рисунок 4" descr="issue_life_cycke.png"/>
          <p:cNvPicPr>
            <a:picLocks noChangeAspect="1"/>
          </p:cNvPicPr>
          <p:nvPr/>
        </p:nvPicPr>
        <p:blipFill>
          <a:blip r:embed="rId3" cstate="print"/>
          <a:stretch>
            <a:fillRect/>
          </a:stretch>
        </p:blipFill>
        <p:spPr>
          <a:xfrm>
            <a:off x="467544" y="1151088"/>
            <a:ext cx="4372818" cy="4870200"/>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709524"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Defect format</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2586806"/>
            <a:ext cx="1450112" cy="369332"/>
          </a:xfrm>
          <a:prstGeom prst="rect">
            <a:avLst/>
          </a:prstGeom>
        </p:spPr>
        <p:txBody>
          <a:bodyPr wrap="square">
            <a:spAutoFit/>
          </a:bodyPr>
          <a:lstStyle/>
          <a:p>
            <a:r>
              <a:rPr lang="en-US" dirty="0" smtClean="0"/>
              <a:t>Subject</a:t>
            </a:r>
            <a:endParaRPr lang="en-US" dirty="0"/>
          </a:p>
        </p:txBody>
      </p:sp>
      <p:sp>
        <p:nvSpPr>
          <p:cNvPr id="5" name="Rectangle 4"/>
          <p:cNvSpPr/>
          <p:nvPr/>
        </p:nvSpPr>
        <p:spPr>
          <a:xfrm>
            <a:off x="1295400" y="3615670"/>
            <a:ext cx="1908448" cy="369332"/>
          </a:xfrm>
          <a:prstGeom prst="rect">
            <a:avLst/>
          </a:prstGeom>
        </p:spPr>
        <p:txBody>
          <a:bodyPr wrap="square">
            <a:spAutoFit/>
          </a:bodyPr>
          <a:lstStyle/>
          <a:p>
            <a:r>
              <a:rPr lang="en-US" dirty="0" smtClean="0"/>
              <a:t>Reported By</a:t>
            </a:r>
            <a:endParaRPr lang="en-US" dirty="0"/>
          </a:p>
        </p:txBody>
      </p:sp>
      <p:sp>
        <p:nvSpPr>
          <p:cNvPr id="6" name="Rectangle 5"/>
          <p:cNvSpPr/>
          <p:nvPr/>
        </p:nvSpPr>
        <p:spPr>
          <a:xfrm>
            <a:off x="1259632" y="3294102"/>
            <a:ext cx="1908448" cy="369332"/>
          </a:xfrm>
          <a:prstGeom prst="rect">
            <a:avLst/>
          </a:prstGeom>
        </p:spPr>
        <p:txBody>
          <a:bodyPr wrap="square">
            <a:spAutoFit/>
          </a:bodyPr>
          <a:lstStyle/>
          <a:p>
            <a:r>
              <a:rPr lang="en-US" dirty="0" smtClean="0"/>
              <a:t>Priority</a:t>
            </a:r>
            <a:endParaRPr lang="en-US" dirty="0"/>
          </a:p>
        </p:txBody>
      </p:sp>
      <p:sp>
        <p:nvSpPr>
          <p:cNvPr id="7" name="Rectangle 6"/>
          <p:cNvSpPr/>
          <p:nvPr/>
        </p:nvSpPr>
        <p:spPr>
          <a:xfrm>
            <a:off x="1249680" y="2924944"/>
            <a:ext cx="662938" cy="369332"/>
          </a:xfrm>
          <a:prstGeom prst="rect">
            <a:avLst/>
          </a:prstGeom>
        </p:spPr>
        <p:txBody>
          <a:bodyPr wrap="none">
            <a:spAutoFit/>
          </a:bodyPr>
          <a:lstStyle/>
          <a:p>
            <a:r>
              <a:rPr lang="en-US" dirty="0" smtClean="0"/>
              <a:t>State</a:t>
            </a:r>
            <a:endParaRPr lang="en-US" dirty="0"/>
          </a:p>
        </p:txBody>
      </p:sp>
      <p:sp>
        <p:nvSpPr>
          <p:cNvPr id="13" name="Flowchart: Connector 12"/>
          <p:cNvSpPr/>
          <p:nvPr/>
        </p:nvSpPr>
        <p:spPr>
          <a:xfrm>
            <a:off x="944741" y="271217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4290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75056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1836440" cy="369332"/>
          </a:xfrm>
          <a:prstGeom prst="rect">
            <a:avLst/>
          </a:prstGeom>
        </p:spPr>
        <p:txBody>
          <a:bodyPr wrap="square">
            <a:spAutoFit/>
          </a:bodyPr>
          <a:lstStyle/>
          <a:p>
            <a:r>
              <a:rPr lang="en-US" dirty="0" smtClean="0"/>
              <a:t>Project</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3"/>
          <p:cNvSpPr/>
          <p:nvPr/>
        </p:nvSpPr>
        <p:spPr>
          <a:xfrm>
            <a:off x="1249680" y="4230380"/>
            <a:ext cx="2386216" cy="369332"/>
          </a:xfrm>
          <a:prstGeom prst="rect">
            <a:avLst/>
          </a:prstGeom>
        </p:spPr>
        <p:txBody>
          <a:bodyPr wrap="square">
            <a:spAutoFit/>
          </a:bodyPr>
          <a:lstStyle/>
          <a:p>
            <a:r>
              <a:rPr lang="en-US" dirty="0" smtClean="0"/>
              <a:t>Assigned To</a:t>
            </a:r>
            <a:endParaRPr lang="en-US" dirty="0"/>
          </a:p>
        </p:txBody>
      </p:sp>
      <p:sp>
        <p:nvSpPr>
          <p:cNvPr id="18" name="Rectangle 4"/>
          <p:cNvSpPr/>
          <p:nvPr/>
        </p:nvSpPr>
        <p:spPr>
          <a:xfrm>
            <a:off x="4751784" y="3894584"/>
            <a:ext cx="3564632" cy="369332"/>
          </a:xfrm>
          <a:prstGeom prst="rect">
            <a:avLst/>
          </a:prstGeom>
        </p:spPr>
        <p:txBody>
          <a:bodyPr wrap="square">
            <a:spAutoFit/>
          </a:bodyPr>
          <a:lstStyle/>
          <a:p>
            <a:r>
              <a:rPr lang="en-US" dirty="0" smtClean="0"/>
              <a:t>Need to be documented</a:t>
            </a:r>
            <a:endParaRPr lang="en-US" dirty="0"/>
          </a:p>
        </p:txBody>
      </p:sp>
      <p:sp>
        <p:nvSpPr>
          <p:cNvPr id="21" name="Rectangle 5"/>
          <p:cNvSpPr/>
          <p:nvPr/>
        </p:nvSpPr>
        <p:spPr>
          <a:xfrm>
            <a:off x="1213598" y="4859868"/>
            <a:ext cx="1908448" cy="369332"/>
          </a:xfrm>
          <a:prstGeom prst="rect">
            <a:avLst/>
          </a:prstGeom>
        </p:spPr>
        <p:txBody>
          <a:bodyPr wrap="square">
            <a:spAutoFit/>
          </a:bodyPr>
          <a:lstStyle/>
          <a:p>
            <a:r>
              <a:rPr lang="en-US" dirty="0" smtClean="0"/>
              <a:t>Type</a:t>
            </a:r>
            <a:endParaRPr lang="en-US" dirty="0"/>
          </a:p>
        </p:txBody>
      </p:sp>
      <p:sp>
        <p:nvSpPr>
          <p:cNvPr id="22" name="Rectangle 6"/>
          <p:cNvSpPr/>
          <p:nvPr/>
        </p:nvSpPr>
        <p:spPr>
          <a:xfrm>
            <a:off x="1249680" y="4581128"/>
            <a:ext cx="1257652" cy="369332"/>
          </a:xfrm>
          <a:prstGeom prst="rect">
            <a:avLst/>
          </a:prstGeom>
        </p:spPr>
        <p:txBody>
          <a:bodyPr wrap="none">
            <a:spAutoFit/>
          </a:bodyPr>
          <a:lstStyle/>
          <a:p>
            <a:r>
              <a:rPr lang="en-US" dirty="0" smtClean="0"/>
              <a:t>Description</a:t>
            </a:r>
            <a:endParaRPr lang="en-US" dirty="0"/>
          </a:p>
        </p:txBody>
      </p:sp>
      <p:sp>
        <p:nvSpPr>
          <p:cNvPr id="23" name="Flowchart: Connector 12"/>
          <p:cNvSpPr/>
          <p:nvPr/>
        </p:nvSpPr>
        <p:spPr>
          <a:xfrm>
            <a:off x="944741" y="435575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4" name="Flowchart: Connector 13"/>
          <p:cNvSpPr/>
          <p:nvPr/>
        </p:nvSpPr>
        <p:spPr>
          <a:xfrm>
            <a:off x="931779" y="471602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Flowchart: Connector 14"/>
          <p:cNvSpPr/>
          <p:nvPr/>
        </p:nvSpPr>
        <p:spPr>
          <a:xfrm>
            <a:off x="899592" y="49947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6" name="Flowchart: Connector 15"/>
          <p:cNvSpPr/>
          <p:nvPr/>
        </p:nvSpPr>
        <p:spPr>
          <a:xfrm>
            <a:off x="4401126" y="40294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18"/>
          <p:cNvSpPr/>
          <p:nvPr/>
        </p:nvSpPr>
        <p:spPr>
          <a:xfrm>
            <a:off x="4751784" y="4221088"/>
            <a:ext cx="1836440" cy="369332"/>
          </a:xfrm>
          <a:prstGeom prst="rect">
            <a:avLst/>
          </a:prstGeom>
        </p:spPr>
        <p:txBody>
          <a:bodyPr wrap="square">
            <a:spAutoFit/>
          </a:bodyPr>
          <a:lstStyle/>
          <a:p>
            <a:r>
              <a:rPr lang="en-US" dirty="0" smtClean="0"/>
              <a:t>Found In</a:t>
            </a:r>
            <a:endParaRPr lang="en-US" dirty="0"/>
          </a:p>
        </p:txBody>
      </p:sp>
      <p:sp>
        <p:nvSpPr>
          <p:cNvPr id="28" name="Flowchart: Connector 19"/>
          <p:cNvSpPr/>
          <p:nvPr/>
        </p:nvSpPr>
        <p:spPr>
          <a:xfrm>
            <a:off x="4401124" y="43559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9" name="Rectangle 3"/>
          <p:cNvSpPr/>
          <p:nvPr/>
        </p:nvSpPr>
        <p:spPr>
          <a:xfrm>
            <a:off x="4706064" y="2564904"/>
            <a:ext cx="2458224" cy="369332"/>
          </a:xfrm>
          <a:prstGeom prst="rect">
            <a:avLst/>
          </a:prstGeom>
        </p:spPr>
        <p:txBody>
          <a:bodyPr wrap="square">
            <a:spAutoFit/>
          </a:bodyPr>
          <a:lstStyle/>
          <a:p>
            <a:r>
              <a:rPr lang="en-US" dirty="0" smtClean="0"/>
              <a:t>Estimated Time to Fix</a:t>
            </a:r>
            <a:endParaRPr lang="en-US" dirty="0"/>
          </a:p>
        </p:txBody>
      </p:sp>
      <p:sp>
        <p:nvSpPr>
          <p:cNvPr id="30" name="Rectangle 4"/>
          <p:cNvSpPr/>
          <p:nvPr/>
        </p:nvSpPr>
        <p:spPr>
          <a:xfrm>
            <a:off x="4751784" y="3246512"/>
            <a:ext cx="1908448" cy="369332"/>
          </a:xfrm>
          <a:prstGeom prst="rect">
            <a:avLst/>
          </a:prstGeom>
        </p:spPr>
        <p:txBody>
          <a:bodyPr wrap="square">
            <a:spAutoFit/>
          </a:bodyPr>
          <a:lstStyle/>
          <a:p>
            <a:r>
              <a:rPr lang="en-US" dirty="0" smtClean="0"/>
              <a:t>Reviewer</a:t>
            </a:r>
            <a:endParaRPr lang="en-US" dirty="0"/>
          </a:p>
        </p:txBody>
      </p:sp>
      <p:sp>
        <p:nvSpPr>
          <p:cNvPr id="31" name="Rectangle 5"/>
          <p:cNvSpPr/>
          <p:nvPr/>
        </p:nvSpPr>
        <p:spPr>
          <a:xfrm>
            <a:off x="4716016" y="2924944"/>
            <a:ext cx="1908448" cy="369332"/>
          </a:xfrm>
          <a:prstGeom prst="rect">
            <a:avLst/>
          </a:prstGeom>
        </p:spPr>
        <p:txBody>
          <a:bodyPr wrap="square">
            <a:spAutoFit/>
          </a:bodyPr>
          <a:lstStyle/>
          <a:p>
            <a:r>
              <a:rPr lang="en-US" dirty="0" smtClean="0"/>
              <a:t>Dev Priority</a:t>
            </a:r>
            <a:endParaRPr lang="en-US" dirty="0"/>
          </a:p>
        </p:txBody>
      </p:sp>
      <p:sp>
        <p:nvSpPr>
          <p:cNvPr id="33" name="Flowchart: Connector 12"/>
          <p:cNvSpPr/>
          <p:nvPr/>
        </p:nvSpPr>
        <p:spPr>
          <a:xfrm>
            <a:off x="4401125" y="269027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5" name="Flowchart: Connector 14"/>
          <p:cNvSpPr/>
          <p:nvPr/>
        </p:nvSpPr>
        <p:spPr>
          <a:xfrm>
            <a:off x="4402010"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6" name="Flowchart: Connector 15"/>
          <p:cNvSpPr/>
          <p:nvPr/>
        </p:nvSpPr>
        <p:spPr>
          <a:xfrm>
            <a:off x="4401126" y="338141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7" name="Rectangle 4"/>
          <p:cNvSpPr/>
          <p:nvPr/>
        </p:nvSpPr>
        <p:spPr>
          <a:xfrm>
            <a:off x="4751784" y="3576508"/>
            <a:ext cx="1908448" cy="369332"/>
          </a:xfrm>
          <a:prstGeom prst="rect">
            <a:avLst/>
          </a:prstGeom>
        </p:spPr>
        <p:txBody>
          <a:bodyPr wrap="square">
            <a:spAutoFit/>
          </a:bodyPr>
          <a:lstStyle/>
          <a:p>
            <a:r>
              <a:rPr lang="en-US" dirty="0" smtClean="0"/>
              <a:t>Environment</a:t>
            </a:r>
            <a:endParaRPr lang="en-US" dirty="0"/>
          </a:p>
        </p:txBody>
      </p:sp>
      <p:sp>
        <p:nvSpPr>
          <p:cNvPr id="48" name="Flowchart: Connector 15"/>
          <p:cNvSpPr/>
          <p:nvPr/>
        </p:nvSpPr>
        <p:spPr>
          <a:xfrm>
            <a:off x="4401126" y="37114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3" name="Rectangle 18"/>
          <p:cNvSpPr/>
          <p:nvPr/>
        </p:nvSpPr>
        <p:spPr>
          <a:xfrm>
            <a:off x="4751784" y="4509120"/>
            <a:ext cx="1836440" cy="369332"/>
          </a:xfrm>
          <a:prstGeom prst="rect">
            <a:avLst/>
          </a:prstGeom>
        </p:spPr>
        <p:txBody>
          <a:bodyPr wrap="square">
            <a:spAutoFit/>
          </a:bodyPr>
          <a:lstStyle/>
          <a:p>
            <a:r>
              <a:rPr lang="en-US" dirty="0" smtClean="0"/>
              <a:t>Attachments</a:t>
            </a:r>
            <a:endParaRPr lang="en-US" dirty="0"/>
          </a:p>
        </p:txBody>
      </p:sp>
      <p:sp>
        <p:nvSpPr>
          <p:cNvPr id="54" name="Flowchart: Connector 19"/>
          <p:cNvSpPr/>
          <p:nvPr/>
        </p:nvSpPr>
        <p:spPr>
          <a:xfrm>
            <a:off x="4401124" y="46440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5" name="Rectangle 3"/>
          <p:cNvSpPr/>
          <p:nvPr/>
        </p:nvSpPr>
        <p:spPr>
          <a:xfrm>
            <a:off x="755576" y="1412776"/>
            <a:ext cx="7776864" cy="923330"/>
          </a:xfrm>
          <a:prstGeom prst="rect">
            <a:avLst/>
          </a:prstGeom>
        </p:spPr>
        <p:txBody>
          <a:bodyPr wrap="square">
            <a:spAutoFit/>
          </a:bodyPr>
          <a:lstStyle/>
          <a:p>
            <a:r>
              <a:rPr lang="en-US" dirty="0" smtClean="0"/>
              <a:t>Bug tracking system templates may </a:t>
            </a:r>
            <a:r>
              <a:rPr lang="en-US" dirty="0" smtClean="0"/>
              <a:t>contain </a:t>
            </a:r>
            <a:r>
              <a:rPr lang="en-US" dirty="0" smtClean="0"/>
              <a:t>various</a:t>
            </a:r>
            <a:r>
              <a:rPr lang="ru-RU" dirty="0" smtClean="0"/>
              <a:t> </a:t>
            </a:r>
            <a:r>
              <a:rPr lang="en-US" dirty="0" smtClean="0"/>
              <a:t>fields</a:t>
            </a:r>
            <a:r>
              <a:rPr lang="en-US" dirty="0" smtClean="0"/>
              <a:t>, and the templates differ from ones in IT companies.</a:t>
            </a:r>
          </a:p>
          <a:p>
            <a:r>
              <a:rPr lang="en-US" dirty="0" smtClean="0"/>
              <a:t>Also, templates may be different for the projects in one organization.</a:t>
            </a:r>
            <a:endParaRPr lang="en-US"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78784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Different defect priorities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556792"/>
            <a:ext cx="7354768" cy="523220"/>
          </a:xfrm>
          <a:prstGeom prst="rect">
            <a:avLst/>
          </a:prstGeom>
        </p:spPr>
        <p:txBody>
          <a:bodyPr wrap="square">
            <a:spAutoFit/>
          </a:bodyPr>
          <a:lstStyle/>
          <a:p>
            <a:r>
              <a:rPr lang="en-US" sz="1400" dirty="0" smtClean="0"/>
              <a:t>Show Stopper. </a:t>
            </a:r>
            <a:r>
              <a:rPr lang="en-US" sz="1400" dirty="0" smtClean="0"/>
              <a:t>A critical </a:t>
            </a:r>
            <a:r>
              <a:rPr lang="en-US" sz="1400" dirty="0" smtClean="0"/>
              <a:t>defect which </a:t>
            </a:r>
            <a:r>
              <a:rPr lang="en-US" sz="1400" dirty="0" smtClean="0"/>
              <a:t>has been found by a customer. These </a:t>
            </a:r>
            <a:r>
              <a:rPr lang="en-US" sz="1400" dirty="0" smtClean="0"/>
              <a:t>defects have </a:t>
            </a:r>
            <a:r>
              <a:rPr lang="en-US" sz="1400" dirty="0" smtClean="0"/>
              <a:t>the highest priority (but </a:t>
            </a:r>
            <a:r>
              <a:rPr lang="en-US" sz="1400" dirty="0" smtClean="0"/>
              <a:t>a </a:t>
            </a:r>
            <a:r>
              <a:rPr lang="en-US" sz="1400" dirty="0" smtClean="0"/>
              <a:t>product with Show </a:t>
            </a:r>
            <a:r>
              <a:rPr lang="en-US" sz="1400" dirty="0" smtClean="0"/>
              <a:t>Stoppers can be released).</a:t>
            </a:r>
            <a:r>
              <a:rPr lang="en-US" sz="1400" dirty="0" smtClean="0"/>
              <a:t> </a:t>
            </a:r>
            <a:endParaRPr lang="en-US" sz="1400" dirty="0"/>
          </a:p>
        </p:txBody>
      </p:sp>
      <p:sp>
        <p:nvSpPr>
          <p:cNvPr id="5" name="Rectangle 4"/>
          <p:cNvSpPr/>
          <p:nvPr/>
        </p:nvSpPr>
        <p:spPr>
          <a:xfrm>
            <a:off x="1259632" y="3933056"/>
            <a:ext cx="7381056" cy="738664"/>
          </a:xfrm>
          <a:prstGeom prst="rect">
            <a:avLst/>
          </a:prstGeom>
        </p:spPr>
        <p:txBody>
          <a:bodyPr wrap="square">
            <a:spAutoFit/>
          </a:bodyPr>
          <a:lstStyle/>
          <a:p>
            <a:r>
              <a:rPr lang="en-US" sz="1400" dirty="0" smtClean="0"/>
              <a:t>Medium. </a:t>
            </a:r>
            <a:r>
              <a:rPr lang="en-US" sz="1400" dirty="0" smtClean="0"/>
              <a:t>Medium issue affects non-critical data or functionality in major feature, with an easy workaround. For data loss or corruption, problem temporary, and/or is easily detected and corrected by user.</a:t>
            </a:r>
            <a:endParaRPr lang="en-US" sz="1400" dirty="0"/>
          </a:p>
        </p:txBody>
      </p:sp>
      <p:sp>
        <p:nvSpPr>
          <p:cNvPr id="6" name="Rectangle 5"/>
          <p:cNvSpPr/>
          <p:nvPr/>
        </p:nvSpPr>
        <p:spPr>
          <a:xfrm>
            <a:off x="1259632" y="3212976"/>
            <a:ext cx="7560840" cy="738664"/>
          </a:xfrm>
          <a:prstGeom prst="rect">
            <a:avLst/>
          </a:prstGeom>
        </p:spPr>
        <p:txBody>
          <a:bodyPr wrap="square">
            <a:spAutoFit/>
          </a:bodyPr>
          <a:lstStyle/>
          <a:p>
            <a:r>
              <a:rPr lang="en-US" sz="1400" dirty="0" smtClean="0"/>
              <a:t>Major. </a:t>
            </a:r>
            <a:r>
              <a:rPr lang="en-US" sz="1400" dirty="0" smtClean="0"/>
              <a:t>Affects critical data or functionality in major feature, with a difficult workaround (e.g., user is able to complete a critical task with some difficulty, using a workaround that is not obvious and/or is hard to use). For data loss or corruption, problem is difficult to detect or correct by customer.</a:t>
            </a:r>
            <a:endParaRPr lang="en-US" sz="1400" dirty="0"/>
          </a:p>
        </p:txBody>
      </p:sp>
      <p:sp>
        <p:nvSpPr>
          <p:cNvPr id="7" name="Rectangle 6"/>
          <p:cNvSpPr/>
          <p:nvPr/>
        </p:nvSpPr>
        <p:spPr>
          <a:xfrm>
            <a:off x="1249680" y="2060848"/>
            <a:ext cx="7642800" cy="1169551"/>
          </a:xfrm>
          <a:prstGeom prst="rect">
            <a:avLst/>
          </a:prstGeom>
        </p:spPr>
        <p:txBody>
          <a:bodyPr wrap="square">
            <a:spAutoFit/>
          </a:bodyPr>
          <a:lstStyle/>
          <a:p>
            <a:r>
              <a:rPr lang="en-US" sz="1400" dirty="0" smtClean="0"/>
              <a:t>Release Blocker. </a:t>
            </a:r>
            <a:r>
              <a:rPr lang="en-US" sz="1400" dirty="0" smtClean="0"/>
              <a:t>A critical </a:t>
            </a:r>
            <a:r>
              <a:rPr lang="en-US" sz="1400" dirty="0" smtClean="0"/>
              <a:t>defect which </a:t>
            </a:r>
            <a:r>
              <a:rPr lang="en-US" sz="1400" dirty="0" smtClean="0"/>
              <a:t>has been found </a:t>
            </a:r>
            <a:r>
              <a:rPr lang="en-US" sz="1400" dirty="0" smtClean="0"/>
              <a:t>by </a:t>
            </a:r>
            <a:r>
              <a:rPr lang="en-US" sz="1400" dirty="0" smtClean="0"/>
              <a:t>QA team or someone else. Affects critical data or functionality in major feature that severely affects users, with no workaround (e.g., user unable to complete a critical task necessary to perform his/her job). Application or major section freezes, crashes, or fails to start. All open Release Blocker </a:t>
            </a:r>
            <a:r>
              <a:rPr lang="en-US" sz="1400" dirty="0" smtClean="0"/>
              <a:t>defects should </a:t>
            </a:r>
            <a:r>
              <a:rPr lang="en-US" sz="1400" dirty="0" smtClean="0"/>
              <a:t>be fixed in the next product release, unless a Product Manager approves an exception.</a:t>
            </a:r>
            <a:r>
              <a:rPr lang="en-US" sz="1400" dirty="0" smtClean="0"/>
              <a:t> </a:t>
            </a:r>
            <a:endParaRPr lang="en-US" sz="1400" dirty="0"/>
          </a:p>
        </p:txBody>
      </p:sp>
      <p:sp>
        <p:nvSpPr>
          <p:cNvPr id="13" name="Flowchart: Connector 12"/>
          <p:cNvSpPr/>
          <p:nvPr/>
        </p:nvSpPr>
        <p:spPr>
          <a:xfrm>
            <a:off x="944741" y="1682165"/>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34787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0259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solidFill>
                <a:schemeClr val="tx1"/>
              </a:solidFill>
            </a:endParaRPr>
          </a:p>
        </p:txBody>
      </p:sp>
      <p:sp>
        <p:nvSpPr>
          <p:cNvPr id="19" name="Rectangle 18"/>
          <p:cNvSpPr/>
          <p:nvPr/>
        </p:nvSpPr>
        <p:spPr>
          <a:xfrm>
            <a:off x="1259632" y="4653136"/>
            <a:ext cx="7237040" cy="738664"/>
          </a:xfrm>
          <a:prstGeom prst="rect">
            <a:avLst/>
          </a:prstGeom>
        </p:spPr>
        <p:txBody>
          <a:bodyPr wrap="square">
            <a:spAutoFit/>
          </a:bodyPr>
          <a:lstStyle/>
          <a:p>
            <a:r>
              <a:rPr lang="en-US" sz="1400" dirty="0" smtClean="0"/>
              <a:t>Minor. </a:t>
            </a:r>
            <a:r>
              <a:rPr lang="en-US" sz="1400" dirty="0" smtClean="0"/>
              <a:t>“Minor” value is used for problems which do not affect the functioning of the program. The </a:t>
            </a:r>
            <a:r>
              <a:rPr lang="en-US" sz="1400" dirty="0" smtClean="0"/>
              <a:t>defect affects </a:t>
            </a:r>
            <a:r>
              <a:rPr lang="en-US" sz="1400" dirty="0" smtClean="0"/>
              <a:t>secondary feature or peripheral data. The defect does not cause a failure and the desired processing results are easily obtained by working around the defect.</a:t>
            </a:r>
            <a:endParaRPr lang="en-US" sz="1400" dirty="0"/>
          </a:p>
        </p:txBody>
      </p:sp>
      <p:sp>
        <p:nvSpPr>
          <p:cNvPr id="20" name="Flowchart: Connector 19"/>
          <p:cNvSpPr/>
          <p:nvPr/>
        </p:nvSpPr>
        <p:spPr>
          <a:xfrm>
            <a:off x="944740" y="478803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3"/>
          <p:cNvSpPr/>
          <p:nvPr/>
        </p:nvSpPr>
        <p:spPr>
          <a:xfrm>
            <a:off x="1249680" y="5373216"/>
            <a:ext cx="6490672" cy="523220"/>
          </a:xfrm>
          <a:prstGeom prst="rect">
            <a:avLst/>
          </a:prstGeom>
        </p:spPr>
        <p:txBody>
          <a:bodyPr wrap="square">
            <a:spAutoFit/>
          </a:bodyPr>
          <a:lstStyle/>
          <a:p>
            <a:r>
              <a:rPr lang="en-US" sz="1400" dirty="0" smtClean="0"/>
              <a:t>Trivial. </a:t>
            </a:r>
            <a:r>
              <a:rPr lang="en-US" sz="1400" dirty="0" smtClean="0"/>
              <a:t>“Trivial” value is used to report typos, aesthetic, misspellings and other very small problems.</a:t>
            </a:r>
            <a:endParaRPr lang="en-US" sz="1400" dirty="0"/>
          </a:p>
        </p:txBody>
      </p:sp>
      <p:sp>
        <p:nvSpPr>
          <p:cNvPr id="23" name="Flowchart: Connector 12"/>
          <p:cNvSpPr/>
          <p:nvPr/>
        </p:nvSpPr>
        <p:spPr>
          <a:xfrm>
            <a:off x="944741" y="549858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2" name="Rectangle 3"/>
          <p:cNvSpPr/>
          <p:nvPr/>
        </p:nvSpPr>
        <p:spPr>
          <a:xfrm>
            <a:off x="827584" y="1196752"/>
            <a:ext cx="4176464" cy="369332"/>
          </a:xfrm>
          <a:prstGeom prst="rect">
            <a:avLst/>
          </a:prstGeom>
        </p:spPr>
        <p:txBody>
          <a:bodyPr wrap="square">
            <a:spAutoFit/>
          </a:bodyPr>
          <a:lstStyle/>
          <a:p>
            <a:r>
              <a:rPr lang="en-US" b="1" dirty="0" smtClean="0"/>
              <a:t>Priority field values:</a:t>
            </a:r>
            <a:endParaRPr lang="en-US" b="1"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13222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Different defect types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556792"/>
            <a:ext cx="7354768" cy="369332"/>
          </a:xfrm>
          <a:prstGeom prst="rect">
            <a:avLst/>
          </a:prstGeom>
        </p:spPr>
        <p:txBody>
          <a:bodyPr wrap="square">
            <a:spAutoFit/>
          </a:bodyPr>
          <a:lstStyle/>
          <a:p>
            <a:r>
              <a:rPr lang="en-US" dirty="0" smtClean="0"/>
              <a:t>Bug. </a:t>
            </a:r>
            <a:r>
              <a:rPr lang="en-US" dirty="0" smtClean="0"/>
              <a:t>A bug. Notice that cosmetic </a:t>
            </a:r>
            <a:r>
              <a:rPr lang="en-US" dirty="0" smtClean="0"/>
              <a:t>defects should </a:t>
            </a:r>
            <a:r>
              <a:rPr lang="en-US" dirty="0" smtClean="0"/>
              <a:t>also be registered as bugs</a:t>
            </a:r>
            <a:endParaRPr lang="en-US" dirty="0"/>
          </a:p>
        </p:txBody>
      </p:sp>
      <p:sp>
        <p:nvSpPr>
          <p:cNvPr id="5" name="Rectangle 4"/>
          <p:cNvSpPr/>
          <p:nvPr/>
        </p:nvSpPr>
        <p:spPr>
          <a:xfrm>
            <a:off x="1259632" y="3501008"/>
            <a:ext cx="7381056" cy="646331"/>
          </a:xfrm>
          <a:prstGeom prst="rect">
            <a:avLst/>
          </a:prstGeom>
        </p:spPr>
        <p:txBody>
          <a:bodyPr wrap="square">
            <a:spAutoFit/>
          </a:bodyPr>
          <a:lstStyle/>
          <a:p>
            <a:r>
              <a:rPr lang="en-US" dirty="0" smtClean="0"/>
              <a:t>Behavior Confirmation. </a:t>
            </a:r>
            <a:r>
              <a:rPr lang="en-US" dirty="0" smtClean="0"/>
              <a:t>A request to a developer to confirm the described behavior. The priority is medium, lower than “Info Request”.</a:t>
            </a:r>
            <a:endParaRPr lang="en-US" dirty="0"/>
          </a:p>
        </p:txBody>
      </p:sp>
      <p:sp>
        <p:nvSpPr>
          <p:cNvPr id="6" name="Rectangle 5"/>
          <p:cNvSpPr/>
          <p:nvPr/>
        </p:nvSpPr>
        <p:spPr>
          <a:xfrm>
            <a:off x="1259632" y="2780928"/>
            <a:ext cx="7560840" cy="646331"/>
          </a:xfrm>
          <a:prstGeom prst="rect">
            <a:avLst/>
          </a:prstGeom>
        </p:spPr>
        <p:txBody>
          <a:bodyPr wrap="square">
            <a:spAutoFit/>
          </a:bodyPr>
          <a:lstStyle/>
          <a:p>
            <a:r>
              <a:rPr lang="en-US" dirty="0" smtClean="0"/>
              <a:t>Wish. </a:t>
            </a:r>
            <a:r>
              <a:rPr lang="en-US" dirty="0" smtClean="0"/>
              <a:t>Wish for the product (ideas for new features, enhancements, etc.). The priority is minor, lower than the “New Feature”.</a:t>
            </a:r>
            <a:endParaRPr lang="en-US" dirty="0"/>
          </a:p>
        </p:txBody>
      </p:sp>
      <p:sp>
        <p:nvSpPr>
          <p:cNvPr id="7" name="Rectangle 6"/>
          <p:cNvSpPr/>
          <p:nvPr/>
        </p:nvSpPr>
        <p:spPr>
          <a:xfrm>
            <a:off x="1249680" y="2060848"/>
            <a:ext cx="7642800" cy="646331"/>
          </a:xfrm>
          <a:prstGeom prst="rect">
            <a:avLst/>
          </a:prstGeom>
        </p:spPr>
        <p:txBody>
          <a:bodyPr wrap="square">
            <a:spAutoFit/>
          </a:bodyPr>
          <a:lstStyle/>
          <a:p>
            <a:r>
              <a:rPr lang="en-US" dirty="0" smtClean="0"/>
              <a:t>New Feature. </a:t>
            </a:r>
            <a:r>
              <a:rPr lang="en-US" dirty="0" smtClean="0"/>
              <a:t>New feature request. The priority of a “New Feature” is high. New feature issues can be register by manager or developer.</a:t>
            </a:r>
            <a:endParaRPr lang="en-US" dirty="0"/>
          </a:p>
        </p:txBody>
      </p:sp>
      <p:sp>
        <p:nvSpPr>
          <p:cNvPr id="13" name="Flowchart: Connector 12"/>
          <p:cNvSpPr/>
          <p:nvPr/>
        </p:nvSpPr>
        <p:spPr>
          <a:xfrm>
            <a:off x="944741" y="1682165"/>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91582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5939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59632" y="4221088"/>
            <a:ext cx="7237040" cy="923330"/>
          </a:xfrm>
          <a:prstGeom prst="rect">
            <a:avLst/>
          </a:prstGeom>
        </p:spPr>
        <p:txBody>
          <a:bodyPr wrap="square">
            <a:spAutoFit/>
          </a:bodyPr>
          <a:lstStyle/>
          <a:p>
            <a:r>
              <a:rPr lang="en-US" dirty="0" smtClean="0"/>
              <a:t>Info Request. </a:t>
            </a:r>
            <a:r>
              <a:rPr lang="en-US" dirty="0" smtClean="0"/>
              <a:t>An urgent request for information to a developer. </a:t>
            </a:r>
            <a:r>
              <a:rPr lang="en-US" dirty="0" smtClean="0"/>
              <a:t>Defects of </a:t>
            </a:r>
            <a:r>
              <a:rPr lang="en-US" dirty="0" smtClean="0"/>
              <a:t>this type should be handled in an urgent </a:t>
            </a:r>
            <a:r>
              <a:rPr lang="en-US" dirty="0" smtClean="0"/>
              <a:t>way. Don’t need to initiate new release procedure to handle this defect type</a:t>
            </a:r>
            <a:endParaRPr lang="en-US" dirty="0" smtClean="0"/>
          </a:p>
        </p:txBody>
      </p:sp>
      <p:sp>
        <p:nvSpPr>
          <p:cNvPr id="20" name="Flowchart: Connector 19"/>
          <p:cNvSpPr/>
          <p:nvPr/>
        </p:nvSpPr>
        <p:spPr>
          <a:xfrm>
            <a:off x="944740" y="43559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2" name="Rectangle 3"/>
          <p:cNvSpPr/>
          <p:nvPr/>
        </p:nvSpPr>
        <p:spPr>
          <a:xfrm>
            <a:off x="827584" y="1196752"/>
            <a:ext cx="4176464" cy="369332"/>
          </a:xfrm>
          <a:prstGeom prst="rect">
            <a:avLst/>
          </a:prstGeom>
        </p:spPr>
        <p:txBody>
          <a:bodyPr wrap="square">
            <a:spAutoFit/>
          </a:bodyPr>
          <a:lstStyle/>
          <a:p>
            <a:r>
              <a:rPr lang="en-US" b="1" dirty="0" smtClean="0"/>
              <a:t>Type field values:</a:t>
            </a:r>
            <a:endParaRPr lang="en-US" b="1"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2678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Best practice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323528" y="1196752"/>
            <a:ext cx="7848872" cy="5016758"/>
          </a:xfrm>
          <a:prstGeom prst="rect">
            <a:avLst/>
          </a:prstGeom>
        </p:spPr>
        <p:txBody>
          <a:bodyPr wrap="square">
            <a:spAutoFit/>
          </a:bodyPr>
          <a:lstStyle/>
          <a:p>
            <a:pPr lvl="1">
              <a:buFont typeface="Wingdings" pitchFamily="2" charset="2"/>
              <a:buChar char="Ø"/>
            </a:pPr>
            <a:r>
              <a:rPr lang="en-US" sz="1600" dirty="0" smtClean="0"/>
              <a:t>Defect Subject </a:t>
            </a:r>
            <a:r>
              <a:rPr lang="en-US" sz="1600" dirty="0" smtClean="0"/>
              <a:t>must be informative and must correspond to </a:t>
            </a:r>
            <a:r>
              <a:rPr lang="en-US" sz="1600" dirty="0" smtClean="0"/>
              <a:t>defect description</a:t>
            </a:r>
            <a:r>
              <a:rPr lang="en-US" sz="1600" dirty="0" smtClean="0"/>
              <a:t>. </a:t>
            </a:r>
            <a:r>
              <a:rPr lang="en-US" sz="1600" dirty="0" smtClean="0"/>
              <a:t>Defect Subject </a:t>
            </a:r>
            <a:r>
              <a:rPr lang="en-US" sz="1600" dirty="0" smtClean="0"/>
              <a:t>should be brief and at the same time it must contain the following information: what is wrong, where </a:t>
            </a:r>
            <a:r>
              <a:rPr lang="en-US" sz="1600" dirty="0" smtClean="0"/>
              <a:t>a problem occurred </a:t>
            </a:r>
            <a:r>
              <a:rPr lang="en-US" sz="1600" dirty="0" smtClean="0"/>
              <a:t>(in what part of functionality) and under what circumstances.  </a:t>
            </a:r>
            <a:endParaRPr lang="en-US" sz="1600" dirty="0" smtClean="0"/>
          </a:p>
          <a:p>
            <a:pPr lvl="1">
              <a:buFont typeface="Wingdings" pitchFamily="2" charset="2"/>
              <a:buChar char="Ø"/>
            </a:pPr>
            <a:r>
              <a:rPr lang="en-US" sz="1600" dirty="0" smtClean="0"/>
              <a:t>Defect Subject </a:t>
            </a:r>
            <a:r>
              <a:rPr lang="en-US" sz="1600" dirty="0" smtClean="0"/>
              <a:t>must not contain any terms or specifications which are not covered in the description</a:t>
            </a:r>
            <a:r>
              <a:rPr lang="en-US" sz="1600" dirty="0" smtClean="0"/>
              <a:t>.</a:t>
            </a:r>
          </a:p>
          <a:p>
            <a:pPr lvl="1">
              <a:buFont typeface="Wingdings" pitchFamily="2" charset="2"/>
              <a:buChar char="Ø"/>
            </a:pPr>
            <a:r>
              <a:rPr lang="en-US" sz="1600" dirty="0" smtClean="0"/>
              <a:t>If a problem described in </a:t>
            </a:r>
            <a:r>
              <a:rPr lang="en-US" sz="1600" dirty="0" smtClean="0"/>
              <a:t>a defect is </a:t>
            </a:r>
            <a:r>
              <a:rPr lang="en-US" sz="1600" dirty="0" smtClean="0"/>
              <a:t>specific to some configuration, the </a:t>
            </a:r>
            <a:r>
              <a:rPr lang="en-US" sz="1600" dirty="0" smtClean="0"/>
              <a:t>defect subject </a:t>
            </a:r>
            <a:r>
              <a:rPr lang="en-US" sz="1600" dirty="0" smtClean="0"/>
              <a:t>must contain the configuration inserted in the square brackets</a:t>
            </a:r>
            <a:r>
              <a:rPr lang="en-US" sz="1600" dirty="0" smtClean="0"/>
              <a:t>.</a:t>
            </a:r>
          </a:p>
          <a:p>
            <a:pPr lvl="1">
              <a:buFont typeface="Wingdings" pitchFamily="2" charset="2"/>
              <a:buChar char="Ø"/>
            </a:pPr>
            <a:r>
              <a:rPr lang="en-US" sz="1600" dirty="0" smtClean="0"/>
              <a:t>Indicate keyword with name of functionality where </a:t>
            </a:r>
            <a:r>
              <a:rPr lang="en-US" sz="1600" dirty="0" smtClean="0"/>
              <a:t>a defect occurred.</a:t>
            </a:r>
          </a:p>
          <a:p>
            <a:pPr lvl="1">
              <a:buFont typeface="Wingdings" pitchFamily="2" charset="2"/>
              <a:buChar char="Ø"/>
            </a:pPr>
            <a:r>
              <a:rPr lang="en-US" sz="1600" dirty="0" smtClean="0"/>
              <a:t>Step-by-step scenarios should be provided whenever possible</a:t>
            </a:r>
            <a:r>
              <a:rPr lang="en-US" sz="1600" dirty="0" smtClean="0"/>
              <a:t>.</a:t>
            </a:r>
          </a:p>
          <a:p>
            <a:pPr lvl="1">
              <a:buFont typeface="Wingdings" pitchFamily="2" charset="2"/>
              <a:buChar char="Ø"/>
            </a:pPr>
            <a:r>
              <a:rPr lang="en-US" sz="1600" dirty="0" smtClean="0"/>
              <a:t>If </a:t>
            </a:r>
            <a:r>
              <a:rPr lang="en-US" sz="1600" dirty="0" smtClean="0"/>
              <a:t>a defect has </a:t>
            </a:r>
            <a:r>
              <a:rPr lang="en-US" sz="1600" dirty="0" smtClean="0"/>
              <a:t>no stable scenario, this must be said in the </a:t>
            </a:r>
            <a:r>
              <a:rPr lang="en-US" sz="1600" dirty="0" smtClean="0"/>
              <a:t>defect.</a:t>
            </a:r>
          </a:p>
          <a:p>
            <a:pPr lvl="1">
              <a:buFont typeface="Wingdings" pitchFamily="2" charset="2"/>
              <a:buChar char="Ø"/>
            </a:pPr>
            <a:r>
              <a:rPr lang="en-US" sz="1600" dirty="0" smtClean="0"/>
              <a:t>Superfluous steps should not be present in the scenario</a:t>
            </a:r>
            <a:r>
              <a:rPr lang="en-US" sz="1600" dirty="0" smtClean="0"/>
              <a:t>.</a:t>
            </a:r>
          </a:p>
          <a:p>
            <a:pPr lvl="1">
              <a:buFont typeface="Wingdings" pitchFamily="2" charset="2"/>
              <a:buChar char="Ø"/>
            </a:pPr>
            <a:r>
              <a:rPr lang="en-US" sz="1600" dirty="0" smtClean="0"/>
              <a:t>A defect should </a:t>
            </a:r>
            <a:r>
              <a:rPr lang="en-US" sz="1600" dirty="0" smtClean="0"/>
              <a:t>not describe more than one problem</a:t>
            </a:r>
            <a:r>
              <a:rPr lang="en-US" sz="1600" dirty="0" smtClean="0"/>
              <a:t>.</a:t>
            </a:r>
          </a:p>
          <a:p>
            <a:pPr lvl="1">
              <a:buFont typeface="Wingdings" pitchFamily="2" charset="2"/>
              <a:buChar char="Ø"/>
            </a:pPr>
            <a:r>
              <a:rPr lang="en-US" sz="1600" dirty="0" smtClean="0"/>
              <a:t>If errors or warnings appear on the screen (Java Script errors or unhandled exceptions</a:t>
            </a:r>
            <a:r>
              <a:rPr lang="en-US" sz="1600" dirty="0" smtClean="0"/>
              <a:t>), </a:t>
            </a:r>
            <a:r>
              <a:rPr lang="en-US" sz="1600" dirty="0" smtClean="0"/>
              <a:t>they must be attached to the </a:t>
            </a:r>
            <a:r>
              <a:rPr lang="en-US" sz="1600" dirty="0" smtClean="0"/>
              <a:t>defect.</a:t>
            </a:r>
          </a:p>
          <a:p>
            <a:pPr lvl="1">
              <a:buFont typeface="Wingdings" pitchFamily="2" charset="2"/>
              <a:buChar char="Ø"/>
            </a:pPr>
            <a:r>
              <a:rPr lang="en-US" sz="1600" dirty="0" smtClean="0"/>
              <a:t>Defect attachments </a:t>
            </a:r>
            <a:r>
              <a:rPr lang="en-US" sz="1600" dirty="0" smtClean="0"/>
              <a:t>must correspond to the description.</a:t>
            </a:r>
            <a:endParaRPr lang="en-US" sz="1600" dirty="0" smtClean="0"/>
          </a:p>
          <a:p>
            <a:pPr lvl="1">
              <a:buFont typeface="Wingdings" pitchFamily="2" charset="2"/>
              <a:buChar char="Ø"/>
            </a:pPr>
            <a:r>
              <a:rPr lang="en-US" sz="1600" dirty="0" smtClean="0"/>
              <a:t>Attachment name must correspond to the data it represents</a:t>
            </a:r>
            <a:r>
              <a:rPr lang="en-US" sz="1600" dirty="0" smtClean="0"/>
              <a:t>.</a:t>
            </a:r>
          </a:p>
          <a:p>
            <a:pPr lvl="1">
              <a:buFont typeface="Wingdings" pitchFamily="2" charset="2"/>
              <a:buChar char="Ø"/>
            </a:pPr>
            <a:r>
              <a:rPr lang="en-US" sz="1600" dirty="0" smtClean="0"/>
              <a:t>If </a:t>
            </a:r>
            <a:r>
              <a:rPr lang="en-US" sz="1600" dirty="0" smtClean="0"/>
              <a:t>a defect contains </a:t>
            </a:r>
            <a:r>
              <a:rPr lang="en-US" sz="1600" dirty="0" smtClean="0"/>
              <a:t>the description of some UI problem, screenshots (or video) must be attached</a:t>
            </a:r>
            <a:r>
              <a:rPr lang="en-US" sz="1600" dirty="0" smtClean="0"/>
              <a:t>.</a:t>
            </a:r>
          </a:p>
          <a:p>
            <a:pPr lvl="1">
              <a:buFont typeface="Wingdings" pitchFamily="2" charset="2"/>
              <a:buChar char="Ø"/>
            </a:pPr>
            <a:r>
              <a:rPr lang="en-US" sz="1600" dirty="0" smtClean="0"/>
              <a:t>Any shortening cannot be used in the </a:t>
            </a:r>
            <a:r>
              <a:rPr lang="en-US" sz="1600" dirty="0" smtClean="0"/>
              <a:t>defect.</a:t>
            </a:r>
            <a:endParaRPr lang="ru-RU" sz="1600"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923330"/>
          </a:xfrm>
          <a:prstGeom prst="rect">
            <a:avLst/>
          </a:prstGeom>
        </p:spPr>
        <p:txBody>
          <a:bodyPr wrap="square">
            <a:spAutoFit/>
          </a:bodyPr>
          <a:lstStyle/>
          <a:p>
            <a:r>
              <a:rPr lang="en-US" b="1" dirty="0" smtClean="0"/>
              <a:t>Create test </a:t>
            </a:r>
            <a:r>
              <a:rPr lang="en-US" b="1" dirty="0" smtClean="0"/>
              <a:t>cases for promiscuous </a:t>
            </a:r>
            <a:r>
              <a:rPr lang="en-US" b="1" dirty="0" smtClean="0"/>
              <a:t>mode</a:t>
            </a:r>
            <a:r>
              <a:rPr lang="ru-RU" b="1" dirty="0" smtClean="0"/>
              <a:t> </a:t>
            </a:r>
            <a:r>
              <a:rPr lang="en-US" b="1" dirty="0" smtClean="0"/>
              <a:t>in the </a:t>
            </a:r>
            <a:r>
              <a:rPr lang="en-US" b="1" dirty="0" err="1" smtClean="0"/>
              <a:t>ListBoxer</a:t>
            </a:r>
            <a:r>
              <a:rPr lang="en-US" b="1" dirty="0" smtClean="0"/>
              <a:t>. Add them to the </a:t>
            </a:r>
            <a:r>
              <a:rPr lang="en-US" b="1" dirty="0" err="1" smtClean="0"/>
              <a:t>TestLodge</a:t>
            </a:r>
            <a:r>
              <a:rPr lang="en-US" b="1" dirty="0" smtClean="0"/>
              <a:t>. Pass the test cases and register all found defects in the </a:t>
            </a:r>
            <a:r>
              <a:rPr lang="en-US" b="1" dirty="0" err="1" smtClean="0"/>
              <a:t>Debugle</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dirty="0" smtClean="0"/>
              <a:t> </a:t>
            </a:r>
            <a:r>
              <a:rPr lang="en-US" b="1" i="1" dirty="0" smtClean="0"/>
              <a:t>test case, test suite, test case management system, bug tracking system, priority, severity</a:t>
            </a:r>
            <a:endParaRPr lang="en-US" b="1" i="1" dirty="0"/>
          </a:p>
        </p:txBody>
      </p:sp>
      <p:sp>
        <p:nvSpPr>
          <p:cNvPr id="7"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477875"/>
          </a:xfrm>
          <a:prstGeom prst="rect">
            <a:avLst/>
          </a:prstGeom>
        </p:spPr>
        <p:txBody>
          <a:bodyPr wrap="square">
            <a:spAutoFit/>
          </a:bodyPr>
          <a:lstStyle/>
          <a:p>
            <a:pPr>
              <a:buFont typeface="Wingdings" pitchFamily="2" charset="2"/>
              <a:buChar char="ü"/>
            </a:pPr>
            <a:r>
              <a:rPr lang="en-US" sz="2000" i="1" dirty="0" smtClean="0"/>
              <a:t>What </a:t>
            </a:r>
            <a:r>
              <a:rPr lang="en-US" sz="2000" i="1" dirty="0" smtClean="0"/>
              <a:t>is the difference between sanity and smoke testing?</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is the difference between </a:t>
            </a:r>
            <a:r>
              <a:rPr lang="en-US" sz="2000" i="1" dirty="0" smtClean="0"/>
              <a:t>performance and load testing?</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Does 100% code coverage guarant</a:t>
            </a:r>
            <a:r>
              <a:rPr lang="en-US" sz="2000" i="1" dirty="0" smtClean="0"/>
              <a:t>ee 0 defects in software? </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What is the best way to re-test defect that has been fixed by developer?</a:t>
            </a:r>
            <a:endParaRPr lang="en-US" sz="2000" i="1" dirty="0" smtClean="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807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Case Management and Bug Tracking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5282128" y="1700808"/>
            <a:ext cx="3106296" cy="1200329"/>
          </a:xfrm>
          <a:prstGeom prst="rect">
            <a:avLst/>
          </a:prstGeom>
        </p:spPr>
        <p:txBody>
          <a:bodyPr wrap="square">
            <a:spAutoFit/>
          </a:bodyPr>
          <a:lstStyle/>
          <a:p>
            <a:r>
              <a:rPr lang="en-US" dirty="0" smtClean="0"/>
              <a:t>Bug tracking + </a:t>
            </a:r>
          </a:p>
          <a:p>
            <a:r>
              <a:rPr lang="en-US" dirty="0" smtClean="0"/>
              <a:t>Tool (</a:t>
            </a:r>
            <a:r>
              <a:rPr lang="en-US" dirty="0" err="1" smtClean="0"/>
              <a:t>Debugle</a:t>
            </a:r>
            <a:r>
              <a:rPr lang="en-US" dirty="0" smtClean="0"/>
              <a:t>)</a:t>
            </a:r>
            <a:endParaRPr lang="en-US" dirty="0" smtClean="0"/>
          </a:p>
          <a:p>
            <a:endParaRPr lang="en-US" dirty="0" smtClean="0"/>
          </a:p>
          <a:p>
            <a:endParaRPr lang="en-US" dirty="0"/>
          </a:p>
        </p:txBody>
      </p:sp>
      <p:sp>
        <p:nvSpPr>
          <p:cNvPr id="7" name="Rectangle 6"/>
          <p:cNvSpPr/>
          <p:nvPr/>
        </p:nvSpPr>
        <p:spPr>
          <a:xfrm>
            <a:off x="1259632" y="1712098"/>
            <a:ext cx="2487989" cy="646331"/>
          </a:xfrm>
          <a:prstGeom prst="rect">
            <a:avLst/>
          </a:prstGeom>
        </p:spPr>
        <p:txBody>
          <a:bodyPr wrap="none">
            <a:spAutoFit/>
          </a:bodyPr>
          <a:lstStyle/>
          <a:p>
            <a:r>
              <a:rPr lang="en-US" dirty="0" smtClean="0"/>
              <a:t>Test case management +</a:t>
            </a:r>
          </a:p>
          <a:p>
            <a:r>
              <a:rPr lang="en-US" dirty="0" smtClean="0"/>
              <a:t>Tool (</a:t>
            </a:r>
            <a:r>
              <a:rPr lang="en-US" dirty="0" err="1" smtClean="0"/>
              <a:t>TestLodge</a:t>
            </a:r>
            <a:r>
              <a:rPr lang="en-US" dirty="0" smtClean="0"/>
              <a:t>)</a:t>
            </a:r>
            <a:endParaRPr lang="en-US" dirty="0"/>
          </a:p>
        </p:txBody>
      </p:sp>
      <p:sp>
        <p:nvSpPr>
          <p:cNvPr id="13" name="Flowchart: Connector 12"/>
          <p:cNvSpPr/>
          <p:nvPr/>
        </p:nvSpPr>
        <p:spPr>
          <a:xfrm>
            <a:off x="4977189" y="182618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71600" y="18469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pic>
        <p:nvPicPr>
          <p:cNvPr id="9" name="Рисунок 8" descr="tc.png"/>
          <p:cNvPicPr>
            <a:picLocks noChangeAspect="1"/>
          </p:cNvPicPr>
          <p:nvPr/>
        </p:nvPicPr>
        <p:blipFill>
          <a:blip r:embed="rId2" cstate="print"/>
          <a:stretch>
            <a:fillRect/>
          </a:stretch>
        </p:blipFill>
        <p:spPr>
          <a:xfrm>
            <a:off x="683568" y="2636912"/>
            <a:ext cx="3384376" cy="2052535"/>
          </a:xfrm>
          <a:prstGeom prst="rect">
            <a:avLst/>
          </a:prstGeom>
        </p:spPr>
      </p:pic>
      <p:pic>
        <p:nvPicPr>
          <p:cNvPr id="10" name="Рисунок 9" descr="bt.png"/>
          <p:cNvPicPr>
            <a:picLocks noChangeAspect="1"/>
          </p:cNvPicPr>
          <p:nvPr/>
        </p:nvPicPr>
        <p:blipFill>
          <a:blip r:embed="rId3" cstate="print"/>
          <a:stretch>
            <a:fillRect/>
          </a:stretch>
        </p:blipFill>
        <p:spPr>
          <a:xfrm>
            <a:off x="4860032" y="2636912"/>
            <a:ext cx="3669629" cy="2049819"/>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46107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 case?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994728" cy="1200329"/>
          </a:xfrm>
          <a:prstGeom prst="rect">
            <a:avLst/>
          </a:prstGeom>
        </p:spPr>
        <p:txBody>
          <a:bodyPr wrap="square">
            <a:spAutoFit/>
          </a:bodyPr>
          <a:lstStyle/>
          <a:p>
            <a:r>
              <a:rPr lang="en-US" dirty="0" smtClean="0"/>
              <a:t>A </a:t>
            </a:r>
            <a:r>
              <a:rPr lang="en-US" dirty="0" smtClean="0"/>
              <a:t>set of input values, execution preconditions, expected results and execution </a:t>
            </a:r>
            <a:r>
              <a:rPr lang="en-US" dirty="0" smtClean="0"/>
              <a:t>post conditions</a:t>
            </a:r>
            <a:r>
              <a:rPr lang="en-US" dirty="0" smtClean="0"/>
              <a:t>, developed for a particular objective or test condition, such as to exercise a particular program path or to verify compliance with a specific requirement</a:t>
            </a:r>
            <a:r>
              <a:rPr lang="en-US" dirty="0" smtClean="0"/>
              <a:t>.</a:t>
            </a:r>
            <a:r>
              <a:rPr lang="ru-RU" dirty="0" smtClean="0"/>
              <a:t> </a:t>
            </a:r>
            <a:r>
              <a:rPr lang="en-US" dirty="0" smtClean="0"/>
              <a:t>[IEEE610]</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2" name="Rectangle 3"/>
          <p:cNvSpPr/>
          <p:nvPr/>
        </p:nvSpPr>
        <p:spPr>
          <a:xfrm>
            <a:off x="1249680" y="2660719"/>
            <a:ext cx="6994728" cy="2862322"/>
          </a:xfrm>
          <a:prstGeom prst="rect">
            <a:avLst/>
          </a:prstGeom>
        </p:spPr>
        <p:txBody>
          <a:bodyPr wrap="square">
            <a:spAutoFit/>
          </a:bodyPr>
          <a:lstStyle/>
          <a:p>
            <a:r>
              <a:rPr lang="en-US" dirty="0" smtClean="0"/>
              <a:t>A </a:t>
            </a:r>
            <a:r>
              <a:rPr lang="en-US" dirty="0" smtClean="0"/>
              <a:t>set of conditions under which a tester will determine whether an </a:t>
            </a:r>
            <a:r>
              <a:rPr lang="en-US" dirty="0" smtClean="0">
                <a:hlinkClick r:id="rId3" tooltip="Software application"/>
              </a:rPr>
              <a:t>application</a:t>
            </a:r>
            <a:r>
              <a:rPr lang="en-US" dirty="0" smtClean="0"/>
              <a:t>, </a:t>
            </a:r>
            <a:r>
              <a:rPr lang="en-US" dirty="0" smtClean="0">
                <a:hlinkClick r:id="rId4" tooltip="Software system"/>
              </a:rPr>
              <a:t>software system</a:t>
            </a:r>
            <a:r>
              <a:rPr lang="en-US" dirty="0" smtClean="0"/>
              <a:t> or one of its features is working as it was originally established for it to do. The mechanism for determining whether a software program or system has passed or failed such a test is known as a </a:t>
            </a:r>
            <a:r>
              <a:rPr lang="en-US" dirty="0" smtClean="0">
                <a:hlinkClick r:id="rId5" tooltip="Oracle (software testing)"/>
              </a:rPr>
              <a:t>test oracle</a:t>
            </a:r>
            <a:r>
              <a:rPr lang="en-US" dirty="0" smtClean="0"/>
              <a:t>. In some settings, an oracle could be a </a:t>
            </a:r>
            <a:r>
              <a:rPr lang="en-US" dirty="0" smtClean="0">
                <a:hlinkClick r:id="rId6" tooltip="Requirement"/>
              </a:rPr>
              <a:t>requirement</a:t>
            </a:r>
            <a:r>
              <a:rPr lang="en-US" dirty="0" smtClean="0"/>
              <a:t> or </a:t>
            </a:r>
            <a:r>
              <a:rPr lang="en-US" dirty="0" smtClean="0">
                <a:hlinkClick r:id="rId7" tooltip="Use case"/>
              </a:rPr>
              <a:t>use case</a:t>
            </a:r>
            <a:r>
              <a:rPr lang="en-US" dirty="0" smtClean="0"/>
              <a:t>, while in others it could be a </a:t>
            </a:r>
            <a:r>
              <a:rPr lang="en-US" dirty="0" smtClean="0">
                <a:hlinkClick r:id="rId8" tooltip="Heuristic"/>
              </a:rPr>
              <a:t>heuristic</a:t>
            </a:r>
            <a:r>
              <a:rPr lang="en-US" dirty="0" smtClean="0"/>
              <a:t>. It may take many test cases to determine that a software program or system is considered sufficiently scrutinized to be released. </a:t>
            </a:r>
            <a:r>
              <a:rPr lang="en-US" dirty="0" smtClean="0"/>
              <a:t>Test cases are often referred to as </a:t>
            </a:r>
            <a:r>
              <a:rPr lang="en-US" dirty="0" smtClean="0">
                <a:hlinkClick r:id="rId9" tooltip="Test script"/>
              </a:rPr>
              <a:t>test scripts</a:t>
            </a:r>
            <a:r>
              <a:rPr lang="en-US" dirty="0" smtClean="0"/>
              <a:t>, particularly when written - when they are usually collected into </a:t>
            </a:r>
            <a:r>
              <a:rPr lang="en-US" dirty="0" smtClean="0">
                <a:hlinkClick r:id="rId10" tooltip="Test suite"/>
              </a:rPr>
              <a:t>test suites</a:t>
            </a:r>
            <a:r>
              <a:rPr lang="en-US" dirty="0" smtClean="0"/>
              <a:t>.</a:t>
            </a:r>
            <a:r>
              <a:rPr lang="ru-RU" dirty="0" smtClean="0"/>
              <a:t> </a:t>
            </a:r>
            <a:r>
              <a:rPr lang="en-US" dirty="0" smtClean="0"/>
              <a:t>[</a:t>
            </a:r>
            <a:r>
              <a:rPr lang="en-US" dirty="0" err="1" smtClean="0"/>
              <a:t>wikipedia</a:t>
            </a:r>
            <a:r>
              <a:rPr lang="en-US" dirty="0" smtClean="0"/>
              <a:t>]</a:t>
            </a:r>
            <a:endParaRPr lang="en-US" dirty="0"/>
          </a:p>
        </p:txBody>
      </p:sp>
      <p:sp>
        <p:nvSpPr>
          <p:cNvPr id="23" name="Flowchart: Connector 12"/>
          <p:cNvSpPr/>
          <p:nvPr/>
        </p:nvSpPr>
        <p:spPr>
          <a:xfrm>
            <a:off x="944741" y="27860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15047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case format</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1450112" cy="369332"/>
          </a:xfrm>
          <a:prstGeom prst="rect">
            <a:avLst/>
          </a:prstGeom>
        </p:spPr>
        <p:txBody>
          <a:bodyPr wrap="square">
            <a:spAutoFit/>
          </a:bodyPr>
          <a:lstStyle/>
          <a:p>
            <a:r>
              <a:rPr lang="en-US" dirty="0" smtClean="0"/>
              <a:t>Title</a:t>
            </a:r>
            <a:endParaRPr lang="en-US" dirty="0"/>
          </a:p>
        </p:txBody>
      </p:sp>
      <p:sp>
        <p:nvSpPr>
          <p:cNvPr id="5" name="Rectangle 4"/>
          <p:cNvSpPr/>
          <p:nvPr/>
        </p:nvSpPr>
        <p:spPr>
          <a:xfrm>
            <a:off x="1295400" y="2391534"/>
            <a:ext cx="1908448" cy="369332"/>
          </a:xfrm>
          <a:prstGeom prst="rect">
            <a:avLst/>
          </a:prstGeom>
        </p:spPr>
        <p:txBody>
          <a:bodyPr wrap="square">
            <a:spAutoFit/>
          </a:bodyPr>
          <a:lstStyle/>
          <a:p>
            <a:r>
              <a:rPr lang="en-US" dirty="0" smtClean="0"/>
              <a:t>Steps</a:t>
            </a:r>
            <a:endParaRPr lang="en-US" dirty="0"/>
          </a:p>
        </p:txBody>
      </p:sp>
      <p:sp>
        <p:nvSpPr>
          <p:cNvPr id="6" name="Rectangle 5"/>
          <p:cNvSpPr/>
          <p:nvPr/>
        </p:nvSpPr>
        <p:spPr>
          <a:xfrm>
            <a:off x="1259632" y="2069966"/>
            <a:ext cx="1908448" cy="369332"/>
          </a:xfrm>
          <a:prstGeom prst="rect">
            <a:avLst/>
          </a:prstGeom>
        </p:spPr>
        <p:txBody>
          <a:bodyPr wrap="square">
            <a:spAutoFit/>
          </a:bodyPr>
          <a:lstStyle/>
          <a:p>
            <a:r>
              <a:rPr lang="en-US" dirty="0" smtClean="0"/>
              <a:t>Pre Conditions</a:t>
            </a:r>
            <a:endParaRPr lang="en-US" dirty="0"/>
          </a:p>
        </p:txBody>
      </p:sp>
      <p:sp>
        <p:nvSpPr>
          <p:cNvPr id="7" name="Rectangle 6"/>
          <p:cNvSpPr/>
          <p:nvPr/>
        </p:nvSpPr>
        <p:spPr>
          <a:xfrm>
            <a:off x="1249680" y="1700808"/>
            <a:ext cx="590226" cy="369332"/>
          </a:xfrm>
          <a:prstGeom prst="rect">
            <a:avLst/>
          </a:prstGeom>
        </p:spPr>
        <p:txBody>
          <a:bodyPr wrap="none">
            <a:spAutoFit/>
          </a:bodyPr>
          <a:lstStyle/>
          <a:p>
            <a:r>
              <a:rPr lang="en-US" dirty="0" smtClean="0"/>
              <a:t>Idea</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18357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2048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252643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771636"/>
            <a:ext cx="1836440" cy="369332"/>
          </a:xfrm>
          <a:prstGeom prst="rect">
            <a:avLst/>
          </a:prstGeom>
        </p:spPr>
        <p:txBody>
          <a:bodyPr wrap="square">
            <a:spAutoFit/>
          </a:bodyPr>
          <a:lstStyle/>
          <a:p>
            <a:r>
              <a:rPr lang="en-US" dirty="0" smtClean="0"/>
              <a:t>Expected Results</a:t>
            </a:r>
            <a:endParaRPr lang="en-US" dirty="0"/>
          </a:p>
        </p:txBody>
      </p:sp>
      <p:sp>
        <p:nvSpPr>
          <p:cNvPr id="20" name="Flowchart: Connector 19"/>
          <p:cNvSpPr/>
          <p:nvPr/>
        </p:nvSpPr>
        <p:spPr>
          <a:xfrm>
            <a:off x="944740" y="290653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3"/>
          <p:cNvSpPr/>
          <p:nvPr/>
        </p:nvSpPr>
        <p:spPr>
          <a:xfrm>
            <a:off x="1249680" y="3140968"/>
            <a:ext cx="2386216" cy="369332"/>
          </a:xfrm>
          <a:prstGeom prst="rect">
            <a:avLst/>
          </a:prstGeom>
        </p:spPr>
        <p:txBody>
          <a:bodyPr wrap="square">
            <a:spAutoFit/>
          </a:bodyPr>
          <a:lstStyle/>
          <a:p>
            <a:r>
              <a:rPr lang="en-US" dirty="0" smtClean="0"/>
              <a:t>Passed/Failed/Blocked</a:t>
            </a:r>
            <a:endParaRPr lang="en-US" dirty="0"/>
          </a:p>
        </p:txBody>
      </p:sp>
      <p:sp>
        <p:nvSpPr>
          <p:cNvPr id="18" name="Rectangle 4"/>
          <p:cNvSpPr/>
          <p:nvPr/>
        </p:nvSpPr>
        <p:spPr>
          <a:xfrm>
            <a:off x="1295400" y="4169832"/>
            <a:ext cx="1908448" cy="369332"/>
          </a:xfrm>
          <a:prstGeom prst="rect">
            <a:avLst/>
          </a:prstGeom>
        </p:spPr>
        <p:txBody>
          <a:bodyPr wrap="square">
            <a:spAutoFit/>
          </a:bodyPr>
          <a:lstStyle/>
          <a:p>
            <a:r>
              <a:rPr lang="en-US" dirty="0" smtClean="0"/>
              <a:t>Assigned To</a:t>
            </a:r>
            <a:endParaRPr lang="en-US" dirty="0"/>
          </a:p>
        </p:txBody>
      </p:sp>
      <p:sp>
        <p:nvSpPr>
          <p:cNvPr id="21" name="Rectangle 5"/>
          <p:cNvSpPr/>
          <p:nvPr/>
        </p:nvSpPr>
        <p:spPr>
          <a:xfrm>
            <a:off x="1259632" y="3848264"/>
            <a:ext cx="1908448" cy="369332"/>
          </a:xfrm>
          <a:prstGeom prst="rect">
            <a:avLst/>
          </a:prstGeom>
        </p:spPr>
        <p:txBody>
          <a:bodyPr wrap="square">
            <a:spAutoFit/>
          </a:bodyPr>
          <a:lstStyle/>
          <a:p>
            <a:r>
              <a:rPr lang="en-US" dirty="0" smtClean="0"/>
              <a:t>Post Conditions</a:t>
            </a:r>
            <a:endParaRPr lang="en-US" dirty="0"/>
          </a:p>
        </p:txBody>
      </p:sp>
      <p:sp>
        <p:nvSpPr>
          <p:cNvPr id="22" name="Rectangle 6"/>
          <p:cNvSpPr/>
          <p:nvPr/>
        </p:nvSpPr>
        <p:spPr>
          <a:xfrm>
            <a:off x="1249680" y="3479106"/>
            <a:ext cx="1498295" cy="369332"/>
          </a:xfrm>
          <a:prstGeom prst="rect">
            <a:avLst/>
          </a:prstGeom>
        </p:spPr>
        <p:txBody>
          <a:bodyPr wrap="none">
            <a:spAutoFit/>
          </a:bodyPr>
          <a:lstStyle/>
          <a:p>
            <a:r>
              <a:rPr lang="en-US" dirty="0" smtClean="0"/>
              <a:t>Actual Results</a:t>
            </a:r>
            <a:endParaRPr lang="en-US" dirty="0"/>
          </a:p>
        </p:txBody>
      </p:sp>
      <p:sp>
        <p:nvSpPr>
          <p:cNvPr id="23" name="Flowchart: Connector 12"/>
          <p:cNvSpPr/>
          <p:nvPr/>
        </p:nvSpPr>
        <p:spPr>
          <a:xfrm>
            <a:off x="944741" y="326634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4" name="Flowchart: Connector 13"/>
          <p:cNvSpPr/>
          <p:nvPr/>
        </p:nvSpPr>
        <p:spPr>
          <a:xfrm>
            <a:off x="931779" y="36140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Flowchart: Connector 14"/>
          <p:cNvSpPr/>
          <p:nvPr/>
        </p:nvSpPr>
        <p:spPr>
          <a:xfrm>
            <a:off x="945626" y="398316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6" name="Flowchart: Connector 15"/>
          <p:cNvSpPr/>
          <p:nvPr/>
        </p:nvSpPr>
        <p:spPr>
          <a:xfrm>
            <a:off x="944742" y="430473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18"/>
          <p:cNvSpPr/>
          <p:nvPr/>
        </p:nvSpPr>
        <p:spPr>
          <a:xfrm>
            <a:off x="1295400" y="4549934"/>
            <a:ext cx="1836440" cy="369332"/>
          </a:xfrm>
          <a:prstGeom prst="rect">
            <a:avLst/>
          </a:prstGeom>
        </p:spPr>
        <p:txBody>
          <a:bodyPr wrap="square">
            <a:spAutoFit/>
          </a:bodyPr>
          <a:lstStyle/>
          <a:p>
            <a:r>
              <a:rPr lang="en-US" dirty="0" smtClean="0"/>
              <a:t>Created By</a:t>
            </a:r>
            <a:endParaRPr lang="en-US" dirty="0"/>
          </a:p>
        </p:txBody>
      </p:sp>
      <p:sp>
        <p:nvSpPr>
          <p:cNvPr id="28" name="Flowchart: Connector 19"/>
          <p:cNvSpPr/>
          <p:nvPr/>
        </p:nvSpPr>
        <p:spPr>
          <a:xfrm>
            <a:off x="944740" y="468483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9" name="Rectangle 3"/>
          <p:cNvSpPr/>
          <p:nvPr/>
        </p:nvSpPr>
        <p:spPr>
          <a:xfrm>
            <a:off x="4706064" y="1340768"/>
            <a:ext cx="1450112" cy="369332"/>
          </a:xfrm>
          <a:prstGeom prst="rect">
            <a:avLst/>
          </a:prstGeom>
        </p:spPr>
        <p:txBody>
          <a:bodyPr wrap="square">
            <a:spAutoFit/>
          </a:bodyPr>
          <a:lstStyle/>
          <a:p>
            <a:r>
              <a:rPr lang="en-US" dirty="0" smtClean="0"/>
              <a:t>Updated By</a:t>
            </a:r>
            <a:endParaRPr lang="en-US" dirty="0"/>
          </a:p>
        </p:txBody>
      </p:sp>
      <p:sp>
        <p:nvSpPr>
          <p:cNvPr id="30" name="Rectangle 4"/>
          <p:cNvSpPr/>
          <p:nvPr/>
        </p:nvSpPr>
        <p:spPr>
          <a:xfrm>
            <a:off x="4751784" y="2369632"/>
            <a:ext cx="1908448" cy="369332"/>
          </a:xfrm>
          <a:prstGeom prst="rect">
            <a:avLst/>
          </a:prstGeom>
        </p:spPr>
        <p:txBody>
          <a:bodyPr wrap="square">
            <a:spAutoFit/>
          </a:bodyPr>
          <a:lstStyle/>
          <a:p>
            <a:r>
              <a:rPr lang="en-US" dirty="0" smtClean="0"/>
              <a:t>Version Number</a:t>
            </a:r>
            <a:endParaRPr lang="en-US" dirty="0"/>
          </a:p>
        </p:txBody>
      </p:sp>
      <p:sp>
        <p:nvSpPr>
          <p:cNvPr id="31" name="Rectangle 5"/>
          <p:cNvSpPr/>
          <p:nvPr/>
        </p:nvSpPr>
        <p:spPr>
          <a:xfrm>
            <a:off x="4716016" y="2048064"/>
            <a:ext cx="1908448" cy="369332"/>
          </a:xfrm>
          <a:prstGeom prst="rect">
            <a:avLst/>
          </a:prstGeom>
        </p:spPr>
        <p:txBody>
          <a:bodyPr wrap="square">
            <a:spAutoFit/>
          </a:bodyPr>
          <a:lstStyle/>
          <a:p>
            <a:r>
              <a:rPr lang="en-US" dirty="0" smtClean="0"/>
              <a:t>Updated Date</a:t>
            </a:r>
            <a:endParaRPr lang="en-US" dirty="0"/>
          </a:p>
        </p:txBody>
      </p:sp>
      <p:sp>
        <p:nvSpPr>
          <p:cNvPr id="32" name="Rectangle 6"/>
          <p:cNvSpPr/>
          <p:nvPr/>
        </p:nvSpPr>
        <p:spPr>
          <a:xfrm>
            <a:off x="4706064" y="1678906"/>
            <a:ext cx="1414746" cy="369332"/>
          </a:xfrm>
          <a:prstGeom prst="rect">
            <a:avLst/>
          </a:prstGeom>
        </p:spPr>
        <p:txBody>
          <a:bodyPr wrap="none">
            <a:spAutoFit/>
          </a:bodyPr>
          <a:lstStyle/>
          <a:p>
            <a:r>
              <a:rPr lang="en-US" dirty="0" smtClean="0"/>
              <a:t>Created Date</a:t>
            </a:r>
            <a:endParaRPr lang="en-US" dirty="0"/>
          </a:p>
        </p:txBody>
      </p:sp>
      <p:sp>
        <p:nvSpPr>
          <p:cNvPr id="33" name="Flowchart: Connector 12"/>
          <p:cNvSpPr/>
          <p:nvPr/>
        </p:nvSpPr>
        <p:spPr>
          <a:xfrm>
            <a:off x="4401125" y="146614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4" name="Flowchart: Connector 13"/>
          <p:cNvSpPr/>
          <p:nvPr/>
        </p:nvSpPr>
        <p:spPr>
          <a:xfrm>
            <a:off x="4388163" y="18138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5" name="Flowchart: Connector 14"/>
          <p:cNvSpPr/>
          <p:nvPr/>
        </p:nvSpPr>
        <p:spPr>
          <a:xfrm>
            <a:off x="4402010" y="218296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6" name="Flowchart: Connector 15"/>
          <p:cNvSpPr/>
          <p:nvPr/>
        </p:nvSpPr>
        <p:spPr>
          <a:xfrm>
            <a:off x="4401126" y="250453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7" name="Rectangle 18"/>
          <p:cNvSpPr/>
          <p:nvPr/>
        </p:nvSpPr>
        <p:spPr>
          <a:xfrm>
            <a:off x="4751784" y="2749734"/>
            <a:ext cx="1836440" cy="369332"/>
          </a:xfrm>
          <a:prstGeom prst="rect">
            <a:avLst/>
          </a:prstGeom>
        </p:spPr>
        <p:txBody>
          <a:bodyPr wrap="square">
            <a:spAutoFit/>
          </a:bodyPr>
          <a:lstStyle/>
          <a:p>
            <a:r>
              <a:rPr lang="en-US" dirty="0" smtClean="0"/>
              <a:t>Project Name</a:t>
            </a:r>
            <a:endParaRPr lang="en-US" dirty="0"/>
          </a:p>
        </p:txBody>
      </p:sp>
      <p:sp>
        <p:nvSpPr>
          <p:cNvPr id="38" name="Flowchart: Connector 19"/>
          <p:cNvSpPr/>
          <p:nvPr/>
        </p:nvSpPr>
        <p:spPr>
          <a:xfrm>
            <a:off x="4401124" y="288463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9" name="Rectangle 3"/>
          <p:cNvSpPr/>
          <p:nvPr/>
        </p:nvSpPr>
        <p:spPr>
          <a:xfrm>
            <a:off x="4706064" y="3119066"/>
            <a:ext cx="2386216" cy="369332"/>
          </a:xfrm>
          <a:prstGeom prst="rect">
            <a:avLst/>
          </a:prstGeom>
        </p:spPr>
        <p:txBody>
          <a:bodyPr wrap="square">
            <a:spAutoFit/>
          </a:bodyPr>
          <a:lstStyle/>
          <a:p>
            <a:r>
              <a:rPr lang="en-US" dirty="0" smtClean="0"/>
              <a:t>Project Version</a:t>
            </a:r>
            <a:endParaRPr lang="en-US" dirty="0"/>
          </a:p>
        </p:txBody>
      </p:sp>
      <p:sp>
        <p:nvSpPr>
          <p:cNvPr id="40" name="Rectangle 4"/>
          <p:cNvSpPr/>
          <p:nvPr/>
        </p:nvSpPr>
        <p:spPr>
          <a:xfrm>
            <a:off x="4751784" y="4147930"/>
            <a:ext cx="1908448" cy="369332"/>
          </a:xfrm>
          <a:prstGeom prst="rect">
            <a:avLst/>
          </a:prstGeom>
        </p:spPr>
        <p:txBody>
          <a:bodyPr wrap="square">
            <a:spAutoFit/>
          </a:bodyPr>
          <a:lstStyle/>
          <a:p>
            <a:r>
              <a:rPr lang="en-US" dirty="0" smtClean="0"/>
              <a:t>Requirement</a:t>
            </a:r>
            <a:endParaRPr lang="en-US" dirty="0"/>
          </a:p>
        </p:txBody>
      </p:sp>
      <p:sp>
        <p:nvSpPr>
          <p:cNvPr id="41" name="Rectangle 5"/>
          <p:cNvSpPr/>
          <p:nvPr/>
        </p:nvSpPr>
        <p:spPr>
          <a:xfrm>
            <a:off x="4716016" y="3826362"/>
            <a:ext cx="1908448" cy="369332"/>
          </a:xfrm>
          <a:prstGeom prst="rect">
            <a:avLst/>
          </a:prstGeom>
        </p:spPr>
        <p:txBody>
          <a:bodyPr wrap="square">
            <a:spAutoFit/>
          </a:bodyPr>
          <a:lstStyle/>
          <a:p>
            <a:r>
              <a:rPr lang="en-US" dirty="0" smtClean="0"/>
              <a:t>Defect Number</a:t>
            </a:r>
            <a:endParaRPr lang="en-US" dirty="0"/>
          </a:p>
        </p:txBody>
      </p:sp>
      <p:sp>
        <p:nvSpPr>
          <p:cNvPr id="42" name="Rectangle 6"/>
          <p:cNvSpPr/>
          <p:nvPr/>
        </p:nvSpPr>
        <p:spPr>
          <a:xfrm>
            <a:off x="4706064" y="3457204"/>
            <a:ext cx="1388457" cy="369332"/>
          </a:xfrm>
          <a:prstGeom prst="rect">
            <a:avLst/>
          </a:prstGeom>
        </p:spPr>
        <p:txBody>
          <a:bodyPr wrap="none">
            <a:spAutoFit/>
          </a:bodyPr>
          <a:lstStyle/>
          <a:p>
            <a:r>
              <a:rPr lang="en-US" dirty="0" smtClean="0"/>
              <a:t>Environment</a:t>
            </a:r>
            <a:endParaRPr lang="en-US" dirty="0"/>
          </a:p>
        </p:txBody>
      </p:sp>
      <p:sp>
        <p:nvSpPr>
          <p:cNvPr id="43" name="Flowchart: Connector 12"/>
          <p:cNvSpPr/>
          <p:nvPr/>
        </p:nvSpPr>
        <p:spPr>
          <a:xfrm>
            <a:off x="4401125" y="32444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4" name="Flowchart: Connector 13"/>
          <p:cNvSpPr/>
          <p:nvPr/>
        </p:nvSpPr>
        <p:spPr>
          <a:xfrm>
            <a:off x="4388163" y="359210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5" name="Flowchart: Connector 14"/>
          <p:cNvSpPr/>
          <p:nvPr/>
        </p:nvSpPr>
        <p:spPr>
          <a:xfrm>
            <a:off x="4402010" y="396126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6" name="Flowchart: Connector 15"/>
          <p:cNvSpPr/>
          <p:nvPr/>
        </p:nvSpPr>
        <p:spPr>
          <a:xfrm>
            <a:off x="4401126" y="428282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9" name="Rectangle 18"/>
          <p:cNvSpPr/>
          <p:nvPr/>
        </p:nvSpPr>
        <p:spPr>
          <a:xfrm>
            <a:off x="4751784" y="4571836"/>
            <a:ext cx="1836440" cy="369332"/>
          </a:xfrm>
          <a:prstGeom prst="rect">
            <a:avLst/>
          </a:prstGeom>
        </p:spPr>
        <p:txBody>
          <a:bodyPr wrap="square">
            <a:spAutoFit/>
          </a:bodyPr>
          <a:lstStyle/>
          <a:p>
            <a:r>
              <a:rPr lang="en-US" dirty="0" smtClean="0"/>
              <a:t>Priority</a:t>
            </a:r>
            <a:endParaRPr lang="en-US" dirty="0"/>
          </a:p>
        </p:txBody>
      </p:sp>
      <p:sp>
        <p:nvSpPr>
          <p:cNvPr id="50" name="Flowchart: Connector 19"/>
          <p:cNvSpPr/>
          <p:nvPr/>
        </p:nvSpPr>
        <p:spPr>
          <a:xfrm>
            <a:off x="4401124" y="470673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61823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case workflow</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srcRect/>
          <a:stretch>
            <a:fillRect/>
          </a:stretch>
        </p:blipFill>
        <p:spPr bwMode="auto">
          <a:xfrm>
            <a:off x="1607048" y="1412777"/>
            <a:ext cx="5264495" cy="3744416"/>
          </a:xfrm>
          <a:prstGeom prst="rect">
            <a:avLst/>
          </a:prstGeom>
          <a:noFill/>
          <a:ln w="9525">
            <a:noFill/>
            <a:miter lim="800000"/>
            <a:headEnd/>
            <a:tailEnd/>
          </a:ln>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2678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Best practice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196752"/>
            <a:ext cx="6634688" cy="3139321"/>
          </a:xfrm>
          <a:prstGeom prst="rect">
            <a:avLst/>
          </a:prstGeom>
        </p:spPr>
        <p:txBody>
          <a:bodyPr wrap="square">
            <a:spAutoFit/>
          </a:bodyPr>
          <a:lstStyle/>
          <a:p>
            <a:r>
              <a:rPr lang="en-US" b="1" dirty="0" smtClean="0"/>
              <a:t>Creating test cases</a:t>
            </a:r>
          </a:p>
          <a:p>
            <a:pPr lvl="1">
              <a:buFont typeface="Wingdings" pitchFamily="2" charset="2"/>
              <a:buChar char="Ø"/>
            </a:pPr>
            <a:r>
              <a:rPr lang="en-US" dirty="0" smtClean="0"/>
              <a:t>Test case Title (or Name) should </a:t>
            </a:r>
            <a:r>
              <a:rPr lang="en-US" dirty="0" smtClean="0"/>
              <a:t>be unique</a:t>
            </a:r>
            <a:endParaRPr lang="en-US" dirty="0" smtClean="0"/>
          </a:p>
          <a:p>
            <a:pPr lvl="1">
              <a:buFont typeface="Wingdings" pitchFamily="2" charset="2"/>
              <a:buChar char="Ø"/>
            </a:pPr>
            <a:r>
              <a:rPr lang="en-US" dirty="0" smtClean="0"/>
              <a:t>Test cases should be written in the way they would be independent of ones</a:t>
            </a:r>
          </a:p>
          <a:p>
            <a:pPr lvl="1">
              <a:buFont typeface="Wingdings" pitchFamily="2" charset="2"/>
              <a:buChar char="Ø"/>
            </a:pPr>
            <a:r>
              <a:rPr lang="en-US" dirty="0" smtClean="0"/>
              <a:t>Test case shouldn’t contain any  details that aren’t important to meet its idea</a:t>
            </a:r>
          </a:p>
          <a:p>
            <a:pPr lvl="1">
              <a:buFont typeface="Wingdings" pitchFamily="2" charset="2"/>
              <a:buChar char="Ø"/>
            </a:pPr>
            <a:r>
              <a:rPr lang="en-US" dirty="0" smtClean="0"/>
              <a:t>It is recommended to create a document with </a:t>
            </a:r>
            <a:r>
              <a:rPr lang="en-US" dirty="0" smtClean="0"/>
              <a:t>settings’ description (or any test data input), especially if the settings are used in several test cases</a:t>
            </a:r>
            <a:endParaRPr lang="ru-RU" dirty="0" smtClean="0"/>
          </a:p>
          <a:p>
            <a:pPr lvl="1">
              <a:buFont typeface="Wingdings" pitchFamily="2" charset="2"/>
              <a:buChar char="Ø"/>
            </a:pPr>
            <a:r>
              <a:rPr lang="en-US" dirty="0" smtClean="0"/>
              <a:t>It is recommended to remove all data created during test cases passing</a:t>
            </a:r>
            <a:endParaRPr lang="ru-RU" dirty="0" smtClean="0"/>
          </a:p>
        </p:txBody>
      </p:sp>
      <p:sp>
        <p:nvSpPr>
          <p:cNvPr id="13" name="Flowchart: Connector 12"/>
          <p:cNvSpPr/>
          <p:nvPr/>
        </p:nvSpPr>
        <p:spPr>
          <a:xfrm>
            <a:off x="944741" y="1322125"/>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3"/>
          <p:cNvSpPr/>
          <p:nvPr/>
        </p:nvSpPr>
        <p:spPr>
          <a:xfrm>
            <a:off x="1249680" y="4255928"/>
            <a:ext cx="6634688" cy="1754326"/>
          </a:xfrm>
          <a:prstGeom prst="rect">
            <a:avLst/>
          </a:prstGeom>
        </p:spPr>
        <p:txBody>
          <a:bodyPr wrap="square">
            <a:spAutoFit/>
          </a:bodyPr>
          <a:lstStyle/>
          <a:p>
            <a:r>
              <a:rPr lang="en-US" b="1" dirty="0" smtClean="0"/>
              <a:t>Running test cases</a:t>
            </a:r>
          </a:p>
          <a:p>
            <a:pPr lvl="1">
              <a:buFont typeface="Wingdings" pitchFamily="2" charset="2"/>
              <a:buChar char="Ø"/>
            </a:pPr>
            <a:r>
              <a:rPr lang="en-US" dirty="0" smtClean="0"/>
              <a:t>If there is </a:t>
            </a:r>
            <a:r>
              <a:rPr lang="en-US" dirty="0" smtClean="0"/>
              <a:t>no any explicit </a:t>
            </a:r>
            <a:r>
              <a:rPr lang="en-US" dirty="0" smtClean="0"/>
              <a:t>data test cases should be passed in the positive way</a:t>
            </a:r>
          </a:p>
          <a:p>
            <a:pPr lvl="1">
              <a:buFont typeface="Wingdings" pitchFamily="2" charset="2"/>
              <a:buChar char="Ø"/>
            </a:pPr>
            <a:r>
              <a:rPr lang="en-US" dirty="0" smtClean="0"/>
              <a:t>Even if expected result differs from actual result try to pass all test case steps</a:t>
            </a:r>
            <a:endParaRPr lang="ru-RU" dirty="0" smtClean="0"/>
          </a:p>
          <a:p>
            <a:pPr lvl="1">
              <a:buFont typeface="Wingdings" pitchFamily="2" charset="2"/>
              <a:buChar char="Ø"/>
            </a:pPr>
            <a:r>
              <a:rPr lang="en-US" dirty="0" smtClean="0"/>
              <a:t>Don’t delay passing </a:t>
            </a:r>
            <a:r>
              <a:rPr lang="en-US" dirty="0" smtClean="0"/>
              <a:t>test cases, don’t </a:t>
            </a:r>
            <a:r>
              <a:rPr lang="en-US" dirty="0" smtClean="0"/>
              <a:t>deviate</a:t>
            </a:r>
            <a:r>
              <a:rPr lang="ru-RU" dirty="0" smtClean="0"/>
              <a:t> </a:t>
            </a:r>
            <a:r>
              <a:rPr lang="en-US" dirty="0" smtClean="0"/>
              <a:t>from the steps</a:t>
            </a:r>
          </a:p>
        </p:txBody>
      </p:sp>
      <p:sp>
        <p:nvSpPr>
          <p:cNvPr id="18" name="Flowchart: Connector 12"/>
          <p:cNvSpPr/>
          <p:nvPr/>
        </p:nvSpPr>
        <p:spPr>
          <a:xfrm>
            <a:off x="944741" y="438130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587199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case management systems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1200329"/>
          </a:xfrm>
          <a:prstGeom prst="rect">
            <a:avLst/>
          </a:prstGeom>
        </p:spPr>
        <p:txBody>
          <a:bodyPr wrap="square">
            <a:spAutoFit/>
          </a:bodyPr>
          <a:lstStyle/>
          <a:p>
            <a:r>
              <a:rPr lang="en-US" b="1" dirty="0" smtClean="0"/>
              <a:t>Test case management tools allow:</a:t>
            </a:r>
          </a:p>
          <a:p>
            <a:pPr lvl="1">
              <a:buFont typeface="Wingdings" pitchFamily="2" charset="2"/>
              <a:buChar char="Ø"/>
            </a:pPr>
            <a:r>
              <a:rPr lang="en-US" dirty="0" smtClean="0"/>
              <a:t>to manage test cases, plans and runs efficiently</a:t>
            </a:r>
          </a:p>
          <a:p>
            <a:pPr lvl="1">
              <a:buFont typeface="Wingdings" pitchFamily="2" charset="2"/>
              <a:buChar char="Ø"/>
            </a:pPr>
            <a:r>
              <a:rPr lang="en-US" dirty="0" smtClean="0"/>
              <a:t>to get real-time insights into testing progress</a:t>
            </a:r>
          </a:p>
          <a:p>
            <a:pPr lvl="1">
              <a:buFont typeface="Wingdings" pitchFamily="2" charset="2"/>
              <a:buChar char="Ø"/>
            </a:pPr>
            <a:r>
              <a:rPr lang="en-US" dirty="0" smtClean="0"/>
              <a:t>to integrate with bug trackers and test automation tools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2780928"/>
            <a:ext cx="7066736" cy="3139321"/>
          </a:xfrm>
          <a:prstGeom prst="rect">
            <a:avLst/>
          </a:prstGeom>
        </p:spPr>
        <p:txBody>
          <a:bodyPr wrap="square">
            <a:spAutoFit/>
          </a:bodyPr>
          <a:lstStyle/>
          <a:p>
            <a:r>
              <a:rPr lang="en-US" b="1" dirty="0" smtClean="0"/>
              <a:t>There are top 10 tools for test case management:</a:t>
            </a:r>
          </a:p>
          <a:p>
            <a:pPr lvl="1">
              <a:buFont typeface="Wingdings" pitchFamily="2" charset="2"/>
              <a:buChar char="Ø"/>
            </a:pPr>
            <a:r>
              <a:rPr lang="en-US" dirty="0" err="1" smtClean="0"/>
              <a:t>QMetry</a:t>
            </a:r>
            <a:endParaRPr lang="en-US" dirty="0" smtClean="0"/>
          </a:p>
          <a:p>
            <a:pPr lvl="1">
              <a:buFont typeface="Wingdings" pitchFamily="2" charset="2"/>
              <a:buChar char="Ø"/>
            </a:pPr>
            <a:r>
              <a:rPr lang="en-US" dirty="0" err="1" smtClean="0"/>
              <a:t>TestRail</a:t>
            </a:r>
            <a:endParaRPr lang="en-US" dirty="0" smtClean="0"/>
          </a:p>
          <a:p>
            <a:pPr lvl="1">
              <a:buFont typeface="Wingdings" pitchFamily="2" charset="2"/>
              <a:buChar char="Ø"/>
            </a:pPr>
            <a:r>
              <a:rPr lang="en-US" dirty="0" smtClean="0"/>
              <a:t>JIRA</a:t>
            </a:r>
          </a:p>
          <a:p>
            <a:pPr lvl="1">
              <a:buFont typeface="Wingdings" pitchFamily="2" charset="2"/>
              <a:buChar char="Ø"/>
            </a:pPr>
            <a:r>
              <a:rPr lang="en-US" dirty="0" err="1" smtClean="0"/>
              <a:t>qTest</a:t>
            </a:r>
            <a:endParaRPr lang="en-US" dirty="0" smtClean="0"/>
          </a:p>
          <a:p>
            <a:pPr lvl="1">
              <a:buFont typeface="Wingdings" pitchFamily="2" charset="2"/>
              <a:buChar char="Ø"/>
            </a:pPr>
            <a:r>
              <a:rPr lang="en-US" dirty="0" err="1" smtClean="0"/>
              <a:t>TestLodge</a:t>
            </a:r>
            <a:endParaRPr lang="en-US" dirty="0" smtClean="0"/>
          </a:p>
          <a:p>
            <a:pPr lvl="1">
              <a:buFont typeface="Wingdings" pitchFamily="2" charset="2"/>
              <a:buChar char="Ø"/>
            </a:pPr>
            <a:r>
              <a:rPr lang="en-US" dirty="0" smtClean="0"/>
              <a:t>HP ALM/Quality </a:t>
            </a:r>
            <a:r>
              <a:rPr lang="en-US" dirty="0" smtClean="0"/>
              <a:t>center</a:t>
            </a:r>
          </a:p>
          <a:p>
            <a:pPr lvl="1">
              <a:buFont typeface="Wingdings" pitchFamily="2" charset="2"/>
              <a:buChar char="Ø"/>
            </a:pPr>
            <a:r>
              <a:rPr lang="en-US" dirty="0" smtClean="0"/>
              <a:t>Zephyr</a:t>
            </a:r>
          </a:p>
          <a:p>
            <a:pPr lvl="1">
              <a:buFont typeface="Wingdings" pitchFamily="2" charset="2"/>
              <a:buChar char="Ø"/>
            </a:pPr>
            <a:r>
              <a:rPr lang="en-US" dirty="0" err="1" smtClean="0"/>
              <a:t>Testuff</a:t>
            </a:r>
            <a:endParaRPr lang="en-US" dirty="0" smtClean="0"/>
          </a:p>
          <a:p>
            <a:pPr lvl="1">
              <a:buFont typeface="Wingdings" pitchFamily="2" charset="2"/>
              <a:buChar char="Ø"/>
            </a:pPr>
            <a:r>
              <a:rPr lang="en-US" dirty="0" smtClean="0"/>
              <a:t>Test </a:t>
            </a:r>
            <a:r>
              <a:rPr lang="en-US" dirty="0" err="1" smtClean="0"/>
              <a:t>Collab</a:t>
            </a:r>
            <a:endParaRPr lang="en-US" dirty="0" smtClean="0"/>
          </a:p>
          <a:p>
            <a:pPr lvl="1">
              <a:buFont typeface="Wingdings" pitchFamily="2" charset="2"/>
              <a:buChar char="Ø"/>
            </a:pPr>
            <a:r>
              <a:rPr lang="en-US" dirty="0" smtClean="0"/>
              <a:t>Gemini</a:t>
            </a:r>
            <a:endParaRPr lang="en-US" dirty="0"/>
          </a:p>
        </p:txBody>
      </p:sp>
      <p:sp>
        <p:nvSpPr>
          <p:cNvPr id="26" name="Flowchart: Connector 12"/>
          <p:cNvSpPr/>
          <p:nvPr/>
        </p:nvSpPr>
        <p:spPr>
          <a:xfrm>
            <a:off x="889640" y="292355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7647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Bug tracking systems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923330"/>
          </a:xfrm>
          <a:prstGeom prst="rect">
            <a:avLst/>
          </a:prstGeom>
        </p:spPr>
        <p:txBody>
          <a:bodyPr wrap="square">
            <a:spAutoFit/>
          </a:bodyPr>
          <a:lstStyle/>
          <a:p>
            <a:r>
              <a:rPr lang="en-US" b="1" dirty="0" smtClean="0"/>
              <a:t>A bug tracking system or defect tracking system </a:t>
            </a:r>
            <a:r>
              <a:rPr lang="en-US" dirty="0" smtClean="0"/>
              <a:t>is a software application that keeps track of reported software defects in software development projects.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2348880"/>
            <a:ext cx="7066736" cy="1754326"/>
          </a:xfrm>
          <a:prstGeom prst="rect">
            <a:avLst/>
          </a:prstGeom>
        </p:spPr>
        <p:txBody>
          <a:bodyPr wrap="square">
            <a:spAutoFit/>
          </a:bodyPr>
          <a:lstStyle/>
          <a:p>
            <a:r>
              <a:rPr lang="en-US" dirty="0" smtClean="0"/>
              <a:t>The main benefit of a bug-tracking system is to provide a clear centralized overview of development requests (including both bugs and improvements, the boundary is often fuzzy), and their state. The prioritized list of pending items (often called backlog) provides valuable input when defining the product road map, or maybe just "the next release".</a:t>
            </a:r>
            <a:endParaRPr lang="en-US" dirty="0"/>
          </a:p>
        </p:txBody>
      </p:sp>
      <p:sp>
        <p:nvSpPr>
          <p:cNvPr id="26" name="Flowchart: Connector 12"/>
          <p:cNvSpPr/>
          <p:nvPr/>
        </p:nvSpPr>
        <p:spPr>
          <a:xfrm>
            <a:off x="889640" y="249150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3"/>
          <p:cNvSpPr/>
          <p:nvPr/>
        </p:nvSpPr>
        <p:spPr>
          <a:xfrm>
            <a:off x="1259632" y="4078813"/>
            <a:ext cx="7066736" cy="646331"/>
          </a:xfrm>
          <a:prstGeom prst="rect">
            <a:avLst/>
          </a:prstGeom>
        </p:spPr>
        <p:txBody>
          <a:bodyPr wrap="square">
            <a:spAutoFit/>
          </a:bodyPr>
          <a:lstStyle/>
          <a:p>
            <a:r>
              <a:rPr lang="en-US" dirty="0" smtClean="0"/>
              <a:t>In a corporate environment, a bug-tracking system may be used to generate reports on the productivity of programmers at fixing bugs. </a:t>
            </a:r>
            <a:endParaRPr lang="en-US" dirty="0"/>
          </a:p>
        </p:txBody>
      </p:sp>
      <p:sp>
        <p:nvSpPr>
          <p:cNvPr id="8" name="Flowchart: Connector 12"/>
          <p:cNvSpPr/>
          <p:nvPr/>
        </p:nvSpPr>
        <p:spPr>
          <a:xfrm>
            <a:off x="899592" y="4221435"/>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Rectangle 3"/>
          <p:cNvSpPr/>
          <p:nvPr/>
        </p:nvSpPr>
        <p:spPr>
          <a:xfrm>
            <a:off x="1259632" y="4726885"/>
            <a:ext cx="7066736" cy="923330"/>
          </a:xfrm>
          <a:prstGeom prst="rect">
            <a:avLst/>
          </a:prstGeom>
        </p:spPr>
        <p:txBody>
          <a:bodyPr wrap="square">
            <a:spAutoFit/>
          </a:bodyPr>
          <a:lstStyle/>
          <a:p>
            <a:r>
              <a:rPr lang="en-US" dirty="0" smtClean="0"/>
              <a:t>Bug tracking systems are often is a part of project management systems or test management tools. Test management tools integrate with popular bug tracking systems.</a:t>
            </a:r>
            <a:endParaRPr lang="en-US" dirty="0"/>
          </a:p>
        </p:txBody>
      </p:sp>
      <p:sp>
        <p:nvSpPr>
          <p:cNvPr id="10" name="Flowchart: Connector 12"/>
          <p:cNvSpPr/>
          <p:nvPr/>
        </p:nvSpPr>
        <p:spPr>
          <a:xfrm>
            <a:off x="899592" y="486950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13622</TotalTime>
  <Words>3397</Words>
  <Application>Microsoft Office PowerPoint</Application>
  <PresentationFormat>Экран (4:3)</PresentationFormat>
  <Paragraphs>532</Paragraphs>
  <Slides>15</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639</cp:revision>
  <dcterms:created xsi:type="dcterms:W3CDTF">2006-08-16T00:00:00Z</dcterms:created>
  <dcterms:modified xsi:type="dcterms:W3CDTF">2015-01-24T13:59:22Z</dcterms:modified>
</cp:coreProperties>
</file>